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2.xml" ContentType="application/vnd.openxmlformats-officedocument.drawingml.chart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7" r:id="rId4"/>
  </p:sldMasterIdLst>
  <p:sldIdLst>
    <p:sldId id="256" r:id="rId5"/>
    <p:sldId id="327" r:id="rId6"/>
    <p:sldId id="328" r:id="rId7"/>
    <p:sldId id="289" r:id="rId8"/>
    <p:sldId id="339" r:id="rId9"/>
    <p:sldId id="285" r:id="rId10"/>
    <p:sldId id="295" r:id="rId11"/>
    <p:sldId id="319" r:id="rId12"/>
    <p:sldId id="337" r:id="rId13"/>
    <p:sldId id="338" r:id="rId14"/>
    <p:sldId id="281" r:id="rId15"/>
    <p:sldId id="278" r:id="rId16"/>
    <p:sldId id="330" r:id="rId17"/>
    <p:sldId id="296" r:id="rId18"/>
    <p:sldId id="318" r:id="rId19"/>
    <p:sldId id="342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36" r:id="rId28"/>
    <p:sldId id="305" r:id="rId29"/>
    <p:sldId id="333" r:id="rId30"/>
    <p:sldId id="306" r:id="rId31"/>
    <p:sldId id="335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7" r:id="rId41"/>
    <p:sldId id="340" r:id="rId42"/>
    <p:sldId id="290" r:id="rId43"/>
    <p:sldId id="292" r:id="rId44"/>
    <p:sldId id="293" r:id="rId45"/>
    <p:sldId id="341" r:id="rId46"/>
    <p:sldId id="294" r:id="rId47"/>
    <p:sldId id="316" r:id="rId48"/>
    <p:sldId id="283" r:id="rId49"/>
    <p:sldId id="331" r:id="rId50"/>
    <p:sldId id="332" r:id="rId51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6600CC"/>
    <a:srgbClr val="FF3300"/>
    <a:srgbClr val="66CCFF"/>
    <a:srgbClr val="0000FF"/>
    <a:srgbClr val="FF6600"/>
    <a:srgbClr val="006600"/>
    <a:srgbClr val="00FFFF"/>
    <a:srgbClr val="FF66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94" autoAdjust="0"/>
  </p:normalViewPr>
  <p:slideViewPr>
    <p:cSldViewPr>
      <p:cViewPr varScale="1">
        <p:scale>
          <a:sx n="98" d="100"/>
          <a:sy n="98" d="100"/>
        </p:scale>
        <p:origin x="-9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image" Target="../media/image18.jpeg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7.xlsx"/><Relationship Id="rId1" Type="http://schemas.openxmlformats.org/officeDocument/2006/relationships/image" Target="../media/image29.jpe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view3D>
      <c:rotX val="15"/>
      <c:rotY val="0"/>
      <c:rAngAx val="1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  <c:spPr>
        <a:scene3d>
          <a:camera prst="orthographicFront"/>
          <a:lightRig rig="threePt" dir="t"/>
        </a:scene3d>
        <a:sp3d prstMaterial="dkEdge"/>
      </c:spPr>
    </c:sideWall>
    <c:backWall>
      <c:thickness val="0"/>
      <c:spPr>
        <a:scene3d>
          <a:camera prst="orthographicFront"/>
          <a:lightRig rig="threePt" dir="t"/>
        </a:scene3d>
        <a:sp3d prstMaterial="dkEdge"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rgbClr val="7030A0">
                    <a:lumMod val="10000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7.2530864197530867E-2"/>
                  <c:y val="-0.3974109658775041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049382716049E-2"/>
                  <c:y val="-0.39828196247206799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9444444444444448E-2"/>
                  <c:y val="-0.3974109658775041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1728395061728392E-2"/>
                  <c:y val="-0.39768741073586844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6358024691358028E-2"/>
                  <c:y val="-0.39131919746799076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138341</c:v>
                </c:pt>
                <c:pt idx="1">
                  <c:v>137865</c:v>
                </c:pt>
                <c:pt idx="2">
                  <c:v>137448</c:v>
                </c:pt>
                <c:pt idx="3">
                  <c:v>137041</c:v>
                </c:pt>
                <c:pt idx="4">
                  <c:v>136876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72"/>
        <c:shape val="box"/>
        <c:axId val="93971968"/>
        <c:axId val="93973504"/>
        <c:axId val="0"/>
      </c:bar3DChart>
      <c:catAx>
        <c:axId val="93971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973504"/>
        <c:crosses val="autoZero"/>
        <c:auto val="1"/>
        <c:lblAlgn val="ctr"/>
        <c:lblOffset val="100"/>
        <c:noMultiLvlLbl val="0"/>
      </c:catAx>
      <c:valAx>
        <c:axId val="93973504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93971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95000"/>
          </a:schemeClr>
        </a:solidFill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9.9281783199479223E-2"/>
          <c:y val="3.6269743934643495E-2"/>
          <c:w val="0.88468464477317055"/>
          <c:h val="0.7326440672616372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gradFill flip="none" rotWithShape="1">
              <a:gsLst>
                <a:gs pos="0">
                  <a:srgbClr val="009900">
                    <a:shade val="30000"/>
                    <a:satMod val="115000"/>
                  </a:srgbClr>
                </a:gs>
                <a:gs pos="50000">
                  <a:srgbClr val="009900">
                    <a:shade val="67500"/>
                    <a:satMod val="115000"/>
                  </a:srgbClr>
                </a:gs>
                <a:gs pos="100000">
                  <a:srgbClr val="0099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Дошкольное образование (43 учр.)</c:v>
                </c:pt>
                <c:pt idx="1">
                  <c:v>Общее образование   (27 учр.)</c:v>
                </c:pt>
                <c:pt idx="2">
                  <c:v>Дополнительное образование (7 учр.)</c:v>
                </c:pt>
                <c:pt idx="3">
                  <c:v>Прочие расходы в области образования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71.400000000000006</c:v>
                </c:pt>
                <c:pt idx="1">
                  <c:v>90.9</c:v>
                </c:pt>
                <c:pt idx="2">
                  <c:v>61.1</c:v>
                </c:pt>
                <c:pt idx="3">
                  <c:v>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краевого бюджета</c:v>
                </c:pt>
              </c:strCache>
            </c:strRef>
          </c:tx>
          <c:spPr>
            <a:solidFill>
              <a:srgbClr val="FF3300"/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Дошкольное образование (43 учр.)</c:v>
                </c:pt>
                <c:pt idx="1">
                  <c:v>Общее образование   (27 учр.)</c:v>
                </c:pt>
                <c:pt idx="2">
                  <c:v>Дополнительное образование (7 учр.)</c:v>
                </c:pt>
                <c:pt idx="3">
                  <c:v>Прочие расходы в области образования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494.4</c:v>
                </c:pt>
                <c:pt idx="1">
                  <c:v>414.4</c:v>
                </c:pt>
                <c:pt idx="2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042368"/>
        <c:axId val="176043904"/>
        <c:axId val="0"/>
      </c:bar3DChart>
      <c:catAx>
        <c:axId val="176042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043904"/>
        <c:crosses val="autoZero"/>
        <c:auto val="1"/>
        <c:lblAlgn val="ctr"/>
        <c:lblOffset val="100"/>
        <c:noMultiLvlLbl val="0"/>
      </c:catAx>
      <c:valAx>
        <c:axId val="176043904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042368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4.9999913945183085E-2"/>
          <c:y val="0.92138373885253089"/>
          <c:w val="0.89999994263012206"/>
          <c:h val="7.861626114746911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FF"/>
            </a:solidFill>
            <a:scene3d>
              <a:camera prst="orthographicFront"/>
              <a:lightRig rig="threePt" dir="t"/>
            </a:scene3d>
            <a:sp3d prstMaterial="softEdge">
              <a:bevelT w="88900"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99,9</a:t>
                    </a:r>
                    <a:r>
                      <a:rPr lang="ru-RU" smtClean="0"/>
                      <a:t> млн. руб.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FF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96,4</a:t>
                    </a:r>
                    <a:r>
                      <a:rPr lang="ru-RU" smtClean="0"/>
                      <a:t> млн. руб.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96.4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FB7761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96,4</a:t>
                    </a:r>
                    <a:r>
                      <a:rPr lang="ru-RU" smtClean="0"/>
                      <a:t> млн. руб.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shape val="box"/>
        <c:axId val="179331840"/>
        <c:axId val="179333376"/>
        <c:axId val="0"/>
      </c:bar3DChart>
      <c:catAx>
        <c:axId val="179331840"/>
        <c:scaling>
          <c:orientation val="minMax"/>
        </c:scaling>
        <c:delete val="1"/>
        <c:axPos val="l"/>
        <c:majorTickMark val="out"/>
        <c:minorTickMark val="none"/>
        <c:tickLblPos val="nextTo"/>
        <c:crossAx val="179333376"/>
        <c:crosses val="autoZero"/>
        <c:auto val="1"/>
        <c:lblAlgn val="ctr"/>
        <c:lblOffset val="100"/>
        <c:noMultiLvlLbl val="0"/>
      </c:catAx>
      <c:valAx>
        <c:axId val="179333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331840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90099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11904.4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14190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17922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axId val="176467968"/>
        <c:axId val="176469504"/>
      </c:barChart>
      <c:catAx>
        <c:axId val="176467968"/>
        <c:scaling>
          <c:orientation val="minMax"/>
        </c:scaling>
        <c:delete val="1"/>
        <c:axPos val="l"/>
        <c:majorTickMark val="out"/>
        <c:minorTickMark val="none"/>
        <c:tickLblPos val="nextTo"/>
        <c:crossAx val="176469504"/>
        <c:crosses val="autoZero"/>
        <c:auto val="1"/>
        <c:lblAlgn val="ctr"/>
        <c:lblOffset val="100"/>
        <c:noMultiLvlLbl val="0"/>
      </c:catAx>
      <c:valAx>
        <c:axId val="176469504"/>
        <c:scaling>
          <c:orientation val="minMax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46796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96156857163193"/>
          <c:y val="0.10634587300283865"/>
          <c:w val="0.77376926909116794"/>
          <c:h val="0.732243518836071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hardEdge"/>
            </a:sp3d>
          </c:spPr>
          <c:dPt>
            <c:idx val="0"/>
            <c:bubble3D val="0"/>
            <c:spPr>
              <a:solidFill>
                <a:srgbClr val="0000FF"/>
              </a:solidFill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rgbClr val="0066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rgbClr val="FF3300"/>
                  </a:gs>
                  <a:gs pos="100000">
                    <a:srgbClr val="0066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dLbls>
            <c:dLbl>
              <c:idx val="0"/>
              <c:layout>
                <c:manualLayout>
                  <c:x val="1.638488363817522E-2"/>
                  <c:y val="-6.9093369657799691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51,3%</a:t>
                    </a:r>
                    <a:endParaRPr lang="en-US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8600811330154439E-3"/>
                  <c:y val="8.2618034389093639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53,0%</a:t>
                    </a:r>
                    <a:endParaRPr lang="en-US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017222973453848E-2"/>
                  <c:y val="-6.1813582709811632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53,2%</a:t>
                    </a:r>
                    <a:endParaRPr lang="en-US" sz="12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51.3</c:v>
                </c:pt>
                <c:pt idx="1">
                  <c:v>53</c:v>
                </c:pt>
                <c:pt idx="2">
                  <c:v>53.2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807686285673617E-2"/>
          <c:y val="0.7634538191408683"/>
          <c:w val="0.9"/>
          <c:h val="6.0176888558276131E-2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prst="angle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spPr>
            <a:pattFill prst="pct80">
              <a:fgClr>
                <a:srgbClr val="A50021"/>
              </a:fgClr>
              <a:bgClr>
                <a:schemeClr val="bg1"/>
              </a:bgClr>
            </a:pattFill>
            <a:scene3d>
              <a:camera prst="orthographicFront"/>
              <a:lightRig rig="sunset" dir="t"/>
            </a:scene3d>
            <a:sp3d prstMaterial="dkEdge">
              <a:bevelT w="57150" h="25400" prst="angle"/>
              <a:bevelB prst="angle"/>
            </a:sp3d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29.2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pattFill prst="pct80">
              <a:fgClr>
                <a:srgbClr val="FF66FF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1200000"/>
              </a:lightRig>
            </a:scene3d>
            <a:sp3d prstMaterial="dkEdge">
              <a:bevelT w="63500" h="25400" prst="angle"/>
            </a:sp3d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29.2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spPr>
            <a:pattFill prst="pct90">
              <a:fgClr>
                <a:srgbClr val="6600CC"/>
              </a:fgClr>
              <a:bgClr>
                <a:schemeClr val="bg1"/>
              </a:bgClr>
            </a:pattFill>
            <a:scene3d>
              <a:camera prst="orthographicFront"/>
              <a:lightRig rig="chilly" dir="t"/>
            </a:scene3d>
            <a:sp3d prstMaterial="dkEdge">
              <a:bevelT w="57150" h="31750" prst="angle"/>
            </a:sp3d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29.2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6"/>
        <c:overlap val="-56"/>
        <c:axId val="179218688"/>
        <c:axId val="179236864"/>
      </c:barChart>
      <c:catAx>
        <c:axId val="179218688"/>
        <c:scaling>
          <c:orientation val="minMax"/>
        </c:scaling>
        <c:delete val="1"/>
        <c:axPos val="b"/>
        <c:majorTickMark val="out"/>
        <c:minorTickMark val="none"/>
        <c:tickLblPos val="nextTo"/>
        <c:crossAx val="179236864"/>
        <c:crosses val="autoZero"/>
        <c:auto val="1"/>
        <c:lblAlgn val="ctr"/>
        <c:lblOffset val="100"/>
        <c:noMultiLvlLbl val="0"/>
      </c:catAx>
      <c:valAx>
        <c:axId val="1792368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218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365126868619534"/>
          <c:y val="0.3995646747667555"/>
          <c:w val="0.25920171678455478"/>
          <c:h val="0.59287161438499614"/>
        </c:manualLayout>
      </c:layout>
      <c:overlay val="0"/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052041576436919E-3"/>
          <c:y val="8.4350531100409173E-2"/>
          <c:w val="0.99089479584235607"/>
          <c:h val="0.83129893779918196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995" b="1" i="1" dirty="0" smtClean="0"/>
                      <a:t>105,</a:t>
                    </a:r>
                    <a:r>
                      <a:rPr lang="ru-RU" sz="1995" b="1" i="1" dirty="0" smtClean="0"/>
                      <a:t>4 млн. руб.</a:t>
                    </a:r>
                    <a:endParaRPr lang="en-US" sz="1800" b="1" i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95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995" b="1" i="1" dirty="0" smtClean="0"/>
                      <a:t>102</a:t>
                    </a:r>
                    <a:r>
                      <a:rPr lang="ru-RU" sz="1995" b="1" i="1" dirty="0" smtClean="0"/>
                      <a:t>,0 млн. руб.</a:t>
                    </a:r>
                    <a:endParaRPr lang="en-US" b="1" i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95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</c:v>
                </c:pt>
              </c:strCache>
            </c:strRef>
          </c:tx>
          <c:spPr>
            <a:gradFill flip="none" rotWithShape="1">
              <a:gsLst>
                <a:gs pos="0">
                  <a:srgbClr val="9966FF">
                    <a:shade val="30000"/>
                    <a:satMod val="115000"/>
                  </a:srgbClr>
                </a:gs>
                <a:gs pos="50000">
                  <a:srgbClr val="9966FF">
                    <a:shade val="67500"/>
                    <a:satMod val="115000"/>
                  </a:srgbClr>
                </a:gs>
                <a:gs pos="100000">
                  <a:srgbClr val="9966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1.0119549558245806E-2"/>
                  <c:y val="-5.1873321264957424E-2"/>
                </c:manualLayout>
              </c:layout>
              <c:tx>
                <c:rich>
                  <a:bodyPr/>
                  <a:lstStyle/>
                  <a:p>
                    <a:r>
                      <a:rPr lang="en-US" sz="1995" b="1" i="1" dirty="0" smtClean="0"/>
                      <a:t>89</a:t>
                    </a:r>
                    <a:r>
                      <a:rPr lang="ru-RU" sz="1995" b="1" i="1" dirty="0" smtClean="0"/>
                      <a:t>,0 млн. руб.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95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004352"/>
        <c:axId val="180005888"/>
        <c:axId val="0"/>
      </c:bar3DChart>
      <c:catAx>
        <c:axId val="180004352"/>
        <c:scaling>
          <c:orientation val="minMax"/>
        </c:scaling>
        <c:delete val="1"/>
        <c:axPos val="l"/>
        <c:majorTickMark val="out"/>
        <c:minorTickMark val="none"/>
        <c:tickLblPos val="nextTo"/>
        <c:crossAx val="180005888"/>
        <c:crosses val="autoZero"/>
        <c:auto val="1"/>
        <c:lblAlgn val="ctr"/>
        <c:lblOffset val="100"/>
        <c:noMultiLvlLbl val="0"/>
      </c:catAx>
      <c:valAx>
        <c:axId val="18000588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80004352"/>
        <c:crosses val="autoZero"/>
        <c:crossBetween val="between"/>
      </c:valAx>
      <c:spPr>
        <a:noFill/>
        <a:ln w="25333">
          <a:noFill/>
        </a:ln>
      </c:spPr>
    </c:plotArea>
    <c:plotVisOnly val="1"/>
    <c:dispBlanksAs val="gap"/>
    <c:showDLblsOverMax val="0"/>
  </c:chart>
  <c:txPr>
    <a:bodyPr/>
    <a:lstStyle/>
    <a:p>
      <a:pPr>
        <a:defRPr sz="1795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rAngAx val="1"/>
    </c:view3D>
    <c:floor>
      <c:thickness val="0"/>
      <c:spPr>
        <a:solidFill>
          <a:schemeClr val="accent6">
            <a:lumMod val="7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020355973801867E-3"/>
          <c:y val="0.1325162132511214"/>
          <c:w val="0.51945738479605708"/>
          <c:h val="0.2351459771232299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pct80">
              <a:fgClr>
                <a:srgbClr val="FF6600"/>
              </a:fgClr>
              <a:bgClr>
                <a:schemeClr val="bg1"/>
              </a:bgClr>
            </a:patt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34.6</c:v>
                </c:pt>
                <c:pt idx="1">
                  <c:v>35</c:v>
                </c:pt>
                <c:pt idx="2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322688"/>
        <c:axId val="180324224"/>
        <c:axId val="0"/>
      </c:bar3DChart>
      <c:catAx>
        <c:axId val="180322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324224"/>
        <c:crosses val="autoZero"/>
        <c:auto val="1"/>
        <c:lblAlgn val="ctr"/>
        <c:lblOffset val="100"/>
        <c:noMultiLvlLbl val="0"/>
      </c:catAx>
      <c:valAx>
        <c:axId val="1803242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803226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pct90">
              <a:fgClr>
                <a:srgbClr val="6600CC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angle"/>
            </a:sp3d>
          </c:spPr>
          <c:invertIfNegative val="0"/>
          <c:dLbls>
            <c:dLbl>
              <c:idx val="0"/>
              <c:layout>
                <c:manualLayout>
                  <c:x val="8.0749028839271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458171473211987E-2"/>
                  <c:y val="-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458171473212086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13920.8</c:v>
                </c:pt>
                <c:pt idx="1">
                  <c:v>14878.9</c:v>
                </c:pt>
                <c:pt idx="2">
                  <c:v>15622.8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587328"/>
        <c:axId val="179589120"/>
      </c:barChart>
      <c:catAx>
        <c:axId val="179587328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589120"/>
        <c:crosses val="autoZero"/>
        <c:auto val="1"/>
        <c:lblAlgn val="ctr"/>
        <c:lblOffset val="100"/>
        <c:noMultiLvlLbl val="0"/>
      </c:catAx>
      <c:valAx>
        <c:axId val="179589120"/>
        <c:scaling>
          <c:orientation val="minMax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587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61782950042588"/>
          <c:y val="7.2398001529241848E-2"/>
          <c:w val="0.76298341160329997"/>
          <c:h val="0.82406339382770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pattFill prst="pct70">
              <a:fgClr>
                <a:srgbClr val="0000FF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1798953.4</c:v>
                </c:pt>
                <c:pt idx="1">
                  <c:v>2036575.7</c:v>
                </c:pt>
                <c:pt idx="2" formatCode="0.0">
                  <c:v>1967646.9</c:v>
                </c:pt>
                <c:pt idx="3">
                  <c:v>1890726.8</c:v>
                </c:pt>
                <c:pt idx="4">
                  <c:v>1887681.2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Лист1!$C$2:$C$6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Лист1!$D$2:$D$6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515072"/>
        <c:axId val="104516608"/>
      </c:barChart>
      <c:catAx>
        <c:axId val="10451507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4516608"/>
        <c:crosses val="autoZero"/>
        <c:auto val="1"/>
        <c:lblAlgn val="ctr"/>
        <c:lblOffset val="100"/>
        <c:noMultiLvlLbl val="0"/>
      </c:catAx>
      <c:valAx>
        <c:axId val="10451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45150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tx1"/>
            </a:solidFill>
          </a:ln>
        </c:spPr>
        <c:txPr>
          <a:bodyPr/>
          <a:lstStyle/>
          <a:p>
            <a:pPr rtl="0">
              <a:defRPr sz="1000"/>
            </a:pPr>
            <a:endParaRPr lang="ru-RU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37907904137458"/>
          <c:y val="9.4916310261940154E-2"/>
          <c:w val="0.78986529955099838"/>
          <c:h val="0.756497901996686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pattFill prst="pct80">
              <a:fgClr>
                <a:srgbClr val="6600CC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1762122.2</c:v>
                </c:pt>
                <c:pt idx="1">
                  <c:v>1977527.5</c:v>
                </c:pt>
                <c:pt idx="2">
                  <c:v>1891646.9</c:v>
                </c:pt>
                <c:pt idx="3">
                  <c:v>1865726.8</c:v>
                </c:pt>
                <c:pt idx="4">
                  <c:v>1855681.2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Лист1!$C$2:$C$6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Лист1!$D$2:$D$6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2"/>
        <c:overlap val="25"/>
        <c:axId val="154097920"/>
        <c:axId val="154107904"/>
      </c:barChart>
      <c:catAx>
        <c:axId val="154097920"/>
        <c:scaling>
          <c:orientation val="minMax"/>
        </c:scaling>
        <c:delete val="0"/>
        <c:axPos val="b"/>
        <c:majorTickMark val="none"/>
        <c:minorTickMark val="none"/>
        <c:tickLblPos val="nextTo"/>
        <c:crossAx val="154107904"/>
        <c:crosses val="autoZero"/>
        <c:auto val="1"/>
        <c:lblAlgn val="ctr"/>
        <c:lblOffset val="100"/>
        <c:noMultiLvlLbl val="0"/>
      </c:catAx>
      <c:valAx>
        <c:axId val="15410790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54097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tx1"/>
            </a:solidFill>
          </a:ln>
        </c:spPr>
        <c:txPr>
          <a:bodyPr/>
          <a:lstStyle/>
          <a:p>
            <a:pPr rtl="0"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  <c:spPr>
        <a:scene3d>
          <a:camera prst="orthographicFront"/>
          <a:lightRig rig="threePt" dir="t"/>
        </a:scene3d>
        <a:sp3d prstMaterial="dkEdge"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bg1">
            <a:lumMod val="50000"/>
          </a:schemeClr>
        </a:solidFill>
        <a:ln>
          <a:solidFill>
            <a:schemeClr val="tx1"/>
          </a:solidFill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dLbls>
            <c:dLbl>
              <c:idx val="0"/>
              <c:layout>
                <c:manualLayout>
                  <c:x val="1.864742311333412E-2"/>
                  <c:y val="-4.9919159785858598E-2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6618557783335299E-3"/>
                  <c:y val="-4.9919159785858598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55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,0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618557783335299E-3"/>
                  <c:y val="-4.9749159497611481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60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,0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47.1</c:v>
                </c:pt>
                <c:pt idx="1">
                  <c:v>55</c:v>
                </c:pt>
                <c:pt idx="2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1002624"/>
        <c:axId val="181004160"/>
        <c:axId val="0"/>
      </c:bar3DChart>
      <c:catAx>
        <c:axId val="181002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1004160"/>
        <c:crosses val="autoZero"/>
        <c:auto val="1"/>
        <c:lblAlgn val="ctr"/>
        <c:lblOffset val="100"/>
        <c:noMultiLvlLbl val="0"/>
      </c:catAx>
      <c:valAx>
        <c:axId val="181004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1002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85307435826501"/>
          <c:y val="6.0214686693976636E-2"/>
          <c:w val="0.80100864868012989"/>
          <c:h val="0.773802257899890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angle"/>
            </a:sp3d>
          </c:spPr>
          <c:invertIfNegative val="0"/>
          <c:dLbls>
            <c:dLbl>
              <c:idx val="0"/>
              <c:layout>
                <c:manualLayout>
                  <c:x val="3.0048339424294929E-2"/>
                  <c:y val="1.0948124853450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627</a:t>
                    </a:r>
                    <a:r>
                      <a:rPr lang="ru-RU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556.20000000000005</c:v>
                </c:pt>
                <c:pt idx="1">
                  <c:v>563.6</c:v>
                </c:pt>
                <c:pt idx="2">
                  <c:v>627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065216"/>
        <c:axId val="181066752"/>
      </c:barChart>
      <c:catAx>
        <c:axId val="181065216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1066752"/>
        <c:crosses val="autoZero"/>
        <c:auto val="1"/>
        <c:lblAlgn val="ctr"/>
        <c:lblOffset val="100"/>
        <c:noMultiLvlLbl val="0"/>
      </c:catAx>
      <c:valAx>
        <c:axId val="181066752"/>
        <c:scaling>
          <c:orientation val="minMax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1065216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157"/>
      <c:rotY val="20"/>
      <c:depthPercent val="8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1246030721569648E-2"/>
          <c:y val="1.0782428048925418E-2"/>
          <c:w val="0.88465974625144173"/>
          <c:h val="0.86271186440677994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3844">
              <a:noFill/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  <a:bevelB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-1.9672131147540992E-2"/>
                  <c:y val="-8.19815385021746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3844">
                <a:noFill/>
              </a:ln>
            </c:spPr>
            <c:txPr>
              <a:bodyPr/>
              <a:lstStyle/>
              <a:p>
                <a:pPr>
                  <a:defRPr sz="157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72.3</c:v>
                </c:pt>
                <c:pt idx="1">
                  <c:v>67.599999999999994</c:v>
                </c:pt>
                <c:pt idx="2">
                  <c:v>68.099999999999994</c:v>
                </c:pt>
                <c:pt idx="3">
                  <c:v>68.3</c:v>
                </c:pt>
                <c:pt idx="4">
                  <c:v>66.5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B050"/>
            </a:solidFill>
            <a:ln w="23844">
              <a:noFill/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  <a:bevelB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-1.5271718084419782E-3"/>
                  <c:y val="-8.334396992997454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434361688395513E-3"/>
                  <c:y val="-6.66100359590322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482509358461372E-3"/>
                  <c:y val="-1.30931369744237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340260746095263E-2"/>
                  <c:y val="-6.5958636109558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2191428940234929E-2"/>
                  <c:y val="-4.0930797568694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3844">
                <a:noFill/>
              </a:ln>
            </c:spPr>
            <c:txPr>
              <a:bodyPr/>
              <a:lstStyle/>
              <a:p>
                <a:pPr>
                  <a:defRPr sz="157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13.5</c:v>
                </c:pt>
                <c:pt idx="1">
                  <c:v>16.8</c:v>
                </c:pt>
                <c:pt idx="2">
                  <c:v>17</c:v>
                </c:pt>
                <c:pt idx="3">
                  <c:v>17.100000000000001</c:v>
                </c:pt>
                <c:pt idx="4">
                  <c:v>17.2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FFFF00"/>
            </a:solidFill>
            <a:ln w="23844">
              <a:noFill/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  <a:bevelB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9.0631376927947024E-3"/>
                  <c:y val="4.0703126896754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391248225119426E-3"/>
                  <c:y val="-2.3702151820178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551181102362202E-3"/>
                  <c:y val="2.4406367873663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8218812423863238E-3"/>
                  <c:y val="2.393969455434057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9047373176713582E-3"/>
                  <c:y val="2.50560071830037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3844">
                <a:noFill/>
              </a:ln>
            </c:spPr>
            <c:txPr>
              <a:bodyPr/>
              <a:lstStyle/>
              <a:p>
                <a:pPr>
                  <a:defRPr sz="157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3.7</c:v>
                </c:pt>
                <c:pt idx="2">
                  <c:v>4</c:v>
                </c:pt>
                <c:pt idx="3">
                  <c:v>3.9</c:v>
                </c:pt>
                <c:pt idx="4">
                  <c:v>3.9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23844">
              <a:noFill/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  <a:bevelB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1.4295633896651058E-2"/>
                  <c:y val="-1.37465038541582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321647484940996E-2"/>
                  <c:y val="-8.35593206622337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761492890406671E-2"/>
                  <c:y val="-7.24363965414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071926089593958E-2"/>
                  <c:y val="1.6567698990712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647440783747041E-2"/>
                  <c:y val="-6.2508575096958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3844">
                <a:noFill/>
              </a:ln>
            </c:spPr>
            <c:txPr>
              <a:bodyPr/>
              <a:lstStyle/>
              <a:p>
                <a:pPr>
                  <a:defRPr sz="157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11.2</c:v>
                </c:pt>
                <c:pt idx="1">
                  <c:v>11.9</c:v>
                </c:pt>
                <c:pt idx="2">
                  <c:v>10.9</c:v>
                </c:pt>
                <c:pt idx="3">
                  <c:v>10.7</c:v>
                </c:pt>
                <c:pt idx="4">
                  <c:v>12.4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gapDepth val="12"/>
        <c:shape val="box"/>
        <c:axId val="182858112"/>
        <c:axId val="182859648"/>
        <c:axId val="0"/>
      </c:bar3DChart>
      <c:catAx>
        <c:axId val="182858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1192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28596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285964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ln w="1192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1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2858112"/>
        <c:crosses val="autoZero"/>
        <c:crossBetween val="between"/>
        <c:majorUnit val="0.2"/>
      </c:valAx>
      <c:spPr>
        <a:noFill/>
        <a:ln w="25377">
          <a:noFill/>
        </a:ln>
      </c:spPr>
    </c:plotArea>
    <c:legend>
      <c:legendPos val="b"/>
      <c:layout>
        <c:manualLayout>
          <c:xMode val="edge"/>
          <c:yMode val="edge"/>
          <c:x val="6.3089663069383087E-2"/>
          <c:y val="0.88469844495244554"/>
          <c:w val="0.93526034607040742"/>
          <c:h val="0.10952144422807364"/>
        </c:manualLayout>
      </c:layout>
      <c:overlay val="0"/>
      <c:spPr>
        <a:noFill/>
        <a:ln w="23844">
          <a:noFill/>
        </a:ln>
      </c:spPr>
      <c:txPr>
        <a:bodyPr/>
        <a:lstStyle/>
        <a:p>
          <a:pPr>
            <a:defRPr sz="1998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2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9900FF">
                    <a:shade val="30000"/>
                    <a:satMod val="115000"/>
                  </a:srgbClr>
                </a:gs>
                <a:gs pos="50000">
                  <a:srgbClr val="9900FF">
                    <a:shade val="67500"/>
                    <a:satMod val="115000"/>
                  </a:srgbClr>
                </a:gs>
                <a:gs pos="100000">
                  <a:srgbClr val="99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76200" dist="12700" dir="8100000" sy="-23000" kx="800400" algn="br" rotWithShape="0">
                <a:prstClr val="black">
                  <a:alpha val="77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1.156508566443438E-2"/>
                  <c:y val="-0.4134646133963689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2399" b="1" dirty="0" smtClean="0"/>
                      <a:t>2036,6</a:t>
                    </a:r>
                    <a:endParaRPr lang="en-US" sz="2399" b="1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01084943203038E-2"/>
                  <c:y val="-0.41084774875461982"/>
                </c:manualLayout>
              </c:layout>
              <c:spPr/>
              <c:txPr>
                <a:bodyPr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902149305814843E-2"/>
                  <c:y val="-0.41084774875461982"/>
                </c:manualLayout>
              </c:layout>
              <c:spPr/>
              <c:txPr>
                <a:bodyPr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564871702204554E-2"/>
                  <c:y val="-0.36375527819149767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2036.6</c:v>
                </c:pt>
                <c:pt idx="1">
                  <c:v>1967.6</c:v>
                </c:pt>
                <c:pt idx="2">
                  <c:v>1890.7</c:v>
                </c:pt>
                <c:pt idx="3">
                  <c:v>1887.7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5094912"/>
        <c:axId val="165096448"/>
        <c:axId val="0"/>
      </c:bar3DChart>
      <c:catAx>
        <c:axId val="16509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799" b="1"/>
            </a:pPr>
            <a:endParaRPr lang="ru-RU"/>
          </a:p>
        </c:txPr>
        <c:crossAx val="165096448"/>
        <c:crosses val="autoZero"/>
        <c:auto val="1"/>
        <c:lblAlgn val="ctr"/>
        <c:lblOffset val="100"/>
        <c:noMultiLvlLbl val="0"/>
      </c:catAx>
      <c:valAx>
        <c:axId val="165096448"/>
        <c:scaling>
          <c:orientation val="minMax"/>
          <c:min val="1000"/>
        </c:scaling>
        <c:delete val="1"/>
        <c:axPos val="l"/>
        <c:numFmt formatCode="General" sourceLinked="1"/>
        <c:majorTickMark val="out"/>
        <c:minorTickMark val="none"/>
        <c:tickLblPos val="nextTo"/>
        <c:crossAx val="165094912"/>
        <c:crosses val="autoZero"/>
        <c:crossBetween val="between"/>
        <c:minorUnit val="1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5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637005102414084E-2"/>
          <c:y val="4.4680220716216718E-2"/>
          <c:w val="0.90021388770714728"/>
          <c:h val="0.74459985927489536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66CCFF"/>
            </a:soli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1298.5</c:v>
                </c:pt>
                <c:pt idx="1">
                  <c:v>1261.4000000000001</c:v>
                </c:pt>
                <c:pt idx="2">
                  <c:v>1243.2</c:v>
                </c:pt>
                <c:pt idx="3">
                  <c:v>1230.8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rgbClr val="FF3300"/>
            </a:solidFill>
            <a:scene3d>
              <a:camera prst="orthographicFront"/>
              <a:lightRig rig="threePt" dir="t"/>
            </a:scene3d>
            <a:sp3d prstMaterial="softEdge">
              <a:bevelT prst="angle"/>
              <a:bevelB prst="angle"/>
            </a:sp3d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56.2</c:v>
                </c:pt>
                <c:pt idx="1">
                  <c:v>53.8</c:v>
                </c:pt>
                <c:pt idx="2">
                  <c:v>50.3</c:v>
                </c:pt>
                <c:pt idx="3">
                  <c:v>50.3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155.19999999999999</c:v>
                </c:pt>
                <c:pt idx="1">
                  <c:v>162.6</c:v>
                </c:pt>
                <c:pt idx="2">
                  <c:v>163.1</c:v>
                </c:pt>
                <c:pt idx="3">
                  <c:v>162.6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72.5</c:v>
                </c:pt>
                <c:pt idx="1">
                  <c:v>82.5</c:v>
                </c:pt>
                <c:pt idx="2">
                  <c:v>86.1</c:v>
                </c:pt>
                <c:pt idx="3">
                  <c:v>84.9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rgbClr val="99FF33"/>
            </a:soli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1.2411222601282784E-2"/>
                  <c:y val="2.35140539940006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3863726071990198E-3"/>
                  <c:y val="-9.655964152131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543471480087545E-2"/>
                  <c:y val="2.47643293819603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338961434276047E-2"/>
                  <c:y val="-2.35159056401140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53.1</c:v>
                </c:pt>
                <c:pt idx="1">
                  <c:v>64.7</c:v>
                </c:pt>
                <c:pt idx="2">
                  <c:v>48.6</c:v>
                </c:pt>
                <c:pt idx="3">
                  <c:v>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gapDepth val="84"/>
        <c:shape val="box"/>
        <c:axId val="165170176"/>
        <c:axId val="165180160"/>
        <c:axId val="0"/>
      </c:bar3DChart>
      <c:catAx>
        <c:axId val="16517017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180160"/>
        <c:crosses val="autoZero"/>
        <c:auto val="1"/>
        <c:lblAlgn val="ctr"/>
        <c:lblOffset val="100"/>
        <c:noMultiLvlLbl val="0"/>
      </c:catAx>
      <c:valAx>
        <c:axId val="165180160"/>
        <c:scaling>
          <c:orientation val="minMax"/>
        </c:scaling>
        <c:delete val="1"/>
        <c:axPos val="b"/>
        <c:numFmt formatCode="#,##0.0" sourceLinked="0"/>
        <c:majorTickMark val="out"/>
        <c:minorTickMark val="none"/>
        <c:tickLblPos val="nextTo"/>
        <c:crossAx val="1651701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1739917786912564"/>
          <c:w val="0.97491436542652199"/>
          <c:h val="0.16774228789393769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70821249746197E-3"/>
          <c:y val="0"/>
          <c:w val="0.99029178750253799"/>
          <c:h val="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197,</a:t>
                    </a:r>
                    <a:r>
                      <a:rPr lang="ru-RU" b="1" dirty="0" smtClean="0"/>
                      <a:t>7 млн.руб.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9966FF"/>
            </a:solidFill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162,6</a:t>
                    </a:r>
                    <a:r>
                      <a:rPr lang="ru-RU" b="1" dirty="0" smtClean="0"/>
                      <a:t> млн.руб.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smtClean="0"/>
                      <a:t>162,6</a:t>
                    </a:r>
                    <a:r>
                      <a:rPr lang="ru-RU" b="1" smtClean="0"/>
                      <a:t> млн. руб.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95040"/>
        <c:axId val="175496576"/>
        <c:axId val="0"/>
      </c:bar3DChart>
      <c:catAx>
        <c:axId val="175495040"/>
        <c:scaling>
          <c:orientation val="minMax"/>
        </c:scaling>
        <c:delete val="1"/>
        <c:axPos val="l"/>
        <c:majorTickMark val="out"/>
        <c:minorTickMark val="none"/>
        <c:tickLblPos val="nextTo"/>
        <c:crossAx val="175496576"/>
        <c:crosses val="autoZero"/>
        <c:auto val="1"/>
        <c:lblAlgn val="ctr"/>
        <c:lblOffset val="100"/>
        <c:noMultiLvlLbl val="0"/>
      </c:catAx>
      <c:valAx>
        <c:axId val="175496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495040"/>
        <c:crosses val="autoZero"/>
        <c:crossBetween val="between"/>
      </c:valAx>
      <c:spPr>
        <a:gradFill flip="none" rotWithShape="1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EA389D-C06B-4559-986A-3F19316C0BA2}" type="doc">
      <dgm:prSet loTypeId="urn:microsoft.com/office/officeart/2005/8/layout/venn1" loCatId="relationship" qsTypeId="urn:microsoft.com/office/officeart/2005/8/quickstyle/simple1#2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840F932E-8823-41CC-850B-08B5B2E33AC6}">
      <dgm:prSet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metal">
          <a:bevelT w="279400" prst="coolSlant"/>
          <a:bevelB w="152400" h="50800" prst="softRound"/>
        </a:sp3d>
      </dgm:spPr>
      <dgm:t>
        <a:bodyPr anchor="ctr" anchorCtr="1"/>
        <a:lstStyle/>
        <a:p>
          <a:pPr algn="ctr" rtl="0"/>
          <a:r>
            <a:rPr lang="ru-RU" sz="3200" b="1" i="1" dirty="0" smtClean="0">
              <a:latin typeface="Sylfaen" pitchFamily="18" charset="0"/>
            </a:rPr>
            <a:t>Основные задачи при проектировании бюджета на 2015 год и плановый период 2016 и 2017 годов</a:t>
          </a:r>
          <a:endParaRPr lang="ru-RU" sz="3200" b="1" i="1" dirty="0">
            <a:latin typeface="Sylfaen" pitchFamily="18" charset="0"/>
          </a:endParaRPr>
        </a:p>
      </dgm:t>
    </dgm:pt>
    <dgm:pt modelId="{372CF9FE-F312-4819-AC7D-B46734125E2D}" type="parTrans" cxnId="{5F81BBB6-4D47-40BF-82B5-43109268812E}">
      <dgm:prSet/>
      <dgm:spPr/>
      <dgm:t>
        <a:bodyPr/>
        <a:lstStyle/>
        <a:p>
          <a:endParaRPr lang="ru-RU"/>
        </a:p>
      </dgm:t>
    </dgm:pt>
    <dgm:pt modelId="{F17E6EAF-7872-464B-9B72-42F1E5D41439}" type="sibTrans" cxnId="{5F81BBB6-4D47-40BF-82B5-43109268812E}">
      <dgm:prSet/>
      <dgm:spPr/>
      <dgm:t>
        <a:bodyPr/>
        <a:lstStyle/>
        <a:p>
          <a:endParaRPr lang="ru-RU"/>
        </a:p>
      </dgm:t>
    </dgm:pt>
    <dgm:pt modelId="{6C3B5564-904C-4BF2-855D-3BC25B7F276E}" type="pres">
      <dgm:prSet presAssocID="{B1EA389D-C06B-4559-986A-3F19316C0BA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FDE289-2EC1-4B15-B174-34FB6655B103}" type="pres">
      <dgm:prSet presAssocID="{840F932E-8823-41CC-850B-08B5B2E33AC6}" presName="circ1TxSh" presStyleLbl="vennNode1" presStyleIdx="0" presStyleCnt="1" custLinFactNeighborX="-2875" custLinFactNeighborY="5036"/>
      <dgm:spPr/>
      <dgm:t>
        <a:bodyPr/>
        <a:lstStyle/>
        <a:p>
          <a:endParaRPr lang="ru-RU"/>
        </a:p>
      </dgm:t>
    </dgm:pt>
  </dgm:ptLst>
  <dgm:cxnLst>
    <dgm:cxn modelId="{5F81BBB6-4D47-40BF-82B5-43109268812E}" srcId="{B1EA389D-C06B-4559-986A-3F19316C0BA2}" destId="{840F932E-8823-41CC-850B-08B5B2E33AC6}" srcOrd="0" destOrd="0" parTransId="{372CF9FE-F312-4819-AC7D-B46734125E2D}" sibTransId="{F17E6EAF-7872-464B-9B72-42F1E5D41439}"/>
    <dgm:cxn modelId="{CFD1514E-D9F2-496B-BBCF-F99FDCDA3090}" type="presOf" srcId="{B1EA389D-C06B-4559-986A-3F19316C0BA2}" destId="{6C3B5564-904C-4BF2-855D-3BC25B7F276E}" srcOrd="0" destOrd="0" presId="urn:microsoft.com/office/officeart/2005/8/layout/venn1"/>
    <dgm:cxn modelId="{EC5C9177-8E4A-4927-96A8-B7492DD823E4}" type="presOf" srcId="{840F932E-8823-41CC-850B-08B5B2E33AC6}" destId="{08FDE289-2EC1-4B15-B174-34FB6655B103}" srcOrd="0" destOrd="0" presId="urn:microsoft.com/office/officeart/2005/8/layout/venn1"/>
    <dgm:cxn modelId="{542E53EA-4A89-4A84-A0A2-8E3628AD5507}" type="presParOf" srcId="{6C3B5564-904C-4BF2-855D-3BC25B7F276E}" destId="{08FDE289-2EC1-4B15-B174-34FB6655B10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29CEC6-09B1-4371-BA91-D8672F896FD7}" type="doc">
      <dgm:prSet loTypeId="urn:microsoft.com/office/officeart/2005/8/layout/vList4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39E0321-E634-40E0-B05D-5585FA155D0A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35,0 млн.руб. </a:t>
          </a:r>
          <a:r>
            <a:rPr lang="ru-RU" sz="2000" b="1" dirty="0" smtClean="0">
              <a:solidFill>
                <a:schemeClr val="tx1"/>
              </a:solidFill>
            </a:rPr>
            <a:t>– многоквартирный дом для врачей</a:t>
          </a:r>
          <a:endParaRPr lang="ru-RU" sz="2000" b="1" dirty="0">
            <a:solidFill>
              <a:schemeClr val="tx1"/>
            </a:solidFill>
          </a:endParaRPr>
        </a:p>
      </dgm:t>
    </dgm:pt>
    <dgm:pt modelId="{01557009-23DF-4A78-BB64-CCA2BEF108C5}" type="parTrans" cxnId="{A4E1E12A-5487-4BD1-9E8F-FCE7806A7ACC}">
      <dgm:prSet/>
      <dgm:spPr/>
      <dgm:t>
        <a:bodyPr/>
        <a:lstStyle/>
        <a:p>
          <a:endParaRPr lang="ru-RU"/>
        </a:p>
      </dgm:t>
    </dgm:pt>
    <dgm:pt modelId="{CEB195D0-A0B0-4AB4-B4A9-1BE7167C8E60}" type="sibTrans" cxnId="{A4E1E12A-5487-4BD1-9E8F-FCE7806A7ACC}">
      <dgm:prSet/>
      <dgm:spPr/>
      <dgm:t>
        <a:bodyPr/>
        <a:lstStyle/>
        <a:p>
          <a:endParaRPr lang="ru-RU"/>
        </a:p>
      </dgm:t>
    </dgm:pt>
    <dgm:pt modelId="{B38290B8-521B-481B-830C-87C6F88CFC81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15,2 млн.руб</a:t>
          </a:r>
          <a:r>
            <a:rPr lang="ru-RU" sz="1800" b="1" dirty="0" smtClean="0">
              <a:solidFill>
                <a:schemeClr val="tx1"/>
              </a:solidFill>
            </a:rPr>
            <a:t>. – строительство спортивного комплекса с плавательным бассейном</a:t>
          </a:r>
          <a:endParaRPr lang="ru-RU" sz="1800" b="1" dirty="0">
            <a:solidFill>
              <a:schemeClr val="tx1"/>
            </a:solidFill>
          </a:endParaRPr>
        </a:p>
      </dgm:t>
    </dgm:pt>
    <dgm:pt modelId="{1DCB4CAA-744A-481F-9ABE-ED014C15AE97}" type="parTrans" cxnId="{0EFAF095-D180-4A84-8E53-586B03EBCBCC}">
      <dgm:prSet/>
      <dgm:spPr/>
      <dgm:t>
        <a:bodyPr/>
        <a:lstStyle/>
        <a:p>
          <a:endParaRPr lang="ru-RU"/>
        </a:p>
      </dgm:t>
    </dgm:pt>
    <dgm:pt modelId="{48940105-9D93-4425-8C7B-C07909D9DC2C}" type="sibTrans" cxnId="{0EFAF095-D180-4A84-8E53-586B03EBCBCC}">
      <dgm:prSet/>
      <dgm:spPr/>
      <dgm:t>
        <a:bodyPr/>
        <a:lstStyle/>
        <a:p>
          <a:endParaRPr lang="ru-RU"/>
        </a:p>
      </dgm:t>
    </dgm:pt>
    <dgm:pt modelId="{D6BCAB88-5FE4-4C0C-B9AB-C22A7BF8620B}">
      <dgm:prSet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11,7 млн.руб</a:t>
          </a:r>
          <a:r>
            <a:rPr lang="ru-RU" sz="1900" b="1" dirty="0" smtClean="0">
              <a:solidFill>
                <a:schemeClr val="tx1"/>
              </a:solidFill>
            </a:rPr>
            <a:t>. – дошкольное учреждение на 340 мест</a:t>
          </a:r>
          <a:endParaRPr lang="ru-RU" sz="1900" b="1" dirty="0">
            <a:solidFill>
              <a:schemeClr val="tx1"/>
            </a:solidFill>
          </a:endParaRPr>
        </a:p>
      </dgm:t>
    </dgm:pt>
    <dgm:pt modelId="{1FB25D99-0A21-4ACD-91E9-DFD9C98AE2DB}" type="parTrans" cxnId="{9A8F8608-7E7C-489B-9588-434B6A15183A}">
      <dgm:prSet/>
      <dgm:spPr/>
      <dgm:t>
        <a:bodyPr/>
        <a:lstStyle/>
        <a:p>
          <a:endParaRPr lang="ru-RU"/>
        </a:p>
      </dgm:t>
    </dgm:pt>
    <dgm:pt modelId="{026D8851-C5BD-472E-A1C7-05A2FA587DF1}" type="sibTrans" cxnId="{9A8F8608-7E7C-489B-9588-434B6A15183A}">
      <dgm:prSet/>
      <dgm:spPr/>
      <dgm:t>
        <a:bodyPr/>
        <a:lstStyle/>
        <a:p>
          <a:endParaRPr lang="ru-RU"/>
        </a:p>
      </dgm:t>
    </dgm:pt>
    <dgm:pt modelId="{312A20C3-3542-4937-8B03-3C7719D921A5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16,0 млн.руб</a:t>
          </a:r>
          <a:r>
            <a:rPr lang="ru-RU" sz="1800" b="1" dirty="0" smtClean="0">
              <a:solidFill>
                <a:schemeClr val="tx1"/>
              </a:solidFill>
            </a:rPr>
            <a:t>. – строительство школы в 39 микрорайоне</a:t>
          </a:r>
          <a:endParaRPr lang="ru-RU" sz="1800" b="1" dirty="0">
            <a:solidFill>
              <a:schemeClr val="tx1"/>
            </a:solidFill>
          </a:endParaRPr>
        </a:p>
      </dgm:t>
    </dgm:pt>
    <dgm:pt modelId="{84A2FE4C-BE61-4149-9808-0FAA0926A259}" type="parTrans" cxnId="{288EB88E-8FB6-47FB-88E5-457FDB1621F7}">
      <dgm:prSet/>
      <dgm:spPr/>
      <dgm:t>
        <a:bodyPr/>
        <a:lstStyle/>
        <a:p>
          <a:endParaRPr lang="ru-RU"/>
        </a:p>
      </dgm:t>
    </dgm:pt>
    <dgm:pt modelId="{2B35D55B-E033-42C0-955E-DE0EA7019381}" type="sibTrans" cxnId="{288EB88E-8FB6-47FB-88E5-457FDB1621F7}">
      <dgm:prSet/>
      <dgm:spPr/>
      <dgm:t>
        <a:bodyPr/>
        <a:lstStyle/>
        <a:p>
          <a:endParaRPr lang="ru-RU"/>
        </a:p>
      </dgm:t>
    </dgm:pt>
    <dgm:pt modelId="{272B35B6-9DF1-4B8E-B0DA-C35E6965004D}">
      <dgm:prSet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0,5 млн.руб</a:t>
          </a:r>
          <a:r>
            <a:rPr lang="ru-RU" b="1" dirty="0" smtClean="0">
              <a:solidFill>
                <a:schemeClr val="tx1"/>
              </a:solidFill>
            </a:rPr>
            <a:t>. – строительство модуля МОУ ДС № 5  г. Ейска</a:t>
          </a:r>
          <a:endParaRPr lang="ru-RU" b="1" dirty="0">
            <a:solidFill>
              <a:schemeClr val="tx1"/>
            </a:solidFill>
          </a:endParaRPr>
        </a:p>
      </dgm:t>
    </dgm:pt>
    <dgm:pt modelId="{DEF1EE0C-923E-408A-9519-865F68B92935}" type="parTrans" cxnId="{277E1AF8-BA2C-4213-BD0A-81D0388AD2A4}">
      <dgm:prSet/>
      <dgm:spPr/>
      <dgm:t>
        <a:bodyPr/>
        <a:lstStyle/>
        <a:p>
          <a:endParaRPr lang="ru-RU"/>
        </a:p>
      </dgm:t>
    </dgm:pt>
    <dgm:pt modelId="{9371328B-63A2-4ED5-BC16-40D807230A5F}" type="sibTrans" cxnId="{277E1AF8-BA2C-4213-BD0A-81D0388AD2A4}">
      <dgm:prSet/>
      <dgm:spPr/>
      <dgm:t>
        <a:bodyPr/>
        <a:lstStyle/>
        <a:p>
          <a:endParaRPr lang="ru-RU"/>
        </a:p>
      </dgm:t>
    </dgm:pt>
    <dgm:pt modelId="{39834BA1-D7C4-4FD0-9075-AEE271FD5738}">
      <dgm:prSet phldrT="[Текст]" phldr="1"/>
      <dgm:spPr/>
      <dgm:t>
        <a:bodyPr/>
        <a:lstStyle/>
        <a:p>
          <a:endParaRPr lang="ru-RU" sz="700"/>
        </a:p>
      </dgm:t>
    </dgm:pt>
    <dgm:pt modelId="{D86BD368-B645-46BE-9228-26F34B8EA6D6}">
      <dgm:prSet phldrT="[Текст]" phldr="1" custT="1"/>
      <dgm:spPr/>
      <dgm:t>
        <a:bodyPr/>
        <a:lstStyle/>
        <a:p>
          <a:endParaRPr lang="ru-RU" sz="1800" dirty="0"/>
        </a:p>
      </dgm:t>
    </dgm:pt>
    <dgm:pt modelId="{B56ED0DA-009C-498A-A6B4-0307088E4E87}">
      <dgm:prSet phldrT="[Текст]" custT="1"/>
      <dgm:spPr/>
      <dgm:t>
        <a:bodyPr/>
        <a:lstStyle/>
        <a:p>
          <a:r>
            <a:rPr lang="ru-RU" sz="1700" b="1" i="1" dirty="0" smtClean="0">
              <a:solidFill>
                <a:schemeClr val="tx1"/>
              </a:solidFill>
            </a:rPr>
            <a:t>35,9  млн.руб</a:t>
          </a:r>
          <a:r>
            <a:rPr lang="ru-RU" sz="1700" b="1" dirty="0" smtClean="0">
              <a:solidFill>
                <a:schemeClr val="tx1"/>
              </a:solidFill>
            </a:rPr>
            <a:t>. -  обеспечение жилыми помещениями детей-сирот и детей, оставшихся без попечения родителей</a:t>
          </a:r>
          <a:endParaRPr lang="ru-RU" sz="1700" b="1" dirty="0">
            <a:solidFill>
              <a:schemeClr val="tx1"/>
            </a:solidFill>
          </a:endParaRPr>
        </a:p>
      </dgm:t>
    </dgm:pt>
    <dgm:pt modelId="{47397ABF-A029-4F93-BA03-BA8517EACE6F}" type="sibTrans" cxnId="{1B0FAB81-76B2-42DE-99E4-C0E3EB58B957}">
      <dgm:prSet/>
      <dgm:spPr/>
      <dgm:t>
        <a:bodyPr/>
        <a:lstStyle/>
        <a:p>
          <a:endParaRPr lang="ru-RU"/>
        </a:p>
      </dgm:t>
    </dgm:pt>
    <dgm:pt modelId="{A4059CFC-FA7F-4DD8-B994-926DA2611DF9}" type="parTrans" cxnId="{1B0FAB81-76B2-42DE-99E4-C0E3EB58B957}">
      <dgm:prSet/>
      <dgm:spPr/>
      <dgm:t>
        <a:bodyPr/>
        <a:lstStyle/>
        <a:p>
          <a:endParaRPr lang="ru-RU"/>
        </a:p>
      </dgm:t>
    </dgm:pt>
    <dgm:pt modelId="{E3973E64-6704-425A-928A-84D7A669A43A}" type="sibTrans" cxnId="{5ACE2EFA-35D2-49F3-BE23-7AB531C5E70D}">
      <dgm:prSet/>
      <dgm:spPr/>
      <dgm:t>
        <a:bodyPr/>
        <a:lstStyle/>
        <a:p>
          <a:endParaRPr lang="ru-RU"/>
        </a:p>
      </dgm:t>
    </dgm:pt>
    <dgm:pt modelId="{EF6AB1F5-4C60-4E03-AE38-6E5717E5BAE0}" type="parTrans" cxnId="{5ACE2EFA-35D2-49F3-BE23-7AB531C5E70D}">
      <dgm:prSet/>
      <dgm:spPr/>
      <dgm:t>
        <a:bodyPr/>
        <a:lstStyle/>
        <a:p>
          <a:endParaRPr lang="ru-RU"/>
        </a:p>
      </dgm:t>
    </dgm:pt>
    <dgm:pt modelId="{AAD011D4-9253-4677-88CF-612D74D9D294}" type="sibTrans" cxnId="{BCC8DFEB-147F-46CE-B089-EB304FE646FB}">
      <dgm:prSet/>
      <dgm:spPr/>
      <dgm:t>
        <a:bodyPr/>
        <a:lstStyle/>
        <a:p>
          <a:endParaRPr lang="ru-RU"/>
        </a:p>
      </dgm:t>
    </dgm:pt>
    <dgm:pt modelId="{DF0DB33A-3FBB-42B0-A4FC-BAD56924853B}" type="parTrans" cxnId="{BCC8DFEB-147F-46CE-B089-EB304FE646FB}">
      <dgm:prSet/>
      <dgm:spPr/>
      <dgm:t>
        <a:bodyPr/>
        <a:lstStyle/>
        <a:p>
          <a:endParaRPr lang="ru-RU"/>
        </a:p>
      </dgm:t>
    </dgm:pt>
    <dgm:pt modelId="{0684B1E9-F477-4FFC-AF2A-AD9E0D1A7C4A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10,0 млн.руб</a:t>
          </a:r>
          <a:r>
            <a:rPr lang="ru-RU" sz="1800" b="1" dirty="0" smtClean="0">
              <a:solidFill>
                <a:schemeClr val="tx1"/>
              </a:solidFill>
            </a:rPr>
            <a:t>.- строительство полигона твердо-бытовых отходов в п.Симоновка</a:t>
          </a:r>
          <a:endParaRPr lang="ru-RU" sz="1800" b="1" dirty="0">
            <a:solidFill>
              <a:schemeClr val="tx1"/>
            </a:solidFill>
          </a:endParaRPr>
        </a:p>
      </dgm:t>
    </dgm:pt>
    <dgm:pt modelId="{1CD37DD3-7EAE-44FB-AFDF-E90132BBE0B4}" type="sibTrans" cxnId="{D5390AAA-5D63-40B9-9F00-802C7A3E1CFC}">
      <dgm:prSet/>
      <dgm:spPr/>
      <dgm:t>
        <a:bodyPr/>
        <a:lstStyle/>
        <a:p>
          <a:endParaRPr lang="ru-RU"/>
        </a:p>
      </dgm:t>
    </dgm:pt>
    <dgm:pt modelId="{509E63AE-D1EC-4192-A3B5-9AD185B773CE}" type="parTrans" cxnId="{D5390AAA-5D63-40B9-9F00-802C7A3E1CFC}">
      <dgm:prSet/>
      <dgm:spPr/>
      <dgm:t>
        <a:bodyPr/>
        <a:lstStyle/>
        <a:p>
          <a:endParaRPr lang="ru-RU"/>
        </a:p>
      </dgm:t>
    </dgm:pt>
    <dgm:pt modelId="{8F59A53A-7D09-4B41-8513-8126B1557D16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3,7 млн. руб. </a:t>
          </a:r>
          <a:r>
            <a:rPr lang="ru-RU" sz="1800" b="1" dirty="0" smtClean="0">
              <a:solidFill>
                <a:schemeClr val="tx1"/>
              </a:solidFill>
            </a:rPr>
            <a:t>– строительство водозаборных сооружений со станцией очистки воды в с. Кухаривка</a:t>
          </a:r>
          <a:endParaRPr lang="ru-RU" sz="1100" b="1" dirty="0">
            <a:solidFill>
              <a:schemeClr val="tx1"/>
            </a:solidFill>
          </a:endParaRPr>
        </a:p>
      </dgm:t>
    </dgm:pt>
    <dgm:pt modelId="{1BA9DF8A-0D13-40B7-BEB9-0DBAC205D8AD}" type="sibTrans" cxnId="{B3D7670D-A9B4-4B11-BD70-209EB0F0ECDC}">
      <dgm:prSet/>
      <dgm:spPr/>
      <dgm:t>
        <a:bodyPr/>
        <a:lstStyle/>
        <a:p>
          <a:endParaRPr lang="ru-RU"/>
        </a:p>
      </dgm:t>
    </dgm:pt>
    <dgm:pt modelId="{4F732608-0332-45E5-924C-6F8E23533C9F}" type="parTrans" cxnId="{B3D7670D-A9B4-4B11-BD70-209EB0F0ECDC}">
      <dgm:prSet/>
      <dgm:spPr/>
      <dgm:t>
        <a:bodyPr/>
        <a:lstStyle/>
        <a:p>
          <a:endParaRPr lang="ru-RU"/>
        </a:p>
      </dgm:t>
    </dgm:pt>
    <dgm:pt modelId="{2F30DEED-117C-4A93-A522-18C83190B056}" type="pres">
      <dgm:prSet presAssocID="{2829CEC6-09B1-4371-BA91-D8672F896F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F46709-A264-4F51-B044-DB84FDD52B39}" type="pres">
      <dgm:prSet presAssocID="{739E0321-E634-40E0-B05D-5585FA155D0A}" presName="comp" presStyleCnt="0"/>
      <dgm:spPr/>
    </dgm:pt>
    <dgm:pt modelId="{1FE026CA-CB6D-4444-A991-BA4F8E142086}" type="pres">
      <dgm:prSet presAssocID="{739E0321-E634-40E0-B05D-5585FA155D0A}" presName="box" presStyleLbl="node1" presStyleIdx="0" presStyleCnt="8"/>
      <dgm:spPr/>
      <dgm:t>
        <a:bodyPr/>
        <a:lstStyle/>
        <a:p>
          <a:endParaRPr lang="ru-RU"/>
        </a:p>
      </dgm:t>
    </dgm:pt>
    <dgm:pt modelId="{B633279C-42A9-4B2B-8F71-80C9CF2D8062}" type="pres">
      <dgm:prSet presAssocID="{739E0321-E634-40E0-B05D-5585FA155D0A}" presName="img" presStyleLbl="fgImgPlace1" presStyleIdx="0" presStyleCnt="8" custScaleY="1587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F1D8B01-7952-47D1-A45F-3A292AC1F63E}" type="pres">
      <dgm:prSet presAssocID="{739E0321-E634-40E0-B05D-5585FA155D0A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C152A-EA89-4776-ADAA-2C10C4C8E3A6}" type="pres">
      <dgm:prSet presAssocID="{CEB195D0-A0B0-4AB4-B4A9-1BE7167C8E60}" presName="spacer" presStyleCnt="0"/>
      <dgm:spPr/>
    </dgm:pt>
    <dgm:pt modelId="{069BAE40-020A-46B8-881C-24DBECDF4550}" type="pres">
      <dgm:prSet presAssocID="{D6BCAB88-5FE4-4C0C-B9AB-C22A7BF8620B}" presName="comp" presStyleCnt="0"/>
      <dgm:spPr/>
    </dgm:pt>
    <dgm:pt modelId="{2DCD7646-55E4-4EB6-A6B5-2E62F571A1FF}" type="pres">
      <dgm:prSet presAssocID="{D6BCAB88-5FE4-4C0C-B9AB-C22A7BF8620B}" presName="box" presStyleLbl="node1" presStyleIdx="1" presStyleCnt="8"/>
      <dgm:spPr/>
      <dgm:t>
        <a:bodyPr/>
        <a:lstStyle/>
        <a:p>
          <a:endParaRPr lang="ru-RU"/>
        </a:p>
      </dgm:t>
    </dgm:pt>
    <dgm:pt modelId="{3EE5E597-3F61-4438-B791-33353046E6C5}" type="pres">
      <dgm:prSet presAssocID="{D6BCAB88-5FE4-4C0C-B9AB-C22A7BF8620B}" presName="img" presStyleLbl="fgImgPlace1" presStyleIdx="1" presStyleCnt="8" custScaleY="12740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FE007B9-4291-49E9-B477-6D9AE54008DF}" type="pres">
      <dgm:prSet presAssocID="{D6BCAB88-5FE4-4C0C-B9AB-C22A7BF8620B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5C460-CC81-431F-AFAB-8BC8795330AB}" type="pres">
      <dgm:prSet presAssocID="{026D8851-C5BD-472E-A1C7-05A2FA587DF1}" presName="spacer" presStyleCnt="0"/>
      <dgm:spPr/>
    </dgm:pt>
    <dgm:pt modelId="{3D1F5BBB-4E5C-499B-847D-8CEA57CFD7F7}" type="pres">
      <dgm:prSet presAssocID="{312A20C3-3542-4937-8B03-3C7719D921A5}" presName="comp" presStyleCnt="0"/>
      <dgm:spPr/>
    </dgm:pt>
    <dgm:pt modelId="{25A2C930-5F77-4EF5-9CEF-743E3A81FCA5}" type="pres">
      <dgm:prSet presAssocID="{312A20C3-3542-4937-8B03-3C7719D921A5}" presName="box" presStyleLbl="node1" presStyleIdx="2" presStyleCnt="8"/>
      <dgm:spPr/>
      <dgm:t>
        <a:bodyPr/>
        <a:lstStyle/>
        <a:p>
          <a:endParaRPr lang="ru-RU"/>
        </a:p>
      </dgm:t>
    </dgm:pt>
    <dgm:pt modelId="{26EC7694-BFAE-4D24-B4EC-CFEB3E557C9E}" type="pres">
      <dgm:prSet presAssocID="{312A20C3-3542-4937-8B03-3C7719D921A5}" presName="img" presStyleLbl="fgImgPlace1" presStyleIdx="2" presStyleCnt="8" custScaleY="13772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56972EA-6E1E-4502-9A87-1A411C8D3202}" type="pres">
      <dgm:prSet presAssocID="{312A20C3-3542-4937-8B03-3C7719D921A5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5E259-DA36-41B1-A465-434BD0D1F68F}" type="pres">
      <dgm:prSet presAssocID="{2B35D55B-E033-42C0-955E-DE0EA7019381}" presName="spacer" presStyleCnt="0"/>
      <dgm:spPr/>
    </dgm:pt>
    <dgm:pt modelId="{CC34302E-DFA8-4D14-9D36-F782EE66E939}" type="pres">
      <dgm:prSet presAssocID="{272B35B6-9DF1-4B8E-B0DA-C35E6965004D}" presName="comp" presStyleCnt="0"/>
      <dgm:spPr/>
    </dgm:pt>
    <dgm:pt modelId="{92B7E3FD-8715-4E27-ADF7-3AC2A7854C53}" type="pres">
      <dgm:prSet presAssocID="{272B35B6-9DF1-4B8E-B0DA-C35E6965004D}" presName="box" presStyleLbl="node1" presStyleIdx="3" presStyleCnt="8"/>
      <dgm:spPr/>
      <dgm:t>
        <a:bodyPr/>
        <a:lstStyle/>
        <a:p>
          <a:endParaRPr lang="ru-RU"/>
        </a:p>
      </dgm:t>
    </dgm:pt>
    <dgm:pt modelId="{68377923-9F00-4F63-809B-C533D49C3863}" type="pres">
      <dgm:prSet presAssocID="{272B35B6-9DF1-4B8E-B0DA-C35E6965004D}" presName="img" presStyleLbl="fgImgPlace1" presStyleIdx="3" presStyleCnt="8" custScaleY="10519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9B11A67-5CCF-45A9-9A32-628340784397}" type="pres">
      <dgm:prSet presAssocID="{272B35B6-9DF1-4B8E-B0DA-C35E6965004D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DC454-947E-493E-9C54-EBC462734C08}" type="pres">
      <dgm:prSet presAssocID="{9371328B-63A2-4ED5-BC16-40D807230A5F}" presName="spacer" presStyleCnt="0"/>
      <dgm:spPr/>
    </dgm:pt>
    <dgm:pt modelId="{6EC4F7CB-8E92-4C1C-8871-2D3242481C5B}" type="pres">
      <dgm:prSet presAssocID="{B38290B8-521B-481B-830C-87C6F88CFC81}" presName="comp" presStyleCnt="0"/>
      <dgm:spPr/>
    </dgm:pt>
    <dgm:pt modelId="{059AC638-84DC-4643-8098-CA12E513FD13}" type="pres">
      <dgm:prSet presAssocID="{B38290B8-521B-481B-830C-87C6F88CFC81}" presName="box" presStyleLbl="node1" presStyleIdx="4" presStyleCnt="8"/>
      <dgm:spPr/>
      <dgm:t>
        <a:bodyPr/>
        <a:lstStyle/>
        <a:p>
          <a:endParaRPr lang="ru-RU"/>
        </a:p>
      </dgm:t>
    </dgm:pt>
    <dgm:pt modelId="{81B466BF-105F-4E48-AFA7-99CA3414971E}" type="pres">
      <dgm:prSet presAssocID="{B38290B8-521B-481B-830C-87C6F88CFC81}" presName="img" presStyleLbl="fgImgPlace1" presStyleIdx="4" presStyleCnt="8" custScaleY="15439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BD70E32-40CA-4CA5-BBD7-8BB638CCBFDD}" type="pres">
      <dgm:prSet presAssocID="{B38290B8-521B-481B-830C-87C6F88CFC81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9FCB9-00A5-4A00-AE7F-72923188AC97}" type="pres">
      <dgm:prSet presAssocID="{48940105-9D93-4425-8C7B-C07909D9DC2C}" presName="spacer" presStyleCnt="0"/>
      <dgm:spPr/>
    </dgm:pt>
    <dgm:pt modelId="{0923DAEF-BB09-401A-99A1-59ECBD4D97DD}" type="pres">
      <dgm:prSet presAssocID="{B56ED0DA-009C-498A-A6B4-0307088E4E87}" presName="comp" presStyleCnt="0"/>
      <dgm:spPr/>
    </dgm:pt>
    <dgm:pt modelId="{78D9659C-9A33-45D8-8F1D-D8FF0E549F03}" type="pres">
      <dgm:prSet presAssocID="{B56ED0DA-009C-498A-A6B4-0307088E4E87}" presName="box" presStyleLbl="node1" presStyleIdx="5" presStyleCnt="8"/>
      <dgm:spPr/>
      <dgm:t>
        <a:bodyPr/>
        <a:lstStyle/>
        <a:p>
          <a:endParaRPr lang="ru-RU"/>
        </a:p>
      </dgm:t>
    </dgm:pt>
    <dgm:pt modelId="{B73678F6-FBD2-44DF-9E04-0DD306AD0619}" type="pres">
      <dgm:prSet presAssocID="{B56ED0DA-009C-498A-A6B4-0307088E4E87}" presName="img" presStyleLbl="fgImgPlace1" presStyleIdx="5" presStyleCnt="8" custScaleY="13577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B7EC5B79-1B82-4EE2-88DE-9F25EA8A37B6}" type="pres">
      <dgm:prSet presAssocID="{B56ED0DA-009C-498A-A6B4-0307088E4E87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56F6E-6E6C-4975-9EEA-AB3426AF84B5}" type="pres">
      <dgm:prSet presAssocID="{47397ABF-A029-4F93-BA03-BA8517EACE6F}" presName="spacer" presStyleCnt="0"/>
      <dgm:spPr/>
    </dgm:pt>
    <dgm:pt modelId="{4CB5BDBD-D6E7-45D3-8161-AB3F5D03073D}" type="pres">
      <dgm:prSet presAssocID="{0684B1E9-F477-4FFC-AF2A-AD9E0D1A7C4A}" presName="comp" presStyleCnt="0"/>
      <dgm:spPr/>
    </dgm:pt>
    <dgm:pt modelId="{B42D9C0A-F69E-4B14-BC21-0E0EE0F661AC}" type="pres">
      <dgm:prSet presAssocID="{0684B1E9-F477-4FFC-AF2A-AD9E0D1A7C4A}" presName="box" presStyleLbl="node1" presStyleIdx="6" presStyleCnt="8"/>
      <dgm:spPr/>
      <dgm:t>
        <a:bodyPr/>
        <a:lstStyle/>
        <a:p>
          <a:endParaRPr lang="ru-RU"/>
        </a:p>
      </dgm:t>
    </dgm:pt>
    <dgm:pt modelId="{F9D2A35E-F9D8-4CB7-A728-3B4BD8160701}" type="pres">
      <dgm:prSet presAssocID="{0684B1E9-F477-4FFC-AF2A-AD9E0D1A7C4A}" presName="img" presStyleLbl="fgImgPlace1" presStyleIdx="6" presStyleCnt="8" custScaleY="15936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72EE63C2-70BD-424E-9C4A-738E8E384872}" type="pres">
      <dgm:prSet presAssocID="{0684B1E9-F477-4FFC-AF2A-AD9E0D1A7C4A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496AA4-C56F-481A-9E76-CEECE627DB90}" type="pres">
      <dgm:prSet presAssocID="{1CD37DD3-7EAE-44FB-AFDF-E90132BBE0B4}" presName="spacer" presStyleCnt="0"/>
      <dgm:spPr/>
    </dgm:pt>
    <dgm:pt modelId="{1165BBFA-7055-481F-88A0-5E04753D6136}" type="pres">
      <dgm:prSet presAssocID="{8F59A53A-7D09-4B41-8513-8126B1557D16}" presName="comp" presStyleCnt="0"/>
      <dgm:spPr/>
    </dgm:pt>
    <dgm:pt modelId="{0AFE6B3F-8837-412F-8FF1-9BA50CB0AB20}" type="pres">
      <dgm:prSet presAssocID="{8F59A53A-7D09-4B41-8513-8126B1557D16}" presName="box" presStyleLbl="node1" presStyleIdx="7" presStyleCnt="8" custLinFactNeighborX="60540" custLinFactNeighborY="54133"/>
      <dgm:spPr/>
      <dgm:t>
        <a:bodyPr/>
        <a:lstStyle/>
        <a:p>
          <a:endParaRPr lang="ru-RU"/>
        </a:p>
      </dgm:t>
    </dgm:pt>
    <dgm:pt modelId="{B74E4341-6D04-4B0F-A38D-A616066F89AC}" type="pres">
      <dgm:prSet presAssocID="{8F59A53A-7D09-4B41-8513-8126B1557D16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B8A102FC-2BB2-458F-8E5F-A027CB297310}" type="pres">
      <dgm:prSet presAssocID="{8F59A53A-7D09-4B41-8513-8126B1557D16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E4E3F-EE78-4882-B759-C52C547A12B0}" type="presOf" srcId="{739E0321-E634-40E0-B05D-5585FA155D0A}" destId="{1FE026CA-CB6D-4444-A991-BA4F8E142086}" srcOrd="0" destOrd="0" presId="urn:microsoft.com/office/officeart/2005/8/layout/vList4"/>
    <dgm:cxn modelId="{BCC8DFEB-147F-46CE-B089-EB304FE646FB}" srcId="{B56ED0DA-009C-498A-A6B4-0307088E4E87}" destId="{D86BD368-B645-46BE-9228-26F34B8EA6D6}" srcOrd="0" destOrd="0" parTransId="{DF0DB33A-3FBB-42B0-A4FC-BAD56924853B}" sibTransId="{AAD011D4-9253-4677-88CF-612D74D9D294}"/>
    <dgm:cxn modelId="{F8EFDFBD-7789-4914-B307-516D4B0CFF34}" type="presOf" srcId="{D86BD368-B645-46BE-9228-26F34B8EA6D6}" destId="{78D9659C-9A33-45D8-8F1D-D8FF0E549F03}" srcOrd="0" destOrd="1" presId="urn:microsoft.com/office/officeart/2005/8/layout/vList4"/>
    <dgm:cxn modelId="{1C7D55CB-35CF-46BB-A73F-4548327991D5}" type="presOf" srcId="{8F59A53A-7D09-4B41-8513-8126B1557D16}" destId="{B8A102FC-2BB2-458F-8E5F-A027CB297310}" srcOrd="1" destOrd="0" presId="urn:microsoft.com/office/officeart/2005/8/layout/vList4"/>
    <dgm:cxn modelId="{277E1AF8-BA2C-4213-BD0A-81D0388AD2A4}" srcId="{2829CEC6-09B1-4371-BA91-D8672F896FD7}" destId="{272B35B6-9DF1-4B8E-B0DA-C35E6965004D}" srcOrd="3" destOrd="0" parTransId="{DEF1EE0C-923E-408A-9519-865F68B92935}" sibTransId="{9371328B-63A2-4ED5-BC16-40D807230A5F}"/>
    <dgm:cxn modelId="{D5390AAA-5D63-40B9-9F00-802C7A3E1CFC}" srcId="{2829CEC6-09B1-4371-BA91-D8672F896FD7}" destId="{0684B1E9-F477-4FFC-AF2A-AD9E0D1A7C4A}" srcOrd="6" destOrd="0" parTransId="{509E63AE-D1EC-4192-A3B5-9AD185B773CE}" sibTransId="{1CD37DD3-7EAE-44FB-AFDF-E90132BBE0B4}"/>
    <dgm:cxn modelId="{0EB78354-9EA6-418C-98BF-55DB9BA694F7}" type="presOf" srcId="{312A20C3-3542-4937-8B03-3C7719D921A5}" destId="{F56972EA-6E1E-4502-9A87-1A411C8D3202}" srcOrd="1" destOrd="0" presId="urn:microsoft.com/office/officeart/2005/8/layout/vList4"/>
    <dgm:cxn modelId="{6C821B99-782E-44C6-A0AB-5C540CDD145B}" type="presOf" srcId="{739E0321-E634-40E0-B05D-5585FA155D0A}" destId="{1F1D8B01-7952-47D1-A45F-3A292AC1F63E}" srcOrd="1" destOrd="0" presId="urn:microsoft.com/office/officeart/2005/8/layout/vList4"/>
    <dgm:cxn modelId="{1A17A55F-856C-41EB-B213-56233A830884}" type="presOf" srcId="{B38290B8-521B-481B-830C-87C6F88CFC81}" destId="{9BD70E32-40CA-4CA5-BBD7-8BB638CCBFDD}" srcOrd="1" destOrd="0" presId="urn:microsoft.com/office/officeart/2005/8/layout/vList4"/>
    <dgm:cxn modelId="{B40B25A7-9252-4445-AF3A-A3A816457A06}" type="presOf" srcId="{39834BA1-D7C4-4FD0-9075-AEE271FD5738}" destId="{B7EC5B79-1B82-4EE2-88DE-9F25EA8A37B6}" srcOrd="1" destOrd="2" presId="urn:microsoft.com/office/officeart/2005/8/layout/vList4"/>
    <dgm:cxn modelId="{CE3091D5-1826-4D11-9E55-9CCBF1D200EB}" type="presOf" srcId="{D6BCAB88-5FE4-4C0C-B9AB-C22A7BF8620B}" destId="{2DCD7646-55E4-4EB6-A6B5-2E62F571A1FF}" srcOrd="0" destOrd="0" presId="urn:microsoft.com/office/officeart/2005/8/layout/vList4"/>
    <dgm:cxn modelId="{CBB71731-D64F-4378-BEB2-CBBF8C7B1A55}" type="presOf" srcId="{312A20C3-3542-4937-8B03-3C7719D921A5}" destId="{25A2C930-5F77-4EF5-9CEF-743E3A81FCA5}" srcOrd="0" destOrd="0" presId="urn:microsoft.com/office/officeart/2005/8/layout/vList4"/>
    <dgm:cxn modelId="{DAF2BF17-7C3F-4AEE-94C7-3788EF68DB42}" type="presOf" srcId="{39834BA1-D7C4-4FD0-9075-AEE271FD5738}" destId="{78D9659C-9A33-45D8-8F1D-D8FF0E549F03}" srcOrd="0" destOrd="2" presId="urn:microsoft.com/office/officeart/2005/8/layout/vList4"/>
    <dgm:cxn modelId="{9A8F8608-7E7C-489B-9588-434B6A15183A}" srcId="{2829CEC6-09B1-4371-BA91-D8672F896FD7}" destId="{D6BCAB88-5FE4-4C0C-B9AB-C22A7BF8620B}" srcOrd="1" destOrd="0" parTransId="{1FB25D99-0A21-4ACD-91E9-DFD9C98AE2DB}" sibTransId="{026D8851-C5BD-472E-A1C7-05A2FA587DF1}"/>
    <dgm:cxn modelId="{1B0FAB81-76B2-42DE-99E4-C0E3EB58B957}" srcId="{2829CEC6-09B1-4371-BA91-D8672F896FD7}" destId="{B56ED0DA-009C-498A-A6B4-0307088E4E87}" srcOrd="5" destOrd="0" parTransId="{A4059CFC-FA7F-4DD8-B994-926DA2611DF9}" sibTransId="{47397ABF-A029-4F93-BA03-BA8517EACE6F}"/>
    <dgm:cxn modelId="{0EFAF095-D180-4A84-8E53-586B03EBCBCC}" srcId="{2829CEC6-09B1-4371-BA91-D8672F896FD7}" destId="{B38290B8-521B-481B-830C-87C6F88CFC81}" srcOrd="4" destOrd="0" parTransId="{1DCB4CAA-744A-481F-9ABE-ED014C15AE97}" sibTransId="{48940105-9D93-4425-8C7B-C07909D9DC2C}"/>
    <dgm:cxn modelId="{DB43D1E7-4A78-44D9-9000-3D88473E5C72}" type="presOf" srcId="{B56ED0DA-009C-498A-A6B4-0307088E4E87}" destId="{78D9659C-9A33-45D8-8F1D-D8FF0E549F03}" srcOrd="0" destOrd="0" presId="urn:microsoft.com/office/officeart/2005/8/layout/vList4"/>
    <dgm:cxn modelId="{5ACE2EFA-35D2-49F3-BE23-7AB531C5E70D}" srcId="{B56ED0DA-009C-498A-A6B4-0307088E4E87}" destId="{39834BA1-D7C4-4FD0-9075-AEE271FD5738}" srcOrd="1" destOrd="0" parTransId="{EF6AB1F5-4C60-4E03-AE38-6E5717E5BAE0}" sibTransId="{E3973E64-6704-425A-928A-84D7A669A43A}"/>
    <dgm:cxn modelId="{B3D7670D-A9B4-4B11-BD70-209EB0F0ECDC}" srcId="{2829CEC6-09B1-4371-BA91-D8672F896FD7}" destId="{8F59A53A-7D09-4B41-8513-8126B1557D16}" srcOrd="7" destOrd="0" parTransId="{4F732608-0332-45E5-924C-6F8E23533C9F}" sibTransId="{1BA9DF8A-0D13-40B7-BEB9-0DBAC205D8AD}"/>
    <dgm:cxn modelId="{F06C9CAD-00CF-4A91-8B70-10A485C5DE67}" type="presOf" srcId="{8F59A53A-7D09-4B41-8513-8126B1557D16}" destId="{0AFE6B3F-8837-412F-8FF1-9BA50CB0AB20}" srcOrd="0" destOrd="0" presId="urn:microsoft.com/office/officeart/2005/8/layout/vList4"/>
    <dgm:cxn modelId="{A4E1E12A-5487-4BD1-9E8F-FCE7806A7ACC}" srcId="{2829CEC6-09B1-4371-BA91-D8672F896FD7}" destId="{739E0321-E634-40E0-B05D-5585FA155D0A}" srcOrd="0" destOrd="0" parTransId="{01557009-23DF-4A78-BB64-CCA2BEF108C5}" sibTransId="{CEB195D0-A0B0-4AB4-B4A9-1BE7167C8E60}"/>
    <dgm:cxn modelId="{1BAD7E88-0290-41F4-B203-2E52E8CB0DA1}" type="presOf" srcId="{B56ED0DA-009C-498A-A6B4-0307088E4E87}" destId="{B7EC5B79-1B82-4EE2-88DE-9F25EA8A37B6}" srcOrd="1" destOrd="0" presId="urn:microsoft.com/office/officeart/2005/8/layout/vList4"/>
    <dgm:cxn modelId="{D8BFB6C6-6AB6-4E95-BF2B-561A85EE4B02}" type="presOf" srcId="{0684B1E9-F477-4FFC-AF2A-AD9E0D1A7C4A}" destId="{72EE63C2-70BD-424E-9C4A-738E8E384872}" srcOrd="1" destOrd="0" presId="urn:microsoft.com/office/officeart/2005/8/layout/vList4"/>
    <dgm:cxn modelId="{89AB5FE2-9C9F-46EB-AE83-D2E668AFDE7C}" type="presOf" srcId="{D86BD368-B645-46BE-9228-26F34B8EA6D6}" destId="{B7EC5B79-1B82-4EE2-88DE-9F25EA8A37B6}" srcOrd="1" destOrd="1" presId="urn:microsoft.com/office/officeart/2005/8/layout/vList4"/>
    <dgm:cxn modelId="{22B3350D-6C93-4189-8A7A-DD05B8FD6D55}" type="presOf" srcId="{B38290B8-521B-481B-830C-87C6F88CFC81}" destId="{059AC638-84DC-4643-8098-CA12E513FD13}" srcOrd="0" destOrd="0" presId="urn:microsoft.com/office/officeart/2005/8/layout/vList4"/>
    <dgm:cxn modelId="{288EB88E-8FB6-47FB-88E5-457FDB1621F7}" srcId="{2829CEC6-09B1-4371-BA91-D8672F896FD7}" destId="{312A20C3-3542-4937-8B03-3C7719D921A5}" srcOrd="2" destOrd="0" parTransId="{84A2FE4C-BE61-4149-9808-0FAA0926A259}" sibTransId="{2B35D55B-E033-42C0-955E-DE0EA7019381}"/>
    <dgm:cxn modelId="{98C1704A-03B1-44B7-BA9F-BD214A61150E}" type="presOf" srcId="{2829CEC6-09B1-4371-BA91-D8672F896FD7}" destId="{2F30DEED-117C-4A93-A522-18C83190B056}" srcOrd="0" destOrd="0" presId="urn:microsoft.com/office/officeart/2005/8/layout/vList4"/>
    <dgm:cxn modelId="{71402267-37E9-441B-91C4-CF76C5944D6D}" type="presOf" srcId="{D6BCAB88-5FE4-4C0C-B9AB-C22A7BF8620B}" destId="{BFE007B9-4291-49E9-B477-6D9AE54008DF}" srcOrd="1" destOrd="0" presId="urn:microsoft.com/office/officeart/2005/8/layout/vList4"/>
    <dgm:cxn modelId="{54D6B07E-E9A6-491E-BF81-20864B5CD53C}" type="presOf" srcId="{272B35B6-9DF1-4B8E-B0DA-C35E6965004D}" destId="{A9B11A67-5CCF-45A9-9A32-628340784397}" srcOrd="1" destOrd="0" presId="urn:microsoft.com/office/officeart/2005/8/layout/vList4"/>
    <dgm:cxn modelId="{CE53BA22-3398-4F02-BC90-73B22559C63D}" type="presOf" srcId="{272B35B6-9DF1-4B8E-B0DA-C35E6965004D}" destId="{92B7E3FD-8715-4E27-ADF7-3AC2A7854C53}" srcOrd="0" destOrd="0" presId="urn:microsoft.com/office/officeart/2005/8/layout/vList4"/>
    <dgm:cxn modelId="{5CBFBAD9-ACA8-495C-8063-CB0B4E1C2C8B}" type="presOf" srcId="{0684B1E9-F477-4FFC-AF2A-AD9E0D1A7C4A}" destId="{B42D9C0A-F69E-4B14-BC21-0E0EE0F661AC}" srcOrd="0" destOrd="0" presId="urn:microsoft.com/office/officeart/2005/8/layout/vList4"/>
    <dgm:cxn modelId="{0139C0F1-88A4-4D16-B7FA-93304561FEBE}" type="presParOf" srcId="{2F30DEED-117C-4A93-A522-18C83190B056}" destId="{2BF46709-A264-4F51-B044-DB84FDD52B39}" srcOrd="0" destOrd="0" presId="urn:microsoft.com/office/officeart/2005/8/layout/vList4"/>
    <dgm:cxn modelId="{158605A7-A635-44D5-BC43-1FC04E61FE41}" type="presParOf" srcId="{2BF46709-A264-4F51-B044-DB84FDD52B39}" destId="{1FE026CA-CB6D-4444-A991-BA4F8E142086}" srcOrd="0" destOrd="0" presId="urn:microsoft.com/office/officeart/2005/8/layout/vList4"/>
    <dgm:cxn modelId="{450BF756-65DE-4067-B152-1643C2426591}" type="presParOf" srcId="{2BF46709-A264-4F51-B044-DB84FDD52B39}" destId="{B633279C-42A9-4B2B-8F71-80C9CF2D8062}" srcOrd="1" destOrd="0" presId="urn:microsoft.com/office/officeart/2005/8/layout/vList4"/>
    <dgm:cxn modelId="{708C541F-F33C-435E-BC39-02239ABDEF94}" type="presParOf" srcId="{2BF46709-A264-4F51-B044-DB84FDD52B39}" destId="{1F1D8B01-7952-47D1-A45F-3A292AC1F63E}" srcOrd="2" destOrd="0" presId="urn:microsoft.com/office/officeart/2005/8/layout/vList4"/>
    <dgm:cxn modelId="{B23210F3-5B1A-4593-8212-DB870D5AC98C}" type="presParOf" srcId="{2F30DEED-117C-4A93-A522-18C83190B056}" destId="{FC6C152A-EA89-4776-ADAA-2C10C4C8E3A6}" srcOrd="1" destOrd="0" presId="urn:microsoft.com/office/officeart/2005/8/layout/vList4"/>
    <dgm:cxn modelId="{D011B4AE-68C8-4934-AAF8-97361C214B36}" type="presParOf" srcId="{2F30DEED-117C-4A93-A522-18C83190B056}" destId="{069BAE40-020A-46B8-881C-24DBECDF4550}" srcOrd="2" destOrd="0" presId="urn:microsoft.com/office/officeart/2005/8/layout/vList4"/>
    <dgm:cxn modelId="{90CCCEC2-51B6-4629-BE7E-C1DB8F1F2A1B}" type="presParOf" srcId="{069BAE40-020A-46B8-881C-24DBECDF4550}" destId="{2DCD7646-55E4-4EB6-A6B5-2E62F571A1FF}" srcOrd="0" destOrd="0" presId="urn:microsoft.com/office/officeart/2005/8/layout/vList4"/>
    <dgm:cxn modelId="{5AE0E86E-2354-4C08-B17E-D2C87FC11E85}" type="presParOf" srcId="{069BAE40-020A-46B8-881C-24DBECDF4550}" destId="{3EE5E597-3F61-4438-B791-33353046E6C5}" srcOrd="1" destOrd="0" presId="urn:microsoft.com/office/officeart/2005/8/layout/vList4"/>
    <dgm:cxn modelId="{CF0B1E83-048B-4993-96D5-46F9666E62AF}" type="presParOf" srcId="{069BAE40-020A-46B8-881C-24DBECDF4550}" destId="{BFE007B9-4291-49E9-B477-6D9AE54008DF}" srcOrd="2" destOrd="0" presId="urn:microsoft.com/office/officeart/2005/8/layout/vList4"/>
    <dgm:cxn modelId="{68C4660C-1731-43D3-B38F-E6F3E7AD8F22}" type="presParOf" srcId="{2F30DEED-117C-4A93-A522-18C83190B056}" destId="{15E5C460-CC81-431F-AFAB-8BC8795330AB}" srcOrd="3" destOrd="0" presId="urn:microsoft.com/office/officeart/2005/8/layout/vList4"/>
    <dgm:cxn modelId="{36EFA71E-EC4A-4794-906A-54783B76797D}" type="presParOf" srcId="{2F30DEED-117C-4A93-A522-18C83190B056}" destId="{3D1F5BBB-4E5C-499B-847D-8CEA57CFD7F7}" srcOrd="4" destOrd="0" presId="urn:microsoft.com/office/officeart/2005/8/layout/vList4"/>
    <dgm:cxn modelId="{2001454B-5993-4496-B372-CA5C27D0F4C9}" type="presParOf" srcId="{3D1F5BBB-4E5C-499B-847D-8CEA57CFD7F7}" destId="{25A2C930-5F77-4EF5-9CEF-743E3A81FCA5}" srcOrd="0" destOrd="0" presId="urn:microsoft.com/office/officeart/2005/8/layout/vList4"/>
    <dgm:cxn modelId="{4A2076F2-371B-4874-851B-D180C93E48BD}" type="presParOf" srcId="{3D1F5BBB-4E5C-499B-847D-8CEA57CFD7F7}" destId="{26EC7694-BFAE-4D24-B4EC-CFEB3E557C9E}" srcOrd="1" destOrd="0" presId="urn:microsoft.com/office/officeart/2005/8/layout/vList4"/>
    <dgm:cxn modelId="{51BBA9DF-A452-4445-8C26-BA1D8117835C}" type="presParOf" srcId="{3D1F5BBB-4E5C-499B-847D-8CEA57CFD7F7}" destId="{F56972EA-6E1E-4502-9A87-1A411C8D3202}" srcOrd="2" destOrd="0" presId="urn:microsoft.com/office/officeart/2005/8/layout/vList4"/>
    <dgm:cxn modelId="{05810375-8AC2-4E2D-A3B0-9124A511D923}" type="presParOf" srcId="{2F30DEED-117C-4A93-A522-18C83190B056}" destId="{0DA5E259-DA36-41B1-A465-434BD0D1F68F}" srcOrd="5" destOrd="0" presId="urn:microsoft.com/office/officeart/2005/8/layout/vList4"/>
    <dgm:cxn modelId="{6B117ADB-F2F5-4DF5-ACD8-DBA76BCB9C50}" type="presParOf" srcId="{2F30DEED-117C-4A93-A522-18C83190B056}" destId="{CC34302E-DFA8-4D14-9D36-F782EE66E939}" srcOrd="6" destOrd="0" presId="urn:microsoft.com/office/officeart/2005/8/layout/vList4"/>
    <dgm:cxn modelId="{8D9C0937-9CCF-4542-9268-16D498FBF068}" type="presParOf" srcId="{CC34302E-DFA8-4D14-9D36-F782EE66E939}" destId="{92B7E3FD-8715-4E27-ADF7-3AC2A7854C53}" srcOrd="0" destOrd="0" presId="urn:microsoft.com/office/officeart/2005/8/layout/vList4"/>
    <dgm:cxn modelId="{24DEEEFE-3871-4C3F-95D7-A9F655B7A8F0}" type="presParOf" srcId="{CC34302E-DFA8-4D14-9D36-F782EE66E939}" destId="{68377923-9F00-4F63-809B-C533D49C3863}" srcOrd="1" destOrd="0" presId="urn:microsoft.com/office/officeart/2005/8/layout/vList4"/>
    <dgm:cxn modelId="{ED805B48-C9F2-4BF8-A43E-1138D446BE09}" type="presParOf" srcId="{CC34302E-DFA8-4D14-9D36-F782EE66E939}" destId="{A9B11A67-5CCF-45A9-9A32-628340784397}" srcOrd="2" destOrd="0" presId="urn:microsoft.com/office/officeart/2005/8/layout/vList4"/>
    <dgm:cxn modelId="{F4838181-4CF0-4BD8-BBD7-2720FA50B0AA}" type="presParOf" srcId="{2F30DEED-117C-4A93-A522-18C83190B056}" destId="{92BDC454-947E-493E-9C54-EBC462734C08}" srcOrd="7" destOrd="0" presId="urn:microsoft.com/office/officeart/2005/8/layout/vList4"/>
    <dgm:cxn modelId="{E01A3DA7-9D14-4C85-9570-5E2992D5F833}" type="presParOf" srcId="{2F30DEED-117C-4A93-A522-18C83190B056}" destId="{6EC4F7CB-8E92-4C1C-8871-2D3242481C5B}" srcOrd="8" destOrd="0" presId="urn:microsoft.com/office/officeart/2005/8/layout/vList4"/>
    <dgm:cxn modelId="{D830D450-9535-4270-996E-720BBFA53E3F}" type="presParOf" srcId="{6EC4F7CB-8E92-4C1C-8871-2D3242481C5B}" destId="{059AC638-84DC-4643-8098-CA12E513FD13}" srcOrd="0" destOrd="0" presId="urn:microsoft.com/office/officeart/2005/8/layout/vList4"/>
    <dgm:cxn modelId="{A9F8B738-7D8B-41C3-A44F-4ED8F906A160}" type="presParOf" srcId="{6EC4F7CB-8E92-4C1C-8871-2D3242481C5B}" destId="{81B466BF-105F-4E48-AFA7-99CA3414971E}" srcOrd="1" destOrd="0" presId="urn:microsoft.com/office/officeart/2005/8/layout/vList4"/>
    <dgm:cxn modelId="{B6D08BF4-8CF5-47D9-B268-EA89E81719BF}" type="presParOf" srcId="{6EC4F7CB-8E92-4C1C-8871-2D3242481C5B}" destId="{9BD70E32-40CA-4CA5-BBD7-8BB638CCBFDD}" srcOrd="2" destOrd="0" presId="urn:microsoft.com/office/officeart/2005/8/layout/vList4"/>
    <dgm:cxn modelId="{EEEBCB48-363D-45DC-9F1E-9F923C2356FA}" type="presParOf" srcId="{2F30DEED-117C-4A93-A522-18C83190B056}" destId="{5479FCB9-00A5-4A00-AE7F-72923188AC97}" srcOrd="9" destOrd="0" presId="urn:microsoft.com/office/officeart/2005/8/layout/vList4"/>
    <dgm:cxn modelId="{CC33DA57-DFAF-4A46-9744-2F7348B6FD71}" type="presParOf" srcId="{2F30DEED-117C-4A93-A522-18C83190B056}" destId="{0923DAEF-BB09-401A-99A1-59ECBD4D97DD}" srcOrd="10" destOrd="0" presId="urn:microsoft.com/office/officeart/2005/8/layout/vList4"/>
    <dgm:cxn modelId="{DA434F6F-7A34-4AAE-B6BC-98DA18A3BBB4}" type="presParOf" srcId="{0923DAEF-BB09-401A-99A1-59ECBD4D97DD}" destId="{78D9659C-9A33-45D8-8F1D-D8FF0E549F03}" srcOrd="0" destOrd="0" presId="urn:microsoft.com/office/officeart/2005/8/layout/vList4"/>
    <dgm:cxn modelId="{493597F1-FD15-4E40-9823-7ED1E2AC71B9}" type="presParOf" srcId="{0923DAEF-BB09-401A-99A1-59ECBD4D97DD}" destId="{B73678F6-FBD2-44DF-9E04-0DD306AD0619}" srcOrd="1" destOrd="0" presId="urn:microsoft.com/office/officeart/2005/8/layout/vList4"/>
    <dgm:cxn modelId="{1D39C114-4921-4F15-8261-18B2221D3803}" type="presParOf" srcId="{0923DAEF-BB09-401A-99A1-59ECBD4D97DD}" destId="{B7EC5B79-1B82-4EE2-88DE-9F25EA8A37B6}" srcOrd="2" destOrd="0" presId="urn:microsoft.com/office/officeart/2005/8/layout/vList4"/>
    <dgm:cxn modelId="{5D0DF9AD-1823-4C5D-9495-E61BCDDA989A}" type="presParOf" srcId="{2F30DEED-117C-4A93-A522-18C83190B056}" destId="{20D56F6E-6E6C-4975-9EEA-AB3426AF84B5}" srcOrd="11" destOrd="0" presId="urn:microsoft.com/office/officeart/2005/8/layout/vList4"/>
    <dgm:cxn modelId="{92A21515-A737-4913-803F-55CDBF67F219}" type="presParOf" srcId="{2F30DEED-117C-4A93-A522-18C83190B056}" destId="{4CB5BDBD-D6E7-45D3-8161-AB3F5D03073D}" srcOrd="12" destOrd="0" presId="urn:microsoft.com/office/officeart/2005/8/layout/vList4"/>
    <dgm:cxn modelId="{2107CC1F-1D96-4373-AF82-6E90B26C995D}" type="presParOf" srcId="{4CB5BDBD-D6E7-45D3-8161-AB3F5D03073D}" destId="{B42D9C0A-F69E-4B14-BC21-0E0EE0F661AC}" srcOrd="0" destOrd="0" presId="urn:microsoft.com/office/officeart/2005/8/layout/vList4"/>
    <dgm:cxn modelId="{92302220-64E6-4C20-8B8C-99A9A274684C}" type="presParOf" srcId="{4CB5BDBD-D6E7-45D3-8161-AB3F5D03073D}" destId="{F9D2A35E-F9D8-4CB7-A728-3B4BD8160701}" srcOrd="1" destOrd="0" presId="urn:microsoft.com/office/officeart/2005/8/layout/vList4"/>
    <dgm:cxn modelId="{67214C41-F93D-40E9-BEFC-654738622BB7}" type="presParOf" srcId="{4CB5BDBD-D6E7-45D3-8161-AB3F5D03073D}" destId="{72EE63C2-70BD-424E-9C4A-738E8E384872}" srcOrd="2" destOrd="0" presId="urn:microsoft.com/office/officeart/2005/8/layout/vList4"/>
    <dgm:cxn modelId="{4372FCAD-A69F-49E7-96B1-47B109AF85AF}" type="presParOf" srcId="{2F30DEED-117C-4A93-A522-18C83190B056}" destId="{D1496AA4-C56F-481A-9E76-CEECE627DB90}" srcOrd="13" destOrd="0" presId="urn:microsoft.com/office/officeart/2005/8/layout/vList4"/>
    <dgm:cxn modelId="{73427E4E-B695-4904-A48E-E8042F54EDDF}" type="presParOf" srcId="{2F30DEED-117C-4A93-A522-18C83190B056}" destId="{1165BBFA-7055-481F-88A0-5E04753D6136}" srcOrd="14" destOrd="0" presId="urn:microsoft.com/office/officeart/2005/8/layout/vList4"/>
    <dgm:cxn modelId="{4A1719DE-12AF-4299-A5BF-A2B62890E119}" type="presParOf" srcId="{1165BBFA-7055-481F-88A0-5E04753D6136}" destId="{0AFE6B3F-8837-412F-8FF1-9BA50CB0AB20}" srcOrd="0" destOrd="0" presId="urn:microsoft.com/office/officeart/2005/8/layout/vList4"/>
    <dgm:cxn modelId="{705BD427-DE5D-4FE5-9C17-C09A8ED42548}" type="presParOf" srcId="{1165BBFA-7055-481F-88A0-5E04753D6136}" destId="{B74E4341-6D04-4B0F-A38D-A616066F89AC}" srcOrd="1" destOrd="0" presId="urn:microsoft.com/office/officeart/2005/8/layout/vList4"/>
    <dgm:cxn modelId="{880107F4-27DF-430F-9A44-5B441A806416}" type="presParOf" srcId="{1165BBFA-7055-481F-88A0-5E04753D6136}" destId="{B8A102FC-2BB2-458F-8E5F-A027CB29731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2F1D62-684A-4269-91C6-C9B8E4CC29FD}" type="doc">
      <dgm:prSet loTypeId="urn:microsoft.com/office/officeart/2008/layout/PictureStrips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41D25F5-EA80-4FB8-8A81-F5639F7B397E}">
      <dgm:prSet phldrT="[Текст]" custT="1"/>
      <dgm:spPr>
        <a:solidFill>
          <a:srgbClr val="00B050">
            <a:alpha val="40000"/>
          </a:srgb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 prst="angle"/>
        </a:sp3d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72,5 млн. руб</a:t>
          </a:r>
          <a:r>
            <a:rPr lang="ru-RU" sz="1600" dirty="0" smtClean="0">
              <a:solidFill>
                <a:srgbClr val="C00000"/>
              </a:solidFill>
            </a:rPr>
            <a:t>.</a:t>
          </a:r>
          <a:r>
            <a:rPr lang="ru-RU" sz="1600" dirty="0" smtClean="0"/>
            <a:t> </a:t>
          </a:r>
          <a:r>
            <a:rPr lang="ru-RU" sz="1600" b="1" dirty="0" smtClean="0"/>
            <a:t>–</a:t>
          </a:r>
          <a:r>
            <a:rPr lang="ru-RU" sz="1600" dirty="0" smtClean="0"/>
            <a:t> </a:t>
          </a:r>
          <a:r>
            <a:rPr lang="ru-RU" sz="1600" b="1" dirty="0" smtClean="0"/>
            <a:t>выполнение переданных полномочий по организации оказания медицинской помощи</a:t>
          </a:r>
          <a:endParaRPr lang="ru-RU" sz="1600" b="1" dirty="0"/>
        </a:p>
      </dgm:t>
    </dgm:pt>
    <dgm:pt modelId="{98D6D7E4-1A8F-4B5B-9FED-09D44BAC11EF}" type="parTrans" cxnId="{BE554317-6384-4F17-8581-041996685A78}">
      <dgm:prSet/>
      <dgm:spPr/>
      <dgm:t>
        <a:bodyPr/>
        <a:lstStyle/>
        <a:p>
          <a:endParaRPr lang="ru-RU"/>
        </a:p>
      </dgm:t>
    </dgm:pt>
    <dgm:pt modelId="{EA393A05-C635-4819-BB08-73BE5BFF8B02}" type="sibTrans" cxnId="{BE554317-6384-4F17-8581-041996685A78}">
      <dgm:prSet/>
      <dgm:spPr/>
      <dgm:t>
        <a:bodyPr/>
        <a:lstStyle/>
        <a:p>
          <a:endParaRPr lang="ru-RU"/>
        </a:p>
      </dgm:t>
    </dgm:pt>
    <dgm:pt modelId="{0C187745-111A-4012-8CC1-E5DB4A7B06A6}">
      <dgm:prSet phldrT="[Текст]" custT="1"/>
      <dgm:spPr>
        <a:solidFill>
          <a:srgbClr val="FFC000">
            <a:alpha val="4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3,5 млн. руб. </a:t>
          </a:r>
          <a:r>
            <a:rPr lang="ru-RU" sz="1600" b="1" dirty="0" smtClean="0"/>
            <a:t>– бесплатное изготовление и ремонт протезов отдельным категориям населения </a:t>
          </a:r>
          <a:endParaRPr lang="ru-RU" sz="1600" b="1" dirty="0"/>
        </a:p>
      </dgm:t>
    </dgm:pt>
    <dgm:pt modelId="{22B0AD93-97D8-464C-BD1E-749E4A004D5E}" type="parTrans" cxnId="{669A7742-CD7B-425E-B044-8163460063A1}">
      <dgm:prSet/>
      <dgm:spPr/>
      <dgm:t>
        <a:bodyPr/>
        <a:lstStyle/>
        <a:p>
          <a:endParaRPr lang="ru-RU"/>
        </a:p>
      </dgm:t>
    </dgm:pt>
    <dgm:pt modelId="{11FDBD41-46BD-4125-82C1-4F41430306FE}" type="sibTrans" cxnId="{669A7742-CD7B-425E-B044-8163460063A1}">
      <dgm:prSet/>
      <dgm:spPr/>
      <dgm:t>
        <a:bodyPr/>
        <a:lstStyle/>
        <a:p>
          <a:endParaRPr lang="ru-RU"/>
        </a:p>
      </dgm:t>
    </dgm:pt>
    <dgm:pt modelId="{1E017525-8204-489A-BE1F-4017AB48CA86}">
      <dgm:prSet phldrT="[Текст]" custT="1"/>
      <dgm:spPr>
        <a:solidFill>
          <a:srgbClr val="00B0F0">
            <a:alpha val="4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86,6 млн. руб. </a:t>
          </a:r>
          <a:r>
            <a:rPr lang="ru-RU" sz="1600" b="1" dirty="0" smtClean="0"/>
            <a:t>– обеспечение отдельных категорий граждан бесплатными и льготными медикаментами</a:t>
          </a:r>
          <a:endParaRPr lang="ru-RU" sz="1600" b="1" dirty="0"/>
        </a:p>
      </dgm:t>
    </dgm:pt>
    <dgm:pt modelId="{17312B9C-73D6-4C1E-A83E-E37DF4873386}" type="parTrans" cxnId="{28844365-DE5F-47D9-9681-C08C9EAFFFDE}">
      <dgm:prSet/>
      <dgm:spPr/>
      <dgm:t>
        <a:bodyPr/>
        <a:lstStyle/>
        <a:p>
          <a:endParaRPr lang="ru-RU"/>
        </a:p>
      </dgm:t>
    </dgm:pt>
    <dgm:pt modelId="{EFEA5E38-C8A6-4758-9BB9-4C9C6697EB20}" type="sibTrans" cxnId="{28844365-DE5F-47D9-9681-C08C9EAFFFDE}">
      <dgm:prSet/>
      <dgm:spPr/>
      <dgm:t>
        <a:bodyPr/>
        <a:lstStyle/>
        <a:p>
          <a:endParaRPr lang="ru-RU"/>
        </a:p>
      </dgm:t>
    </dgm:pt>
    <dgm:pt modelId="{DDDF07A9-13BF-481B-AD5D-D4EA7E74655D}">
      <dgm:prSet custT="1"/>
      <dgm:spPr>
        <a:solidFill>
          <a:schemeClr val="bg1">
            <a:lumMod val="50000"/>
            <a:alpha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35,0 млн. руб. </a:t>
          </a:r>
          <a:r>
            <a:rPr lang="ru-RU" sz="1600" b="1" dirty="0" smtClean="0"/>
            <a:t>– приобретение квартир медицинским работникам</a:t>
          </a:r>
          <a:endParaRPr lang="ru-RU" sz="1600" b="1" dirty="0"/>
        </a:p>
      </dgm:t>
    </dgm:pt>
    <dgm:pt modelId="{92EC7CFB-3AAC-4729-B1CE-35D0D76E6F80}" type="parTrans" cxnId="{187C11B6-0EC3-49D9-B7A7-8DA558DB4485}">
      <dgm:prSet/>
      <dgm:spPr/>
      <dgm:t>
        <a:bodyPr/>
        <a:lstStyle/>
        <a:p>
          <a:endParaRPr lang="ru-RU"/>
        </a:p>
      </dgm:t>
    </dgm:pt>
    <dgm:pt modelId="{55B961EE-014E-49B6-9B85-437B633CB6E9}" type="sibTrans" cxnId="{187C11B6-0EC3-49D9-B7A7-8DA558DB4485}">
      <dgm:prSet/>
      <dgm:spPr/>
      <dgm:t>
        <a:bodyPr/>
        <a:lstStyle/>
        <a:p>
          <a:endParaRPr lang="ru-RU"/>
        </a:p>
      </dgm:t>
    </dgm:pt>
    <dgm:pt modelId="{69A82106-7B6E-47B5-87B9-4CB88AEA27F7}" type="pres">
      <dgm:prSet presAssocID="{792F1D62-684A-4269-91C6-C9B8E4CC29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959702-BA9B-46C3-9F96-A45294E605C7}" type="pres">
      <dgm:prSet presAssocID="{841D25F5-EA80-4FB8-8A81-F5639F7B397E}" presName="composite" presStyleCnt="0"/>
      <dgm:spPr/>
    </dgm:pt>
    <dgm:pt modelId="{6F89F128-BBDA-4C7C-94C5-16F4EB13F355}" type="pres">
      <dgm:prSet presAssocID="{841D25F5-EA80-4FB8-8A81-F5639F7B397E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70D26-D41B-4946-84AF-3765F441DA10}" type="pres">
      <dgm:prSet presAssocID="{841D25F5-EA80-4FB8-8A81-F5639F7B397E}" presName="rect2" presStyleLbl="fgImgPlace1" presStyleIdx="0" presStyleCnt="4" custScaleX="132482" custScaleY="99645" custLinFactNeighborX="-6503" custLinFactNeighborY="9847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angle"/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073EA560-6D25-435F-991F-F3A8EDFC02D0}" type="pres">
      <dgm:prSet presAssocID="{EA393A05-C635-4819-BB08-73BE5BFF8B02}" presName="sibTrans" presStyleCnt="0"/>
      <dgm:spPr/>
    </dgm:pt>
    <dgm:pt modelId="{E068BF34-87C9-4F1A-92C1-77A16EEE55A4}" type="pres">
      <dgm:prSet presAssocID="{0C187745-111A-4012-8CC1-E5DB4A7B06A6}" presName="composite" presStyleCnt="0"/>
      <dgm:spPr/>
    </dgm:pt>
    <dgm:pt modelId="{ADE95BC6-DD33-4BF1-AC68-0B309A5CDC5B}" type="pres">
      <dgm:prSet presAssocID="{0C187745-111A-4012-8CC1-E5DB4A7B06A6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64CB2-8B41-4625-86B7-E3A4BFF523F1}" type="pres">
      <dgm:prSet presAssocID="{0C187745-111A-4012-8CC1-E5DB4A7B06A6}" presName="rect2" presStyleLbl="fgImgPlace1" presStyleIdx="1" presStyleCnt="4" custScaleX="181676" custScaleY="97381" custLinFactNeighborX="-27898" custLinFactNeighborY="131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2152880-67EC-476E-9A34-33BAFA0960BE}" type="pres">
      <dgm:prSet presAssocID="{11FDBD41-46BD-4125-82C1-4F41430306FE}" presName="sibTrans" presStyleCnt="0"/>
      <dgm:spPr/>
    </dgm:pt>
    <dgm:pt modelId="{1B3BF35B-AE9D-4808-B737-AE5749F094AF}" type="pres">
      <dgm:prSet presAssocID="{1E017525-8204-489A-BE1F-4017AB48CA86}" presName="composite" presStyleCnt="0"/>
      <dgm:spPr/>
    </dgm:pt>
    <dgm:pt modelId="{BDB4BD55-149A-43F4-A786-0CDC1133F619}" type="pres">
      <dgm:prSet presAssocID="{1E017525-8204-489A-BE1F-4017AB48CA86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85D22-A58F-4471-98E1-3E897598674C}" type="pres">
      <dgm:prSet presAssocID="{1E017525-8204-489A-BE1F-4017AB48CA86}" presName="rect2" presStyleLbl="fgImgPlace1" presStyleIdx="2" presStyleCnt="4" custScaleX="137225" custScaleY="97190" custLinFactNeighborX="-4945" custLinFactNeighborY="1282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62FCB36-B3C4-42C0-8335-D6CC95A5AD05}" type="pres">
      <dgm:prSet presAssocID="{EFEA5E38-C8A6-4758-9BB9-4C9C6697EB20}" presName="sibTrans" presStyleCnt="0"/>
      <dgm:spPr/>
    </dgm:pt>
    <dgm:pt modelId="{92A6129E-19B6-4390-89D0-97B102925566}" type="pres">
      <dgm:prSet presAssocID="{DDDF07A9-13BF-481B-AD5D-D4EA7E74655D}" presName="composite" presStyleCnt="0"/>
      <dgm:spPr/>
    </dgm:pt>
    <dgm:pt modelId="{8762FEAF-885E-42AD-B091-7A6AFE075ED5}" type="pres">
      <dgm:prSet presAssocID="{DDDF07A9-13BF-481B-AD5D-D4EA7E74655D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BBFD4-9749-4253-9AAE-CD6BB858CCE5}" type="pres">
      <dgm:prSet presAssocID="{DDDF07A9-13BF-481B-AD5D-D4EA7E74655D}" presName="rect2" presStyleLbl="fgImgPlace1" presStyleIdx="3" presStyleCnt="4" custScaleX="160983" custScaleY="97921" custLinFactNeighborX="-17217" custLinFactNeighborY="1324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9C7D550-CA20-4FC5-930A-119640EF7DA3}" type="presOf" srcId="{0C187745-111A-4012-8CC1-E5DB4A7B06A6}" destId="{ADE95BC6-DD33-4BF1-AC68-0B309A5CDC5B}" srcOrd="0" destOrd="0" presId="urn:microsoft.com/office/officeart/2008/layout/PictureStrips"/>
    <dgm:cxn modelId="{28844365-DE5F-47D9-9681-C08C9EAFFFDE}" srcId="{792F1D62-684A-4269-91C6-C9B8E4CC29FD}" destId="{1E017525-8204-489A-BE1F-4017AB48CA86}" srcOrd="2" destOrd="0" parTransId="{17312B9C-73D6-4C1E-A83E-E37DF4873386}" sibTransId="{EFEA5E38-C8A6-4758-9BB9-4C9C6697EB20}"/>
    <dgm:cxn modelId="{0F652B6C-FA4F-4717-95FE-1C683273C242}" type="presOf" srcId="{DDDF07A9-13BF-481B-AD5D-D4EA7E74655D}" destId="{8762FEAF-885E-42AD-B091-7A6AFE075ED5}" srcOrd="0" destOrd="0" presId="urn:microsoft.com/office/officeart/2008/layout/PictureStrips"/>
    <dgm:cxn modelId="{C7DB81A5-D0CA-4248-B4A9-1AF5D827E3C7}" type="presOf" srcId="{792F1D62-684A-4269-91C6-C9B8E4CC29FD}" destId="{69A82106-7B6E-47B5-87B9-4CB88AEA27F7}" srcOrd="0" destOrd="0" presId="urn:microsoft.com/office/officeart/2008/layout/PictureStrips"/>
    <dgm:cxn modelId="{F838A44E-0A6B-42F4-8357-C923DC7F3275}" type="presOf" srcId="{1E017525-8204-489A-BE1F-4017AB48CA86}" destId="{BDB4BD55-149A-43F4-A786-0CDC1133F619}" srcOrd="0" destOrd="0" presId="urn:microsoft.com/office/officeart/2008/layout/PictureStrips"/>
    <dgm:cxn modelId="{669A7742-CD7B-425E-B044-8163460063A1}" srcId="{792F1D62-684A-4269-91C6-C9B8E4CC29FD}" destId="{0C187745-111A-4012-8CC1-E5DB4A7B06A6}" srcOrd="1" destOrd="0" parTransId="{22B0AD93-97D8-464C-BD1E-749E4A004D5E}" sibTransId="{11FDBD41-46BD-4125-82C1-4F41430306FE}"/>
    <dgm:cxn modelId="{187C11B6-0EC3-49D9-B7A7-8DA558DB4485}" srcId="{792F1D62-684A-4269-91C6-C9B8E4CC29FD}" destId="{DDDF07A9-13BF-481B-AD5D-D4EA7E74655D}" srcOrd="3" destOrd="0" parTransId="{92EC7CFB-3AAC-4729-B1CE-35D0D76E6F80}" sibTransId="{55B961EE-014E-49B6-9B85-437B633CB6E9}"/>
    <dgm:cxn modelId="{B54C4A55-0317-4D45-B611-17603ECD9A8B}" type="presOf" srcId="{841D25F5-EA80-4FB8-8A81-F5639F7B397E}" destId="{6F89F128-BBDA-4C7C-94C5-16F4EB13F355}" srcOrd="0" destOrd="0" presId="urn:microsoft.com/office/officeart/2008/layout/PictureStrips"/>
    <dgm:cxn modelId="{BE554317-6384-4F17-8581-041996685A78}" srcId="{792F1D62-684A-4269-91C6-C9B8E4CC29FD}" destId="{841D25F5-EA80-4FB8-8A81-F5639F7B397E}" srcOrd="0" destOrd="0" parTransId="{98D6D7E4-1A8F-4B5B-9FED-09D44BAC11EF}" sibTransId="{EA393A05-C635-4819-BB08-73BE5BFF8B02}"/>
    <dgm:cxn modelId="{D14E649D-1004-4908-9A6B-CAD0D0864C78}" type="presParOf" srcId="{69A82106-7B6E-47B5-87B9-4CB88AEA27F7}" destId="{A3959702-BA9B-46C3-9F96-A45294E605C7}" srcOrd="0" destOrd="0" presId="urn:microsoft.com/office/officeart/2008/layout/PictureStrips"/>
    <dgm:cxn modelId="{4BFB88DC-1922-4401-9264-D53DB5687D29}" type="presParOf" srcId="{A3959702-BA9B-46C3-9F96-A45294E605C7}" destId="{6F89F128-BBDA-4C7C-94C5-16F4EB13F355}" srcOrd="0" destOrd="0" presId="urn:microsoft.com/office/officeart/2008/layout/PictureStrips"/>
    <dgm:cxn modelId="{2F49C221-59FA-45BA-90BA-9DBDC6553FEF}" type="presParOf" srcId="{A3959702-BA9B-46C3-9F96-A45294E605C7}" destId="{4FB70D26-D41B-4946-84AF-3765F441DA10}" srcOrd="1" destOrd="0" presId="urn:microsoft.com/office/officeart/2008/layout/PictureStrips"/>
    <dgm:cxn modelId="{6DFF177B-DBE2-405F-9A86-F6269F424335}" type="presParOf" srcId="{69A82106-7B6E-47B5-87B9-4CB88AEA27F7}" destId="{073EA560-6D25-435F-991F-F3A8EDFC02D0}" srcOrd="1" destOrd="0" presId="urn:microsoft.com/office/officeart/2008/layout/PictureStrips"/>
    <dgm:cxn modelId="{812ED407-27DA-4333-AAE3-1749F708B58E}" type="presParOf" srcId="{69A82106-7B6E-47B5-87B9-4CB88AEA27F7}" destId="{E068BF34-87C9-4F1A-92C1-77A16EEE55A4}" srcOrd="2" destOrd="0" presId="urn:microsoft.com/office/officeart/2008/layout/PictureStrips"/>
    <dgm:cxn modelId="{5DC4ECA5-B2F1-452A-AC48-3A07994EA227}" type="presParOf" srcId="{E068BF34-87C9-4F1A-92C1-77A16EEE55A4}" destId="{ADE95BC6-DD33-4BF1-AC68-0B309A5CDC5B}" srcOrd="0" destOrd="0" presId="urn:microsoft.com/office/officeart/2008/layout/PictureStrips"/>
    <dgm:cxn modelId="{C64C7EB0-91D3-4E04-A92F-227361D520CB}" type="presParOf" srcId="{E068BF34-87C9-4F1A-92C1-77A16EEE55A4}" destId="{B3964CB2-8B41-4625-86B7-E3A4BFF523F1}" srcOrd="1" destOrd="0" presId="urn:microsoft.com/office/officeart/2008/layout/PictureStrips"/>
    <dgm:cxn modelId="{45449BA4-6E12-4A12-A401-4B4DBB459845}" type="presParOf" srcId="{69A82106-7B6E-47B5-87B9-4CB88AEA27F7}" destId="{A2152880-67EC-476E-9A34-33BAFA0960BE}" srcOrd="3" destOrd="0" presId="urn:microsoft.com/office/officeart/2008/layout/PictureStrips"/>
    <dgm:cxn modelId="{C47B1C56-C7A5-42C3-B93B-79FE3F80F135}" type="presParOf" srcId="{69A82106-7B6E-47B5-87B9-4CB88AEA27F7}" destId="{1B3BF35B-AE9D-4808-B737-AE5749F094AF}" srcOrd="4" destOrd="0" presId="urn:microsoft.com/office/officeart/2008/layout/PictureStrips"/>
    <dgm:cxn modelId="{6A7DBC18-C392-47C5-BF76-9A7D9B8BC425}" type="presParOf" srcId="{1B3BF35B-AE9D-4808-B737-AE5749F094AF}" destId="{BDB4BD55-149A-43F4-A786-0CDC1133F619}" srcOrd="0" destOrd="0" presId="urn:microsoft.com/office/officeart/2008/layout/PictureStrips"/>
    <dgm:cxn modelId="{B69BD1EA-9783-4386-B956-9DC270F2A3D8}" type="presParOf" srcId="{1B3BF35B-AE9D-4808-B737-AE5749F094AF}" destId="{D0685D22-A58F-4471-98E1-3E897598674C}" srcOrd="1" destOrd="0" presId="urn:microsoft.com/office/officeart/2008/layout/PictureStrips"/>
    <dgm:cxn modelId="{82A371EC-50EC-4E78-8921-5DE151455063}" type="presParOf" srcId="{69A82106-7B6E-47B5-87B9-4CB88AEA27F7}" destId="{D62FCB36-B3C4-42C0-8335-D6CC95A5AD05}" srcOrd="5" destOrd="0" presId="urn:microsoft.com/office/officeart/2008/layout/PictureStrips"/>
    <dgm:cxn modelId="{ED5DF031-C979-43F4-A8FC-65B43A47B338}" type="presParOf" srcId="{69A82106-7B6E-47B5-87B9-4CB88AEA27F7}" destId="{92A6129E-19B6-4390-89D0-97B102925566}" srcOrd="6" destOrd="0" presId="urn:microsoft.com/office/officeart/2008/layout/PictureStrips"/>
    <dgm:cxn modelId="{09DD0F08-0F90-4120-919B-828D10F429D3}" type="presParOf" srcId="{92A6129E-19B6-4390-89D0-97B102925566}" destId="{8762FEAF-885E-42AD-B091-7A6AFE075ED5}" srcOrd="0" destOrd="0" presId="urn:microsoft.com/office/officeart/2008/layout/PictureStrips"/>
    <dgm:cxn modelId="{1A5CD475-53B4-4F2E-8A47-834C48933D2D}" type="presParOf" srcId="{92A6129E-19B6-4390-89D0-97B102925566}" destId="{221BBFD4-9749-4253-9AAE-CD6BB858CCE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4D6AB2-0EC3-4E80-ADFC-1FFD27E7BF06}" type="doc">
      <dgm:prSet loTypeId="urn:microsoft.com/office/officeart/2005/8/layout/vList4" loCatId="list" qsTypeId="urn:microsoft.com/office/officeart/2005/8/quickstyle/simple5" qsCatId="simple" csTypeId="urn:microsoft.com/office/officeart/2005/8/colors/accent1_2#4" csCatId="accent1" phldr="0"/>
      <dgm:spPr/>
      <dgm:t>
        <a:bodyPr/>
        <a:lstStyle/>
        <a:p>
          <a:endParaRPr lang="ru-RU"/>
        </a:p>
      </dgm:t>
    </dgm:pt>
    <dgm:pt modelId="{CAC73887-C4CA-487F-BFF1-48767072CCE0}" type="pres">
      <dgm:prSet presAssocID="{134D6AB2-0EC3-4E80-ADFC-1FFD27E7BF0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091AD2B-1406-48F1-8B82-28B511F1A761}" type="presOf" srcId="{134D6AB2-0EC3-4E80-ADFC-1FFD27E7BF06}" destId="{CAC73887-C4CA-487F-BFF1-48767072CCE0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C697CF-1DD1-489A-9971-31441FAE40F8}" type="doc">
      <dgm:prSet loTypeId="urn:microsoft.com/office/officeart/2005/8/layout/pList2" loCatId="list" qsTypeId="urn:microsoft.com/office/officeart/2005/8/quickstyle/3d1" qsCatId="3D" csTypeId="urn:microsoft.com/office/officeart/2005/8/colors/colorful1" csCatId="colorful" phldr="1"/>
      <dgm:spPr/>
    </dgm:pt>
    <dgm:pt modelId="{394E8857-DB0A-4C32-BB3C-E519D2FA8375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46,1</a:t>
          </a:r>
        </a:p>
        <a:p>
          <a:r>
            <a:rPr lang="ru-RU" sz="1600" b="1" i="1" dirty="0" smtClean="0">
              <a:solidFill>
                <a:schemeClr val="tx1"/>
              </a:solidFill>
            </a:rPr>
            <a:t> млн. руб.  </a:t>
          </a:r>
          <a:r>
            <a:rPr lang="ru-RU" sz="1800" b="1" i="1" dirty="0" smtClean="0">
              <a:solidFill>
                <a:schemeClr val="tx1"/>
              </a:solidFill>
            </a:rPr>
            <a:t>детские школы искусств</a:t>
          </a:r>
          <a:endParaRPr lang="ru-RU" sz="1800" b="1" i="1" dirty="0">
            <a:solidFill>
              <a:schemeClr val="tx1"/>
            </a:solidFill>
          </a:endParaRPr>
        </a:p>
      </dgm:t>
    </dgm:pt>
    <dgm:pt modelId="{2478412E-9979-47BA-95C4-A99C23F94B65}" type="parTrans" cxnId="{7158F134-8A21-4EB9-B0DD-F55D65157405}">
      <dgm:prSet/>
      <dgm:spPr/>
      <dgm:t>
        <a:bodyPr/>
        <a:lstStyle/>
        <a:p>
          <a:endParaRPr lang="ru-RU"/>
        </a:p>
      </dgm:t>
    </dgm:pt>
    <dgm:pt modelId="{585B923E-D950-4AD2-A041-98C4AB573F35}" type="sibTrans" cxnId="{7158F134-8A21-4EB9-B0DD-F55D65157405}">
      <dgm:prSet/>
      <dgm:spPr/>
      <dgm:t>
        <a:bodyPr/>
        <a:lstStyle/>
        <a:p>
          <a:endParaRPr lang="ru-RU"/>
        </a:p>
      </dgm:t>
    </dgm:pt>
    <dgm:pt modelId="{C45AB7CB-7CD3-41BF-8FF5-A8EDD3D0E72D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23,1 </a:t>
          </a:r>
        </a:p>
        <a:p>
          <a:r>
            <a:rPr lang="ru-RU" sz="1800" b="1" i="1" dirty="0" smtClean="0">
              <a:solidFill>
                <a:schemeClr val="tx1"/>
              </a:solidFill>
            </a:rPr>
            <a:t>млн. руб.   учреждения культуры</a:t>
          </a:r>
        </a:p>
        <a:p>
          <a:r>
            <a:rPr lang="ru-RU" sz="1800" b="1" i="1" dirty="0" smtClean="0">
              <a:solidFill>
                <a:schemeClr val="tx1"/>
              </a:solidFill>
            </a:rPr>
            <a:t>РМУК «МКДЦ»</a:t>
          </a:r>
        </a:p>
        <a:p>
          <a:r>
            <a:rPr lang="ru-RU" sz="1800" b="1" i="1" dirty="0" smtClean="0">
              <a:solidFill>
                <a:schemeClr val="tx1"/>
              </a:solidFill>
            </a:rPr>
            <a:t>Музей</a:t>
          </a:r>
          <a:endParaRPr lang="ru-RU" sz="1800" b="1" i="1" dirty="0">
            <a:solidFill>
              <a:schemeClr val="tx1"/>
            </a:solidFill>
          </a:endParaRPr>
        </a:p>
      </dgm:t>
    </dgm:pt>
    <dgm:pt modelId="{8764434F-D4AB-41C8-AFD2-F7EA8E749722}" type="parTrans" cxnId="{9DA937FC-7EBC-4E3E-8A44-AE4828F0D748}">
      <dgm:prSet/>
      <dgm:spPr/>
      <dgm:t>
        <a:bodyPr/>
        <a:lstStyle/>
        <a:p>
          <a:endParaRPr lang="ru-RU"/>
        </a:p>
      </dgm:t>
    </dgm:pt>
    <dgm:pt modelId="{C3845A53-5B92-442F-8853-8042A7B1F541}" type="sibTrans" cxnId="{9DA937FC-7EBC-4E3E-8A44-AE4828F0D748}">
      <dgm:prSet/>
      <dgm:spPr/>
      <dgm:t>
        <a:bodyPr/>
        <a:lstStyle/>
        <a:p>
          <a:endParaRPr lang="ru-RU"/>
        </a:p>
      </dgm:t>
    </dgm:pt>
    <dgm:pt modelId="{48227C62-3DBC-4539-8773-454859919626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5,1 </a:t>
          </a:r>
        </a:p>
        <a:p>
          <a:r>
            <a:rPr lang="ru-RU" sz="1800" b="1" i="1" dirty="0" smtClean="0">
              <a:solidFill>
                <a:schemeClr val="tx1"/>
              </a:solidFill>
            </a:rPr>
            <a:t>млн. руб.  проведение районных мероприятий</a:t>
          </a:r>
          <a:endParaRPr lang="ru-RU" sz="1800" b="1" i="1" dirty="0">
            <a:solidFill>
              <a:schemeClr val="tx1"/>
            </a:solidFill>
          </a:endParaRPr>
        </a:p>
      </dgm:t>
    </dgm:pt>
    <dgm:pt modelId="{C7AE96DB-26CE-46FE-8AFD-817A027B57A0}" type="parTrans" cxnId="{B88AF8E8-0C3E-48F1-B066-7CF8CE4D835F}">
      <dgm:prSet/>
      <dgm:spPr/>
      <dgm:t>
        <a:bodyPr/>
        <a:lstStyle/>
        <a:p>
          <a:endParaRPr lang="ru-RU"/>
        </a:p>
      </dgm:t>
    </dgm:pt>
    <dgm:pt modelId="{02408A8C-BC35-4E43-A90B-18CF8C3BB01E}" type="sibTrans" cxnId="{B88AF8E8-0C3E-48F1-B066-7CF8CE4D835F}">
      <dgm:prSet/>
      <dgm:spPr/>
      <dgm:t>
        <a:bodyPr/>
        <a:lstStyle/>
        <a:p>
          <a:endParaRPr lang="ru-RU"/>
        </a:p>
      </dgm:t>
    </dgm:pt>
    <dgm:pt modelId="{5DE9090D-8781-46F2-A16D-C5A8A71DC54B}">
      <dgm:prSet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16,2</a:t>
          </a:r>
        </a:p>
        <a:p>
          <a:r>
            <a:rPr lang="ru-RU" sz="2000" b="1" i="1" dirty="0" smtClean="0">
              <a:solidFill>
                <a:schemeClr val="tx1"/>
              </a:solidFill>
            </a:rPr>
            <a:t> </a:t>
          </a:r>
          <a:r>
            <a:rPr lang="ru-RU" sz="1800" b="1" i="1" dirty="0" smtClean="0">
              <a:solidFill>
                <a:schemeClr val="tx1"/>
              </a:solidFill>
            </a:rPr>
            <a:t>млн. руб.  библиотечная система</a:t>
          </a:r>
        </a:p>
        <a:p>
          <a:endParaRPr lang="ru-RU" sz="1300" dirty="0"/>
        </a:p>
      </dgm:t>
    </dgm:pt>
    <dgm:pt modelId="{B5F3CDBF-D0EA-4270-9B6B-F6FF2476FE9E}" type="parTrans" cxnId="{036704ED-827D-414B-9920-765D65F6806F}">
      <dgm:prSet/>
      <dgm:spPr/>
      <dgm:t>
        <a:bodyPr/>
        <a:lstStyle/>
        <a:p>
          <a:endParaRPr lang="ru-RU"/>
        </a:p>
      </dgm:t>
    </dgm:pt>
    <dgm:pt modelId="{A3E5FB5D-757D-45AA-BEE2-10CB57B6CE42}" type="sibTrans" cxnId="{036704ED-827D-414B-9920-765D65F6806F}">
      <dgm:prSet/>
      <dgm:spPr/>
      <dgm:t>
        <a:bodyPr/>
        <a:lstStyle/>
        <a:p>
          <a:endParaRPr lang="ru-RU"/>
        </a:p>
      </dgm:t>
    </dgm:pt>
    <dgm:pt modelId="{C556FDD0-C840-49CC-B63D-AF80895E0938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9,4 </a:t>
          </a:r>
        </a:p>
        <a:p>
          <a:r>
            <a:rPr lang="ru-RU" sz="1800" b="1" i="1" dirty="0" smtClean="0">
              <a:solidFill>
                <a:schemeClr val="tx1"/>
              </a:solidFill>
            </a:rPr>
            <a:t>млн. руб.  прочие учреждения культуры</a:t>
          </a:r>
        </a:p>
        <a:p>
          <a:endParaRPr lang="ru-RU" sz="1800" b="1" i="1" dirty="0">
            <a:solidFill>
              <a:schemeClr val="tx1"/>
            </a:solidFill>
          </a:endParaRPr>
        </a:p>
      </dgm:t>
    </dgm:pt>
    <dgm:pt modelId="{CF2F9DC2-0CC9-4E56-9179-AF215A2C5EDA}" type="parTrans" cxnId="{871FD873-94BC-4411-BFBF-737DCE308C81}">
      <dgm:prSet/>
      <dgm:spPr/>
      <dgm:t>
        <a:bodyPr/>
        <a:lstStyle/>
        <a:p>
          <a:endParaRPr lang="ru-RU"/>
        </a:p>
      </dgm:t>
    </dgm:pt>
    <dgm:pt modelId="{990E6C1D-6B52-4B5F-B107-703CBFD373D1}" type="sibTrans" cxnId="{871FD873-94BC-4411-BFBF-737DCE308C81}">
      <dgm:prSet/>
      <dgm:spPr/>
      <dgm:t>
        <a:bodyPr/>
        <a:lstStyle/>
        <a:p>
          <a:endParaRPr lang="ru-RU"/>
        </a:p>
      </dgm:t>
    </dgm:pt>
    <dgm:pt modelId="{43BA6285-526B-46F5-B59B-F164CA3C385B}" type="pres">
      <dgm:prSet presAssocID="{B0C697CF-1DD1-489A-9971-31441FAE40F8}" presName="Name0" presStyleCnt="0">
        <dgm:presLayoutVars>
          <dgm:dir/>
          <dgm:resizeHandles val="exact"/>
        </dgm:presLayoutVars>
      </dgm:prSet>
      <dgm:spPr/>
    </dgm:pt>
    <dgm:pt modelId="{AAF99EB7-73B1-4DC3-94EE-8BFE2B53727E}" type="pres">
      <dgm:prSet presAssocID="{B0C697CF-1DD1-489A-9971-31441FAE40F8}" presName="bkgdShp" presStyleLbl="alignAccFollowNode1" presStyleIdx="0" presStyleCnt="1"/>
      <dgm:spPr/>
    </dgm:pt>
    <dgm:pt modelId="{EF426C5E-D935-4078-B565-D2D9DC95EB78}" type="pres">
      <dgm:prSet presAssocID="{B0C697CF-1DD1-489A-9971-31441FAE40F8}" presName="linComp" presStyleCnt="0"/>
      <dgm:spPr/>
    </dgm:pt>
    <dgm:pt modelId="{C2FCBCA7-B7E7-4272-9E74-176DE720C9CF}" type="pres">
      <dgm:prSet presAssocID="{394E8857-DB0A-4C32-BB3C-E519D2FA8375}" presName="compNode" presStyleCnt="0"/>
      <dgm:spPr/>
    </dgm:pt>
    <dgm:pt modelId="{24F0D713-E727-4170-B191-2BDCE31DA823}" type="pres">
      <dgm:prSet presAssocID="{394E8857-DB0A-4C32-BB3C-E519D2FA83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1E906-56EF-43D0-977A-FE3ECA8153E1}" type="pres">
      <dgm:prSet presAssocID="{394E8857-DB0A-4C32-BB3C-E519D2FA8375}" presName="invisiNode" presStyleLbl="node1" presStyleIdx="0" presStyleCnt="5"/>
      <dgm:spPr/>
    </dgm:pt>
    <dgm:pt modelId="{BFF2C224-B126-4BCA-9C37-E945D9E5DE53}" type="pres">
      <dgm:prSet presAssocID="{394E8857-DB0A-4C32-BB3C-E519D2FA8375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41D1C41-1F7A-4848-8456-896D82DC74D1}" type="pres">
      <dgm:prSet presAssocID="{585B923E-D950-4AD2-A041-98C4AB573F3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E62C513-6B36-4F68-B23D-889168A83AB8}" type="pres">
      <dgm:prSet presAssocID="{C45AB7CB-7CD3-41BF-8FF5-A8EDD3D0E72D}" presName="compNode" presStyleCnt="0"/>
      <dgm:spPr/>
    </dgm:pt>
    <dgm:pt modelId="{B23F53BC-7EB3-4A03-969D-92848BF1FBA3}" type="pres">
      <dgm:prSet presAssocID="{C45AB7CB-7CD3-41BF-8FF5-A8EDD3D0E72D}" presName="node" presStyleLbl="node1" presStyleIdx="1" presStyleCnt="5" custScaleX="115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91E21F-5700-41CF-82E6-91D0C88B2612}" type="pres">
      <dgm:prSet presAssocID="{C45AB7CB-7CD3-41BF-8FF5-A8EDD3D0E72D}" presName="invisiNode" presStyleLbl="node1" presStyleIdx="1" presStyleCnt="5"/>
      <dgm:spPr/>
    </dgm:pt>
    <dgm:pt modelId="{9FF9D450-47C9-4508-A0F3-53924D77DEF6}" type="pres">
      <dgm:prSet presAssocID="{C45AB7CB-7CD3-41BF-8FF5-A8EDD3D0E72D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8D60E6C-1A6C-4B0B-969B-304999215BD2}" type="pres">
      <dgm:prSet presAssocID="{C3845A53-5B92-442F-8853-8042A7B1F5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300742E-8DA6-4809-A37C-0E2888F91A21}" type="pres">
      <dgm:prSet presAssocID="{5DE9090D-8781-46F2-A16D-C5A8A71DC54B}" presName="compNode" presStyleCnt="0"/>
      <dgm:spPr/>
    </dgm:pt>
    <dgm:pt modelId="{1C127281-5C2E-4A7E-97BA-74CB29F74DDE}" type="pres">
      <dgm:prSet presAssocID="{5DE9090D-8781-46F2-A16D-C5A8A71DC54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EC167E-FDB3-4CE8-99C2-F599F86D3AA8}" type="pres">
      <dgm:prSet presAssocID="{5DE9090D-8781-46F2-A16D-C5A8A71DC54B}" presName="invisiNode" presStyleLbl="node1" presStyleIdx="2" presStyleCnt="5"/>
      <dgm:spPr/>
    </dgm:pt>
    <dgm:pt modelId="{F09DDFB6-3D26-479C-A438-1F687D47276D}" type="pres">
      <dgm:prSet presAssocID="{5DE9090D-8781-46F2-A16D-C5A8A71DC54B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53A25ED-8BFA-4A75-8799-56CD229D569E}" type="pres">
      <dgm:prSet presAssocID="{A3E5FB5D-757D-45AA-BEE2-10CB57B6CE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44EA8F-EC9C-4BEF-9098-3E52D419D903}" type="pres">
      <dgm:prSet presAssocID="{C556FDD0-C840-49CC-B63D-AF80895E0938}" presName="compNode" presStyleCnt="0"/>
      <dgm:spPr/>
    </dgm:pt>
    <dgm:pt modelId="{44BC15E0-D80B-40A8-B81F-B683E69B83B3}" type="pres">
      <dgm:prSet presAssocID="{C556FDD0-C840-49CC-B63D-AF80895E093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615E9-C8F9-4048-8B6E-1A596B2927E0}" type="pres">
      <dgm:prSet presAssocID="{C556FDD0-C840-49CC-B63D-AF80895E0938}" presName="invisiNode" presStyleLbl="node1" presStyleIdx="3" presStyleCnt="5"/>
      <dgm:spPr/>
    </dgm:pt>
    <dgm:pt modelId="{31CEA165-2572-49E9-A9EC-7AE0436CD4E3}" type="pres">
      <dgm:prSet presAssocID="{C556FDD0-C840-49CC-B63D-AF80895E0938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7A04C19-5B31-4C56-B1A2-2B1A45BF7B0E}" type="pres">
      <dgm:prSet presAssocID="{990E6C1D-6B52-4B5F-B107-703CBFD373D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01AB179-22E6-4C0A-954F-AABEC18E38DA}" type="pres">
      <dgm:prSet presAssocID="{48227C62-3DBC-4539-8773-454859919626}" presName="compNode" presStyleCnt="0"/>
      <dgm:spPr/>
    </dgm:pt>
    <dgm:pt modelId="{CE1B2343-7028-4842-8D02-5347F538671C}" type="pres">
      <dgm:prSet presAssocID="{48227C62-3DBC-4539-8773-45485991962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16249-057D-4081-8945-5097CB2078CC}" type="pres">
      <dgm:prSet presAssocID="{48227C62-3DBC-4539-8773-454859919626}" presName="invisiNode" presStyleLbl="node1" presStyleIdx="4" presStyleCnt="5"/>
      <dgm:spPr/>
    </dgm:pt>
    <dgm:pt modelId="{89A4909D-87F5-4880-B2B8-279A422F8C79}" type="pres">
      <dgm:prSet presAssocID="{48227C62-3DBC-4539-8773-454859919626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F39F040-8602-4E4F-832B-4673BCBBEE69}" type="presOf" srcId="{C556FDD0-C840-49CC-B63D-AF80895E0938}" destId="{44BC15E0-D80B-40A8-B81F-B683E69B83B3}" srcOrd="0" destOrd="0" presId="urn:microsoft.com/office/officeart/2005/8/layout/pList2"/>
    <dgm:cxn modelId="{7158F134-8A21-4EB9-B0DD-F55D65157405}" srcId="{B0C697CF-1DD1-489A-9971-31441FAE40F8}" destId="{394E8857-DB0A-4C32-BB3C-E519D2FA8375}" srcOrd="0" destOrd="0" parTransId="{2478412E-9979-47BA-95C4-A99C23F94B65}" sibTransId="{585B923E-D950-4AD2-A041-98C4AB573F35}"/>
    <dgm:cxn modelId="{BAD340B7-7CD2-4B8C-8E62-8550D18A6DE4}" type="presOf" srcId="{B0C697CF-1DD1-489A-9971-31441FAE40F8}" destId="{43BA6285-526B-46F5-B59B-F164CA3C385B}" srcOrd="0" destOrd="0" presId="urn:microsoft.com/office/officeart/2005/8/layout/pList2"/>
    <dgm:cxn modelId="{036704ED-827D-414B-9920-765D65F6806F}" srcId="{B0C697CF-1DD1-489A-9971-31441FAE40F8}" destId="{5DE9090D-8781-46F2-A16D-C5A8A71DC54B}" srcOrd="2" destOrd="0" parTransId="{B5F3CDBF-D0EA-4270-9B6B-F6FF2476FE9E}" sibTransId="{A3E5FB5D-757D-45AA-BEE2-10CB57B6CE42}"/>
    <dgm:cxn modelId="{871FD873-94BC-4411-BFBF-737DCE308C81}" srcId="{B0C697CF-1DD1-489A-9971-31441FAE40F8}" destId="{C556FDD0-C840-49CC-B63D-AF80895E0938}" srcOrd="3" destOrd="0" parTransId="{CF2F9DC2-0CC9-4E56-9179-AF215A2C5EDA}" sibTransId="{990E6C1D-6B52-4B5F-B107-703CBFD373D1}"/>
    <dgm:cxn modelId="{B88AF8E8-0C3E-48F1-B066-7CF8CE4D835F}" srcId="{B0C697CF-1DD1-489A-9971-31441FAE40F8}" destId="{48227C62-3DBC-4539-8773-454859919626}" srcOrd="4" destOrd="0" parTransId="{C7AE96DB-26CE-46FE-8AFD-817A027B57A0}" sibTransId="{02408A8C-BC35-4E43-A90B-18CF8C3BB01E}"/>
    <dgm:cxn modelId="{125A21AB-8D89-4FD4-B38B-B61A3DA8B8C3}" type="presOf" srcId="{394E8857-DB0A-4C32-BB3C-E519D2FA8375}" destId="{24F0D713-E727-4170-B191-2BDCE31DA823}" srcOrd="0" destOrd="0" presId="urn:microsoft.com/office/officeart/2005/8/layout/pList2"/>
    <dgm:cxn modelId="{60D857E4-A188-4204-9CDF-FC2FD317B55E}" type="presOf" srcId="{990E6C1D-6B52-4B5F-B107-703CBFD373D1}" destId="{A7A04C19-5B31-4C56-B1A2-2B1A45BF7B0E}" srcOrd="0" destOrd="0" presId="urn:microsoft.com/office/officeart/2005/8/layout/pList2"/>
    <dgm:cxn modelId="{D5FA842E-6C52-4456-9185-97EE5F4240BF}" type="presOf" srcId="{5DE9090D-8781-46F2-A16D-C5A8A71DC54B}" destId="{1C127281-5C2E-4A7E-97BA-74CB29F74DDE}" srcOrd="0" destOrd="0" presId="urn:microsoft.com/office/officeart/2005/8/layout/pList2"/>
    <dgm:cxn modelId="{B0183877-D3CB-4B87-BE3A-0571795C503B}" type="presOf" srcId="{48227C62-3DBC-4539-8773-454859919626}" destId="{CE1B2343-7028-4842-8D02-5347F538671C}" srcOrd="0" destOrd="0" presId="urn:microsoft.com/office/officeart/2005/8/layout/pList2"/>
    <dgm:cxn modelId="{581E80E1-29BA-4750-AF2B-B76571FEAF58}" type="presOf" srcId="{A3E5FB5D-757D-45AA-BEE2-10CB57B6CE42}" destId="{C53A25ED-8BFA-4A75-8799-56CD229D569E}" srcOrd="0" destOrd="0" presId="urn:microsoft.com/office/officeart/2005/8/layout/pList2"/>
    <dgm:cxn modelId="{D52B40BB-DFE0-49D3-AAC0-5C945B307A15}" type="presOf" srcId="{C45AB7CB-7CD3-41BF-8FF5-A8EDD3D0E72D}" destId="{B23F53BC-7EB3-4A03-969D-92848BF1FBA3}" srcOrd="0" destOrd="0" presId="urn:microsoft.com/office/officeart/2005/8/layout/pList2"/>
    <dgm:cxn modelId="{9DA937FC-7EBC-4E3E-8A44-AE4828F0D748}" srcId="{B0C697CF-1DD1-489A-9971-31441FAE40F8}" destId="{C45AB7CB-7CD3-41BF-8FF5-A8EDD3D0E72D}" srcOrd="1" destOrd="0" parTransId="{8764434F-D4AB-41C8-AFD2-F7EA8E749722}" sibTransId="{C3845A53-5B92-442F-8853-8042A7B1F541}"/>
    <dgm:cxn modelId="{E6442583-0F67-47AF-8330-361DDB58B8A3}" type="presOf" srcId="{C3845A53-5B92-442F-8853-8042A7B1F541}" destId="{38D60E6C-1A6C-4B0B-969B-304999215BD2}" srcOrd="0" destOrd="0" presId="urn:microsoft.com/office/officeart/2005/8/layout/pList2"/>
    <dgm:cxn modelId="{F950AF29-E029-4DFD-AF99-FB7756CB9C6C}" type="presOf" srcId="{585B923E-D950-4AD2-A041-98C4AB573F35}" destId="{B41D1C41-1F7A-4848-8456-896D82DC74D1}" srcOrd="0" destOrd="0" presId="urn:microsoft.com/office/officeart/2005/8/layout/pList2"/>
    <dgm:cxn modelId="{35A62754-8BA8-4065-B475-2296A0A13F9F}" type="presParOf" srcId="{43BA6285-526B-46F5-B59B-F164CA3C385B}" destId="{AAF99EB7-73B1-4DC3-94EE-8BFE2B53727E}" srcOrd="0" destOrd="0" presId="urn:microsoft.com/office/officeart/2005/8/layout/pList2"/>
    <dgm:cxn modelId="{9B8CCCE3-1D40-4697-B403-5AAB80BCA386}" type="presParOf" srcId="{43BA6285-526B-46F5-B59B-F164CA3C385B}" destId="{EF426C5E-D935-4078-B565-D2D9DC95EB78}" srcOrd="1" destOrd="0" presId="urn:microsoft.com/office/officeart/2005/8/layout/pList2"/>
    <dgm:cxn modelId="{C8666D14-5598-4CFC-81C4-842FF903E96C}" type="presParOf" srcId="{EF426C5E-D935-4078-B565-D2D9DC95EB78}" destId="{C2FCBCA7-B7E7-4272-9E74-176DE720C9CF}" srcOrd="0" destOrd="0" presId="urn:microsoft.com/office/officeart/2005/8/layout/pList2"/>
    <dgm:cxn modelId="{C2C59B91-6FFC-4579-A562-07DFD1A92A3F}" type="presParOf" srcId="{C2FCBCA7-B7E7-4272-9E74-176DE720C9CF}" destId="{24F0D713-E727-4170-B191-2BDCE31DA823}" srcOrd="0" destOrd="0" presId="urn:microsoft.com/office/officeart/2005/8/layout/pList2"/>
    <dgm:cxn modelId="{18EC8492-F7C0-42B5-869E-63069E1ED76B}" type="presParOf" srcId="{C2FCBCA7-B7E7-4272-9E74-176DE720C9CF}" destId="{A751E906-56EF-43D0-977A-FE3ECA8153E1}" srcOrd="1" destOrd="0" presId="urn:microsoft.com/office/officeart/2005/8/layout/pList2"/>
    <dgm:cxn modelId="{0FF394EF-737A-4A4E-BC74-D9071CA0900B}" type="presParOf" srcId="{C2FCBCA7-B7E7-4272-9E74-176DE720C9CF}" destId="{BFF2C224-B126-4BCA-9C37-E945D9E5DE53}" srcOrd="2" destOrd="0" presId="urn:microsoft.com/office/officeart/2005/8/layout/pList2"/>
    <dgm:cxn modelId="{8E42BDD1-A231-410F-9893-85F8D002AB6B}" type="presParOf" srcId="{EF426C5E-D935-4078-B565-D2D9DC95EB78}" destId="{B41D1C41-1F7A-4848-8456-896D82DC74D1}" srcOrd="1" destOrd="0" presId="urn:microsoft.com/office/officeart/2005/8/layout/pList2"/>
    <dgm:cxn modelId="{9E570423-73E8-4CB5-9E2E-B9C97C0FBA9A}" type="presParOf" srcId="{EF426C5E-D935-4078-B565-D2D9DC95EB78}" destId="{FE62C513-6B36-4F68-B23D-889168A83AB8}" srcOrd="2" destOrd="0" presId="urn:microsoft.com/office/officeart/2005/8/layout/pList2"/>
    <dgm:cxn modelId="{F574B4A9-33D1-494A-A042-0D6B72DF2AC9}" type="presParOf" srcId="{FE62C513-6B36-4F68-B23D-889168A83AB8}" destId="{B23F53BC-7EB3-4A03-969D-92848BF1FBA3}" srcOrd="0" destOrd="0" presId="urn:microsoft.com/office/officeart/2005/8/layout/pList2"/>
    <dgm:cxn modelId="{829DDE93-8375-47B4-BA2C-667083A7DB0D}" type="presParOf" srcId="{FE62C513-6B36-4F68-B23D-889168A83AB8}" destId="{E991E21F-5700-41CF-82E6-91D0C88B2612}" srcOrd="1" destOrd="0" presId="urn:microsoft.com/office/officeart/2005/8/layout/pList2"/>
    <dgm:cxn modelId="{DC0A215F-11D6-4524-A937-28ABEE497457}" type="presParOf" srcId="{FE62C513-6B36-4F68-B23D-889168A83AB8}" destId="{9FF9D450-47C9-4508-A0F3-53924D77DEF6}" srcOrd="2" destOrd="0" presId="urn:microsoft.com/office/officeart/2005/8/layout/pList2"/>
    <dgm:cxn modelId="{F8151F87-0C00-4254-8F1C-03C4BAF0340E}" type="presParOf" srcId="{EF426C5E-D935-4078-B565-D2D9DC95EB78}" destId="{38D60E6C-1A6C-4B0B-969B-304999215BD2}" srcOrd="3" destOrd="0" presId="urn:microsoft.com/office/officeart/2005/8/layout/pList2"/>
    <dgm:cxn modelId="{8080346C-4EF8-4672-A307-CDEE5B7125D0}" type="presParOf" srcId="{EF426C5E-D935-4078-B565-D2D9DC95EB78}" destId="{5300742E-8DA6-4809-A37C-0E2888F91A21}" srcOrd="4" destOrd="0" presId="urn:microsoft.com/office/officeart/2005/8/layout/pList2"/>
    <dgm:cxn modelId="{1AE67E94-8B51-40C1-AA3D-6F454B56AB37}" type="presParOf" srcId="{5300742E-8DA6-4809-A37C-0E2888F91A21}" destId="{1C127281-5C2E-4A7E-97BA-74CB29F74DDE}" srcOrd="0" destOrd="0" presId="urn:microsoft.com/office/officeart/2005/8/layout/pList2"/>
    <dgm:cxn modelId="{9FA7684A-2791-4B1F-AE4E-E87BC6A35EA7}" type="presParOf" srcId="{5300742E-8DA6-4809-A37C-0E2888F91A21}" destId="{0BEC167E-FDB3-4CE8-99C2-F599F86D3AA8}" srcOrd="1" destOrd="0" presId="urn:microsoft.com/office/officeart/2005/8/layout/pList2"/>
    <dgm:cxn modelId="{11A8973B-01AD-4831-9EA2-0474D8DCBE83}" type="presParOf" srcId="{5300742E-8DA6-4809-A37C-0E2888F91A21}" destId="{F09DDFB6-3D26-479C-A438-1F687D47276D}" srcOrd="2" destOrd="0" presId="urn:microsoft.com/office/officeart/2005/8/layout/pList2"/>
    <dgm:cxn modelId="{C70B0FBB-DB09-4226-9904-8A546BA0DA15}" type="presParOf" srcId="{EF426C5E-D935-4078-B565-D2D9DC95EB78}" destId="{C53A25ED-8BFA-4A75-8799-56CD229D569E}" srcOrd="5" destOrd="0" presId="urn:microsoft.com/office/officeart/2005/8/layout/pList2"/>
    <dgm:cxn modelId="{DAEBC8B5-7BAA-44A2-AB68-86BD525F690C}" type="presParOf" srcId="{EF426C5E-D935-4078-B565-D2D9DC95EB78}" destId="{2E44EA8F-EC9C-4BEF-9098-3E52D419D903}" srcOrd="6" destOrd="0" presId="urn:microsoft.com/office/officeart/2005/8/layout/pList2"/>
    <dgm:cxn modelId="{4C1B1F0C-8BDC-49BA-BE24-B62F89E5A7A7}" type="presParOf" srcId="{2E44EA8F-EC9C-4BEF-9098-3E52D419D903}" destId="{44BC15E0-D80B-40A8-B81F-B683E69B83B3}" srcOrd="0" destOrd="0" presId="urn:microsoft.com/office/officeart/2005/8/layout/pList2"/>
    <dgm:cxn modelId="{DF96884F-9CF4-4B29-BD42-17B008395532}" type="presParOf" srcId="{2E44EA8F-EC9C-4BEF-9098-3E52D419D903}" destId="{E09615E9-C8F9-4048-8B6E-1A596B2927E0}" srcOrd="1" destOrd="0" presId="urn:microsoft.com/office/officeart/2005/8/layout/pList2"/>
    <dgm:cxn modelId="{A7F7E643-D060-4268-9557-12406E287882}" type="presParOf" srcId="{2E44EA8F-EC9C-4BEF-9098-3E52D419D903}" destId="{31CEA165-2572-49E9-A9EC-7AE0436CD4E3}" srcOrd="2" destOrd="0" presId="urn:microsoft.com/office/officeart/2005/8/layout/pList2"/>
    <dgm:cxn modelId="{32B5522D-C5CB-462B-B5C7-20CABC9429DE}" type="presParOf" srcId="{EF426C5E-D935-4078-B565-D2D9DC95EB78}" destId="{A7A04C19-5B31-4C56-B1A2-2B1A45BF7B0E}" srcOrd="7" destOrd="0" presId="urn:microsoft.com/office/officeart/2005/8/layout/pList2"/>
    <dgm:cxn modelId="{06ED5E2C-F024-486E-ACA1-9ADEE1D310B0}" type="presParOf" srcId="{EF426C5E-D935-4078-B565-D2D9DC95EB78}" destId="{701AB179-22E6-4C0A-954F-AABEC18E38DA}" srcOrd="8" destOrd="0" presId="urn:microsoft.com/office/officeart/2005/8/layout/pList2"/>
    <dgm:cxn modelId="{55E519B5-91D5-4AB9-9C07-231071ACD010}" type="presParOf" srcId="{701AB179-22E6-4C0A-954F-AABEC18E38DA}" destId="{CE1B2343-7028-4842-8D02-5347F538671C}" srcOrd="0" destOrd="0" presId="urn:microsoft.com/office/officeart/2005/8/layout/pList2"/>
    <dgm:cxn modelId="{A572CCBA-B0F1-47AF-B5F2-6FF081DDACB8}" type="presParOf" srcId="{701AB179-22E6-4C0A-954F-AABEC18E38DA}" destId="{C2716249-057D-4081-8945-5097CB2078CC}" srcOrd="1" destOrd="0" presId="urn:microsoft.com/office/officeart/2005/8/layout/pList2"/>
    <dgm:cxn modelId="{EECB1D12-1417-46E3-9B12-0D7C272440C6}" type="presParOf" srcId="{701AB179-22E6-4C0A-954F-AABEC18E38DA}" destId="{89A4909D-87F5-4880-B2B8-279A422F8C7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DE289-2EC1-4B15-B174-34FB6655B103}">
      <dsp:nvSpPr>
        <dsp:cNvPr id="0" name=""/>
        <dsp:cNvSpPr/>
      </dsp:nvSpPr>
      <dsp:spPr>
        <a:xfrm>
          <a:off x="360041" y="0"/>
          <a:ext cx="4289836" cy="42898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metal">
          <a:bevelT w="279400" prst="coolSlant"/>
          <a:bevelB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latin typeface="Sylfaen" pitchFamily="18" charset="0"/>
            </a:rPr>
            <a:t>Основные задачи при проектировании бюджета на 2015 год и плановый период 2016 и 2017 годов</a:t>
          </a:r>
          <a:endParaRPr lang="ru-RU" sz="3200" b="1" i="1" kern="1200" dirty="0">
            <a:latin typeface="Sylfaen" pitchFamily="18" charset="0"/>
          </a:endParaRPr>
        </a:p>
      </dsp:txBody>
      <dsp:txXfrm>
        <a:off x="988273" y="628232"/>
        <a:ext cx="3033372" cy="3033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</cdr:x>
      <cdr:y>0.57237</cdr:y>
    </cdr:from>
    <cdr:to>
      <cdr:x>0.85</cdr:x>
      <cdr:y>0.6357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808312" y="2101982"/>
          <a:ext cx="864096" cy="232564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13796,8</a:t>
          </a:r>
          <a:endParaRPr lang="ru-RU" sz="1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</cdr:x>
      <cdr:y>0.71378</cdr:y>
    </cdr:from>
    <cdr:to>
      <cdr:x>1</cdr:x>
      <cdr:y>0.78431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3456370" y="2621303"/>
          <a:ext cx="864110" cy="25901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13791,2</a:t>
          </a:r>
          <a:endParaRPr lang="ru-RU" sz="1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0.16002</cdr:x>
      <cdr:y>0.63044</cdr:y>
    </cdr:from>
    <cdr:to>
      <cdr:x>0.35204</cdr:x>
      <cdr:y>0.7289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720088" y="2230111"/>
          <a:ext cx="864087" cy="34831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ru-RU" sz="1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12737,5</a:t>
          </a:r>
          <a:endParaRPr lang="ru-RU" sz="10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0.32004</cdr:x>
      <cdr:y>0.54247</cdr:y>
    </cdr:from>
    <cdr:to>
      <cdr:x>0.52049</cdr:x>
      <cdr:y>0.63044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440175" y="1918940"/>
          <a:ext cx="902022" cy="31117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ru-RU" sz="1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14344,0</a:t>
          </a:r>
          <a:endParaRPr lang="ru-RU" sz="10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0.80596</cdr:x>
      <cdr:y>0.48141</cdr:y>
    </cdr:from>
    <cdr:to>
      <cdr:x>1</cdr:x>
      <cdr:y>0.55584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3626813" y="1702931"/>
          <a:ext cx="873172" cy="26331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13557,4</a:t>
          </a:r>
          <a:endParaRPr lang="ru-RU" sz="1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0.44303</cdr:x>
      <cdr:y>0.41862</cdr:y>
    </cdr:from>
    <cdr:to>
      <cdr:x>0.5565</cdr:x>
      <cdr:y>0.46845</cdr:y>
    </cdr:to>
    <cdr:sp macro="" textlink="">
      <cdr:nvSpPr>
        <cdr:cNvPr id="2" name="Стрелка вправо с вырезом 1"/>
        <cdr:cNvSpPr/>
      </cdr:nvSpPr>
      <cdr:spPr>
        <a:xfrm xmlns:a="http://schemas.openxmlformats.org/drawingml/2006/main" rot="1529366">
          <a:off x="3892082" y="2031535"/>
          <a:ext cx="996907" cy="241868"/>
        </a:xfrm>
        <a:prstGeom xmlns:a="http://schemas.openxmlformats.org/drawingml/2006/main" prst="notched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0.65707</cdr:x>
      <cdr:y>0.51983</cdr:y>
    </cdr:from>
    <cdr:to>
      <cdr:x>0.76764</cdr:x>
      <cdr:y>0.57502</cdr:y>
    </cdr:to>
    <cdr:sp macro="" textlink="">
      <cdr:nvSpPr>
        <cdr:cNvPr id="3" name="Стрелка вправо с вырезом 2"/>
        <cdr:cNvSpPr/>
      </cdr:nvSpPr>
      <cdr:spPr>
        <a:xfrm xmlns:a="http://schemas.openxmlformats.org/drawingml/2006/main" rot="1474452">
          <a:off x="5772464" y="2522727"/>
          <a:ext cx="971460" cy="267850"/>
        </a:xfrm>
        <a:prstGeom xmlns:a="http://schemas.openxmlformats.org/drawingml/2006/main" prst="notched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0.44331</cdr:x>
      <cdr:y>0.33357</cdr:y>
    </cdr:from>
    <cdr:to>
      <cdr:x>0.5474</cdr:x>
      <cdr:y>0.52198</cdr:y>
    </cdr:to>
    <cdr:sp macro="" textlink="">
      <cdr:nvSpPr>
        <cdr:cNvPr id="4" name="TextBox 3"/>
        <cdr:cNvSpPr txBox="1"/>
      </cdr:nvSpPr>
      <cdr:spPr>
        <a:xfrm xmlns:a="http://schemas.openxmlformats.org/drawingml/2006/main" rot="1494908">
          <a:off x="3894583" y="1618830"/>
          <a:ext cx="914454" cy="914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-76,9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0.65625</cdr:x>
      <cdr:y>0.43714</cdr:y>
    </cdr:from>
    <cdr:to>
      <cdr:x>0.76034</cdr:x>
      <cdr:y>0.62555</cdr:y>
    </cdr:to>
    <cdr:sp macro="" textlink="">
      <cdr:nvSpPr>
        <cdr:cNvPr id="5" name="TextBox 4"/>
        <cdr:cNvSpPr txBox="1"/>
      </cdr:nvSpPr>
      <cdr:spPr>
        <a:xfrm xmlns:a="http://schemas.openxmlformats.org/drawingml/2006/main" rot="1472327">
          <a:off x="5765321" y="2121415"/>
          <a:ext cx="914454" cy="914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/>
            <a:t>-3,0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0.23768</cdr:x>
      <cdr:y>0.27413</cdr:y>
    </cdr:from>
    <cdr:to>
      <cdr:x>0.34905</cdr:x>
      <cdr:y>0.33469</cdr:y>
    </cdr:to>
    <cdr:sp macro="" textlink="">
      <cdr:nvSpPr>
        <cdr:cNvPr id="6" name="Стрелка вправо с вырезом 5"/>
        <cdr:cNvSpPr/>
      </cdr:nvSpPr>
      <cdr:spPr>
        <a:xfrm xmlns:a="http://schemas.openxmlformats.org/drawingml/2006/main" rot="1330438">
          <a:off x="2088115" y="1330328"/>
          <a:ext cx="978408" cy="293907"/>
        </a:xfrm>
        <a:prstGeom xmlns:a="http://schemas.openxmlformats.org/drawingml/2006/main" prst="notched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0.2446</cdr:x>
      <cdr:y>0.19642</cdr:y>
    </cdr:from>
    <cdr:to>
      <cdr:x>0.34869</cdr:x>
      <cdr:y>0.38484</cdr:y>
    </cdr:to>
    <cdr:sp macro="" textlink="">
      <cdr:nvSpPr>
        <cdr:cNvPr id="7" name="TextBox 6"/>
        <cdr:cNvSpPr txBox="1"/>
      </cdr:nvSpPr>
      <cdr:spPr>
        <a:xfrm xmlns:a="http://schemas.openxmlformats.org/drawingml/2006/main" rot="1247699">
          <a:off x="2148882" y="9532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-69,0</a:t>
          </a:r>
          <a:endParaRPr lang="ru-RU" sz="24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0.91865</cdr:x>
      <cdr:y>0.55141</cdr:y>
    </cdr:from>
    <cdr:to>
      <cdr:x>1</cdr:x>
      <cdr:y>0.72971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36471" y="2977951"/>
          <a:ext cx="720513" cy="96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1" dirty="0" smtClean="0"/>
            <a:t>1635,5</a:t>
          </a:r>
          <a:endParaRPr lang="ru-RU" sz="1600" b="1" i="1" dirty="0"/>
        </a:p>
      </cdr:txBody>
    </cdr:sp>
  </cdr:relSizeAnchor>
  <cdr:relSizeAnchor xmlns:cdr="http://schemas.openxmlformats.org/drawingml/2006/chartDrawing">
    <cdr:from>
      <cdr:x>0.9187</cdr:x>
      <cdr:y>0.39141</cdr:y>
    </cdr:from>
    <cdr:to>
      <cdr:x>0.99187</cdr:x>
      <cdr:y>0.55638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136904" y="2113855"/>
          <a:ext cx="648072" cy="890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1" dirty="0" smtClean="0"/>
            <a:t>1625,0</a:t>
          </a:r>
          <a:endParaRPr lang="ru-RU" sz="1600" b="1" i="1" dirty="0"/>
        </a:p>
      </cdr:txBody>
    </cdr:sp>
  </cdr:relSizeAnchor>
  <cdr:relSizeAnchor xmlns:cdr="http://schemas.openxmlformats.org/drawingml/2006/chartDrawing">
    <cdr:from>
      <cdr:x>0.91865</cdr:x>
      <cdr:y>0.21808</cdr:y>
    </cdr:from>
    <cdr:to>
      <cdr:x>1</cdr:x>
      <cdr:y>0.39638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136471" y="1177751"/>
          <a:ext cx="720513" cy="96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1" dirty="0" smtClean="0"/>
            <a:t>1591,3</a:t>
          </a:r>
          <a:endParaRPr lang="ru-RU" sz="1600" b="1" i="1" dirty="0"/>
        </a:p>
      </cdr:txBody>
    </cdr:sp>
  </cdr:relSizeAnchor>
  <cdr:relSizeAnchor xmlns:cdr="http://schemas.openxmlformats.org/drawingml/2006/chartDrawing">
    <cdr:from>
      <cdr:x>0.91865</cdr:x>
      <cdr:y>0.04474</cdr:y>
    </cdr:from>
    <cdr:to>
      <cdr:x>1</cdr:x>
      <cdr:y>0.22304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136471" y="241647"/>
          <a:ext cx="720513" cy="96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1" dirty="0" smtClean="0"/>
            <a:t>1577,2</a:t>
          </a:r>
          <a:endParaRPr lang="ru-RU" sz="1600" b="1" i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0.19105</cdr:x>
      <cdr:y>0</cdr:y>
    </cdr:from>
    <cdr:to>
      <cdr:x>0.30092</cdr:x>
      <cdr:y>0.2607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32620" y="0"/>
          <a:ext cx="938876" cy="319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2015 год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0.4028</cdr:x>
      <cdr:y>0</cdr:y>
    </cdr:from>
    <cdr:to>
      <cdr:x>0.50775</cdr:x>
      <cdr:y>0.84657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09611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2016 год</a:t>
          </a:r>
          <a:endParaRPr lang="ru-RU" sz="16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0.83465</cdr:x>
      <cdr:y>0.04826</cdr:y>
    </cdr:from>
    <cdr:to>
      <cdr:x>0.95862</cdr:x>
      <cdr:y>0.11929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72932" y="244624"/>
          <a:ext cx="1080253" cy="36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Млн. руб</a:t>
          </a:r>
          <a:r>
            <a:rPr lang="ru-RU" sz="1400" b="1" dirty="0" smtClean="0"/>
            <a:t>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0.21488</cdr:x>
      <cdr:y>0.03405</cdr:y>
    </cdr:from>
    <cdr:to>
      <cdr:x>0.31983</cdr:x>
      <cdr:y>0.21444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72208" y="172616"/>
          <a:ext cx="914426" cy="9144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565,8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0.41322</cdr:x>
      <cdr:y>0.07667</cdr:y>
    </cdr:from>
    <cdr:to>
      <cdr:x>0.51817</cdr:x>
      <cdr:y>0.28546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00400" y="388640"/>
          <a:ext cx="914426" cy="1058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505,3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0.60331</cdr:x>
      <cdr:y>0.57385</cdr:y>
    </cdr:from>
    <cdr:to>
      <cdr:x>0.70825</cdr:x>
      <cdr:y>0.75423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256584" y="29089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62,0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0.80992</cdr:x>
      <cdr:y>0.58805</cdr:y>
    </cdr:from>
    <cdr:to>
      <cdr:x>0.91486</cdr:x>
      <cdr:y>0.76844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056784" y="29809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47,2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0.19041</cdr:x>
      <cdr:y>0.14771</cdr:y>
    </cdr:from>
    <cdr:to>
      <cdr:x>0.295</cdr:x>
      <cdr:y>0.81605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4593" y="202128"/>
          <a:ext cx="914363" cy="9145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2015 год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0.66813</cdr:x>
      <cdr:y>0.15217</cdr:y>
    </cdr:from>
    <cdr:to>
      <cdr:x>0.77273</cdr:x>
      <cdr:y>0.82053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1057" y="208240"/>
          <a:ext cx="914451" cy="914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2017 год</a:t>
          </a:r>
          <a:endParaRPr lang="ru-RU" sz="18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0.1924</cdr:x>
      <cdr:y>0.48106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79512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0.19817</cdr:x>
      <cdr:y>0.37037</cdr:y>
    </cdr:from>
    <cdr:to>
      <cdr:x>0.36978</cdr:x>
      <cdr:y>0.77705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55986" y="720079"/>
          <a:ext cx="914400" cy="790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1" dirty="0" smtClean="0"/>
            <a:t>2014 год</a:t>
          </a:r>
          <a:endParaRPr lang="ru-RU" sz="1600" b="1" i="1" dirty="0"/>
        </a:p>
      </cdr:txBody>
    </cdr:sp>
  </cdr:relSizeAnchor>
  <cdr:relSizeAnchor xmlns:cdr="http://schemas.openxmlformats.org/drawingml/2006/chartDrawing">
    <cdr:from>
      <cdr:x>0.34682</cdr:x>
      <cdr:y>0.18518</cdr:y>
    </cdr:from>
    <cdr:to>
      <cdr:x>0.51842</cdr:x>
      <cdr:y>0.62727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48074" y="360039"/>
          <a:ext cx="914400" cy="859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1" dirty="0" smtClean="0"/>
            <a:t>2015 год</a:t>
          </a:r>
          <a:endParaRPr lang="ru-RU" sz="1600" b="1" i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0.18817</cdr:x>
      <cdr:y>0.01329</cdr:y>
    </cdr:from>
    <cdr:to>
      <cdr:x>0.29142</cdr:x>
      <cdr:y>0.1826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6590" y="717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Доля населения, систематически</a:t>
          </a:r>
        </a:p>
        <a:p xmlns:a="http://schemas.openxmlformats.org/drawingml/2006/main">
          <a:pPr algn="ctr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занимающегося физической культурой и </a:t>
          </a:r>
        </a:p>
        <a:p xmlns:a="http://schemas.openxmlformats.org/drawingml/2006/main">
          <a:pPr algn="ctr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спортом, % 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DC22-26FB-4C55-BF74-D16B67CE78C9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7E9C8-08AF-4FE3-A0D8-6F304C34D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7BCD7-3A35-424F-946E-D16EF698C2A4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120D-0E56-4150-B3E6-A1EE2BA09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FF52B-8B69-4A23-8BA2-6574B1A586C0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68F55-68F4-461E-973C-5A7CA3176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5047" y="6000750"/>
            <a:ext cx="4147840" cy="85725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0043" y="6000750"/>
            <a:ext cx="4147840" cy="85725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AD349-547E-46AF-B3E0-5A6E724E290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5E69-661D-441B-97FD-17D6F4F0E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ru-RU" noProof="0" smtClean="0">
              <a:sym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4942" y="3402211"/>
            <a:ext cx="2102941" cy="345578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6117" y="3402211"/>
            <a:ext cx="6201668" cy="34557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F6A40-E13F-40DC-84CE-3DD1E0B054C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9BA3-69A1-4790-9575-A3A46CB64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B7941-D1ED-44E0-89D5-FE3B4AC10106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BF4A0-F1F7-4524-ADD1-0FB31F817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6DC83-8535-4931-A6DC-526DA0EDC496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E459D-1F97-4376-BCBB-410E70895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F2A86-F37E-4710-8A0A-B6DB2466B2A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92731-6E24-4C13-9B9F-1824C7C07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54234-DC94-4521-836F-AED7A7D7723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EA1BE-381E-4568-8D85-85DAFB9E26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6AB05-A321-436E-8ABD-8984636D8599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EABB-86E0-4F67-9141-C5CC24658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2B86-7D1E-486F-964D-9E366593D7DF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E524E-A4FF-4646-A3E3-845F8D69D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BFDC-8DAD-4592-B929-7C7B78D1B2A6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E46D8-6BDD-443B-A987-D4ED755E5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9B389-5D88-4BD7-BD4F-97DBC12D0453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4945-D7D7-4E83-B1CE-3DCB0D3B8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14F28-797D-43EC-B639-02C405024DA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780BE-789F-4FC9-A309-6CE162647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9BE4D-C628-48F5-9021-C791D0512B1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670A4-5DAA-4B42-A2A0-5B57C21BC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A0EB1-9F3F-45F7-BB9A-098CED5AF85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F5AC6-7128-47B6-882F-3BCAF956A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DC22-26FB-4C55-BF74-D16B67CE7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7E9C8-08AF-4FE3-A0D8-6F304C34DE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9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AD349-547E-46AF-B3E0-5A6E724E29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5E69-661D-441B-97FD-17D6F4F0EE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4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BFDC-8DAD-4592-B929-7C7B78D1B2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E46D8-6BDD-443B-A987-D4ED755E53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94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3941-9BC7-4CB1-8163-D4B0EEDD87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2F37-755B-429C-AEB3-4F0FE5292B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6A24D-DE5F-4E87-BC73-6A3A22FEB5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BD6C-DB8B-485F-8686-95F9297636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63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D27A3-8C71-4665-B177-FCB70260C5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76C35-ECDA-44F0-BC7F-FFCB92DEB6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6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3941-9BC7-4CB1-8163-D4B0EEDD874D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2F37-755B-429C-AEB3-4F0FE5292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3A4F1-8ED5-4BE2-97E5-765F73F4A2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5AE8-C4F9-4979-9AFA-3B4716470D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63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5690F-01ED-4406-BC8A-B710A14CDE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9096E-5F00-44C5-9C24-575A48B1B7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31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43C4-75FC-4330-8191-0A75DC37B2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30B6-454B-4151-A1B7-A214CFD089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43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7BCD7-3A35-424F-946E-D16EF698C2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120D-0E56-4150-B3E6-A1EE2BA09C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7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FF52B-8B69-4A23-8BA2-6574B1A586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68F55-68F4-461E-973C-5A7CA31769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6A24D-DE5F-4E87-BC73-6A3A22FEB54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BD6C-DB8B-485F-8686-95F929763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D27A3-8C71-4665-B177-FCB70260C546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76C35-ECDA-44F0-BC7F-FFCB92DEB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3A4F1-8ED5-4BE2-97E5-765F73F4A26E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5AE8-C4F9-4979-9AFA-3B4716470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5690F-01ED-4406-BC8A-B710A14CDEC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9096E-5F00-44C5-9C24-575A48B1B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43C4-75FC-4330-8191-0A75DC37B24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30B6-454B-4151-A1B7-A214CFD08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lumMod val="54000"/>
                <a:lumOff val="46000"/>
                <a:alpha val="68000"/>
              </a:srgbClr>
            </a:gs>
            <a:gs pos="39999">
              <a:srgbClr val="00B0F0">
                <a:lumMod val="23000"/>
                <a:lumOff val="77000"/>
                <a:alpha val="50000"/>
              </a:srgbClr>
            </a:gs>
            <a:gs pos="76000">
              <a:srgbClr val="00B0F0">
                <a:alpha val="25000"/>
                <a:lumMod val="61000"/>
                <a:lumOff val="39000"/>
              </a:srgbClr>
            </a:gs>
            <a:gs pos="100000">
              <a:srgbClr val="00B0F0">
                <a:lumMod val="62000"/>
                <a:lumOff val="38000"/>
                <a:alpha val="5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D7D182-8A0F-48E9-8D57-45771013D33B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F49378-8AE5-4526-81FF-C85515E1E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6713" y="3402013"/>
            <a:ext cx="840263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0" y="6000750"/>
            <a:ext cx="84026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sym typeface="Arial" charset="0"/>
        </a:defRPr>
      </a:lvl9pPr>
    </p:titleStyle>
    <p:bodyStyle>
      <a:lvl1pPr marL="239713" indent="-239713" algn="r" rtl="0" eaLnBrk="0" fontAlgn="base" hangingPunct="0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22288" indent="-200025" algn="r" rtl="0" eaLnBrk="0" fontAlgn="base" hangingPunct="0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2pPr>
      <a:lvl3pPr marL="803275" indent="-160338" algn="r" rtl="0" eaLnBrk="0" fontAlgn="base" hangingPunct="0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3pPr>
      <a:lvl4pPr marL="1123950" indent="-160338" algn="r" rtl="0" eaLnBrk="0" fontAlgn="base" hangingPunct="0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4pPr>
      <a:lvl5pPr marL="1446213" indent="-160338" algn="r" rtl="0" eaLnBrk="0" fontAlgn="base" hangingPunct="0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sym typeface="Arial" charset="0"/>
        </a:defRPr>
      </a:lvl9pPr>
    </p:bodyStyle>
    <p:otherStyle>
      <a:defPPr>
        <a:defRPr lang="ru-RU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0AD98F93-91B9-4B5B-9792-B4EC32562FB5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94AD27F6-B456-473E-8200-B9E26ADBB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6" r:id="rId3"/>
    <p:sldLayoutId id="2147483703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lumMod val="54000"/>
                <a:lumOff val="46000"/>
                <a:alpha val="68000"/>
              </a:srgbClr>
            </a:gs>
            <a:gs pos="39999">
              <a:srgbClr val="00B0F0">
                <a:lumMod val="23000"/>
                <a:lumOff val="77000"/>
                <a:alpha val="50000"/>
              </a:srgbClr>
            </a:gs>
            <a:gs pos="76000">
              <a:srgbClr val="00B0F0">
                <a:alpha val="25000"/>
                <a:lumMod val="61000"/>
                <a:lumOff val="39000"/>
              </a:srgbClr>
            </a:gs>
            <a:gs pos="100000">
              <a:srgbClr val="00B0F0">
                <a:lumMod val="62000"/>
                <a:lumOff val="38000"/>
                <a:alpha val="5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D7D182-8A0F-48E9-8D57-45771013D3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F49378-8AE5-4526-81FF-C85515E1ED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83.png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chart" Target="../charts/chart1.xml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 descr="Scan1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10070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91736" y="1556792"/>
            <a:ext cx="5040312" cy="504031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-6357" y="44624"/>
            <a:ext cx="92525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smtClean="0">
                <a:latin typeface="Times New Roman" pitchFamily="18" charset="0"/>
              </a:rPr>
              <a:t>Бюджет </a:t>
            </a:r>
            <a:endParaRPr lang="ru-RU" sz="2800" b="1" i="1" dirty="0">
              <a:latin typeface="Times New Roman" pitchFamily="18" charset="0"/>
            </a:endParaRPr>
          </a:p>
          <a:p>
            <a:pPr algn="ctr"/>
            <a:r>
              <a:rPr lang="ru-RU" sz="2800" b="1" i="1" dirty="0">
                <a:latin typeface="Times New Roman" pitchFamily="18" charset="0"/>
              </a:rPr>
              <a:t>муниципального образования Ейский район </a:t>
            </a:r>
          </a:p>
          <a:p>
            <a:pPr algn="ctr"/>
            <a:r>
              <a:rPr lang="ru-RU" sz="2800" b="1" i="1" dirty="0">
                <a:latin typeface="Times New Roman" pitchFamily="18" charset="0"/>
              </a:rPr>
              <a:t>на 2015-2017 годы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3861048"/>
            <a:ext cx="3324125" cy="3416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FrankRuehl" pitchFamily="34" charset="-79"/>
              </a:rPr>
              <a:t>Бюджет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FrankRuehl" pitchFamily="34" charset="-79"/>
              </a:rPr>
              <a:t>Для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FrankRuehl" pitchFamily="34" charset="-79"/>
              </a:rPr>
              <a:t>граждан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FrankRuehl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573"/>
            <a:ext cx="8229600" cy="1143000"/>
          </a:xfrm>
        </p:spPr>
        <p:txBody>
          <a:bodyPr/>
          <a:lstStyle/>
          <a:p>
            <a:r>
              <a:rPr lang="ru-RU" sz="3200" b="1" dirty="0"/>
              <a:t>Показатели социально-экономического развития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3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178871"/>
              </p:ext>
            </p:extLst>
          </p:nvPr>
        </p:nvGraphicFramePr>
        <p:xfrm>
          <a:off x="39410" y="2218448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2960887"/>
              </p:ext>
            </p:extLst>
          </p:nvPr>
        </p:nvGraphicFramePr>
        <p:xfrm>
          <a:off x="3470008" y="4047173"/>
          <a:ext cx="5494480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Вертикальный свиток 11"/>
          <p:cNvSpPr/>
          <p:nvPr/>
        </p:nvSpPr>
        <p:spPr>
          <a:xfrm>
            <a:off x="5940152" y="1052736"/>
            <a:ext cx="3000202" cy="2376264"/>
          </a:xfrm>
          <a:prstGeom prst="verticalScroll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районного бюджета на содержание работников органов местного самоуправления в расчете на одного жителя МО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район, руб.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7093675" y="3501008"/>
            <a:ext cx="660139" cy="561212"/>
          </a:xfrm>
          <a:prstGeom prst="downArrow">
            <a:avLst/>
          </a:prstGeom>
          <a:solidFill>
            <a:srgbClr val="0066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196752"/>
            <a:ext cx="3024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Удовлетворенность населения деятельностью органов местного самоуправления МО </a:t>
            </a:r>
            <a:r>
              <a:rPr lang="ru-RU" sz="16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16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район, %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196752"/>
            <a:ext cx="2520280" cy="266429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62000"/>
              </a:schemeClr>
            </a:glow>
            <a:outerShdw blurRad="457200" dist="2311400" dir="15000000" algn="ctr" rotWithShape="0">
              <a:schemeClr val="bg2">
                <a:alpha val="42000"/>
              </a:schemeClr>
            </a:outerShdw>
            <a:softEdge rad="93980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4" y="4852436"/>
            <a:ext cx="3141005" cy="1872208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508" y="5013176"/>
            <a:ext cx="37244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Объем незавершенного в</a:t>
            </a:r>
          </a:p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установленные сроки строительства,</a:t>
            </a:r>
          </a:p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осуществляемого за счет средств</a:t>
            </a:r>
          </a:p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районного бюджета в 2013 году </a:t>
            </a:r>
          </a:p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составил – 137225,6 тыс. руб.</a:t>
            </a:r>
            <a:endParaRPr lang="ru-RU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Диаграмма 2"/>
          <p:cNvGraphicFramePr>
            <a:graphicFrameLocks/>
          </p:cNvGraphicFramePr>
          <p:nvPr/>
        </p:nvGraphicFramePr>
        <p:xfrm>
          <a:off x="57150" y="1290638"/>
          <a:ext cx="8958263" cy="56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0" r:id="rId3" imgW="8961897" imgH="5614903" progId="Excel.Chart.8">
                  <p:embed/>
                </p:oleObj>
              </mc:Choice>
              <mc:Fallback>
                <p:oleObj r:id="rId3" imgW="8961897" imgH="5614903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290638"/>
                        <a:ext cx="8958263" cy="561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0" name="Диаграмма 4"/>
          <p:cNvGraphicFramePr>
            <a:graphicFrameLocks/>
          </p:cNvGraphicFramePr>
          <p:nvPr/>
        </p:nvGraphicFramePr>
        <p:xfrm>
          <a:off x="1784350" y="930275"/>
          <a:ext cx="4278313" cy="576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1" r:id="rId5" imgW="4279763" imgH="5761219" progId="Excel.Chart.8">
                  <p:embed/>
                </p:oleObj>
              </mc:Choice>
              <mc:Fallback>
                <p:oleObj r:id="rId5" imgW="4279763" imgH="5761219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350" y="930275"/>
                        <a:ext cx="4278313" cy="576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Диаграмма 3"/>
          <p:cNvGraphicFramePr>
            <a:graphicFrameLocks/>
          </p:cNvGraphicFramePr>
          <p:nvPr/>
        </p:nvGraphicFramePr>
        <p:xfrm>
          <a:off x="5313363" y="1362075"/>
          <a:ext cx="3881437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2" r:id="rId7" imgW="3877392" imgH="5547841" progId="Excel.Chart.8">
                  <p:embed/>
                </p:oleObj>
              </mc:Choice>
              <mc:Fallback>
                <p:oleObj r:id="rId7" imgW="3877392" imgH="5547841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1362075"/>
                        <a:ext cx="3881437" cy="554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900113" y="3067050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1 891,6 </a:t>
            </a:r>
            <a:r>
              <a:rPr lang="ru-RU" b="1">
                <a:latin typeface="Calibri" pitchFamily="34" charset="0"/>
              </a:rPr>
              <a:t>млн. руб.</a:t>
            </a:r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3995738" y="3067050"/>
            <a:ext cx="12969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1 865,7 </a:t>
            </a:r>
            <a:r>
              <a:rPr lang="ru-RU" b="1">
                <a:latin typeface="Calibri" pitchFamily="34" charset="0"/>
              </a:rPr>
              <a:t>млн. руб.</a:t>
            </a:r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6948488" y="3067050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1 855,7 </a:t>
            </a:r>
            <a:r>
              <a:rPr lang="ru-RU" b="1">
                <a:latin typeface="Calibri" pitchFamily="34" charset="0"/>
              </a:rPr>
              <a:t>млн. руб.</a:t>
            </a:r>
          </a:p>
        </p:txBody>
      </p:sp>
      <p:sp>
        <p:nvSpPr>
          <p:cNvPr id="43015" name="TextBox 8"/>
          <p:cNvSpPr txBox="1">
            <a:spLocks noChangeArrowheads="1"/>
          </p:cNvSpPr>
          <p:nvPr/>
        </p:nvSpPr>
        <p:spPr bwMode="auto">
          <a:xfrm>
            <a:off x="1082675" y="333375"/>
            <a:ext cx="795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latin typeface="Sylfaen" pitchFamily="18" charset="0"/>
              </a:rPr>
              <a:t>Структура доходов районного бюджета, %</a:t>
            </a:r>
          </a:p>
        </p:txBody>
      </p:sp>
      <p:pic>
        <p:nvPicPr>
          <p:cNvPr id="43016" name="Picture 7" descr="Scan1006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Box 10"/>
          <p:cNvSpPr txBox="1">
            <a:spLocks noChangeArrowheads="1"/>
          </p:cNvSpPr>
          <p:nvPr/>
        </p:nvSpPr>
        <p:spPr bwMode="auto">
          <a:xfrm>
            <a:off x="900113" y="1566863"/>
            <a:ext cx="1292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2015 год</a:t>
            </a:r>
          </a:p>
        </p:txBody>
      </p:sp>
      <p:sp>
        <p:nvSpPr>
          <p:cNvPr id="43018" name="TextBox 11"/>
          <p:cNvSpPr txBox="1">
            <a:spLocks noChangeArrowheads="1"/>
          </p:cNvSpPr>
          <p:nvPr/>
        </p:nvSpPr>
        <p:spPr bwMode="auto">
          <a:xfrm>
            <a:off x="3998913" y="1585913"/>
            <a:ext cx="1293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  <p:sp>
        <p:nvSpPr>
          <p:cNvPr id="43019" name="TextBox 12"/>
          <p:cNvSpPr txBox="1">
            <a:spLocks noChangeArrowheads="1"/>
          </p:cNvSpPr>
          <p:nvPr/>
        </p:nvSpPr>
        <p:spPr bwMode="auto">
          <a:xfrm>
            <a:off x="6948488" y="1549400"/>
            <a:ext cx="1292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231646"/>
              </p:ext>
            </p:extLst>
          </p:nvPr>
        </p:nvGraphicFramePr>
        <p:xfrm>
          <a:off x="-11113" y="1400175"/>
          <a:ext cx="7246938" cy="531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547813" y="115888"/>
            <a:ext cx="67691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latin typeface="Sylfaen" pitchFamily="18" charset="0"/>
              </a:rPr>
              <a:t>Основные виды доходов районного бюджета в %</a:t>
            </a:r>
          </a:p>
        </p:txBody>
      </p:sp>
      <p:pic>
        <p:nvPicPr>
          <p:cNvPr id="44035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6875463" y="1916113"/>
            <a:ext cx="1193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625,0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6875463" y="2654300"/>
            <a:ext cx="119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609,0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44038" name="TextBox 8"/>
          <p:cNvSpPr txBox="1">
            <a:spLocks noChangeArrowheads="1"/>
          </p:cNvSpPr>
          <p:nvPr/>
        </p:nvSpPr>
        <p:spPr bwMode="auto">
          <a:xfrm>
            <a:off x="6875463" y="3441700"/>
            <a:ext cx="119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592,3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44039" name="TextBox 9"/>
          <p:cNvSpPr txBox="1">
            <a:spLocks noChangeArrowheads="1"/>
          </p:cNvSpPr>
          <p:nvPr/>
        </p:nvSpPr>
        <p:spPr bwMode="auto">
          <a:xfrm>
            <a:off x="6875463" y="4221163"/>
            <a:ext cx="1193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589,9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44040" name="TextBox 10"/>
          <p:cNvSpPr txBox="1">
            <a:spLocks noChangeArrowheads="1"/>
          </p:cNvSpPr>
          <p:nvPr/>
        </p:nvSpPr>
        <p:spPr bwMode="auto">
          <a:xfrm>
            <a:off x="6875463" y="5013325"/>
            <a:ext cx="119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640,9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44041" name="TextBox 11"/>
          <p:cNvSpPr txBox="1">
            <a:spLocks noChangeArrowheads="1"/>
          </p:cNvSpPr>
          <p:nvPr/>
        </p:nvSpPr>
        <p:spPr bwMode="auto">
          <a:xfrm>
            <a:off x="7885113" y="1358900"/>
            <a:ext cx="1187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Times New Roman" pitchFamily="18" charset="0"/>
                <a:cs typeface="Times New Roman" pitchFamily="18" charset="0"/>
              </a:rPr>
              <a:t>Динамика</a:t>
            </a:r>
          </a:p>
        </p:txBody>
      </p:sp>
      <p:sp>
        <p:nvSpPr>
          <p:cNvPr id="44042" name="TextBox 12"/>
          <p:cNvSpPr txBox="1">
            <a:spLocks noChangeArrowheads="1"/>
          </p:cNvSpPr>
          <p:nvPr/>
        </p:nvSpPr>
        <p:spPr bwMode="auto">
          <a:xfrm>
            <a:off x="8061325" y="2009775"/>
            <a:ext cx="896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102,6%</a:t>
            </a:r>
          </a:p>
        </p:txBody>
      </p:sp>
      <p:sp>
        <p:nvSpPr>
          <p:cNvPr id="44043" name="TextBox 13"/>
          <p:cNvSpPr txBox="1">
            <a:spLocks noChangeArrowheads="1"/>
          </p:cNvSpPr>
          <p:nvPr/>
        </p:nvSpPr>
        <p:spPr bwMode="auto">
          <a:xfrm>
            <a:off x="8069263" y="2746375"/>
            <a:ext cx="89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102,8%</a:t>
            </a:r>
          </a:p>
        </p:txBody>
      </p:sp>
      <p:sp>
        <p:nvSpPr>
          <p:cNvPr id="44044" name="TextBox 14"/>
          <p:cNvSpPr txBox="1">
            <a:spLocks noChangeArrowheads="1"/>
          </p:cNvSpPr>
          <p:nvPr/>
        </p:nvSpPr>
        <p:spPr bwMode="auto">
          <a:xfrm>
            <a:off x="8069263" y="3533775"/>
            <a:ext cx="89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100,4%</a:t>
            </a:r>
          </a:p>
        </p:txBody>
      </p:sp>
      <p:sp>
        <p:nvSpPr>
          <p:cNvPr id="44045" name="TextBox 15"/>
          <p:cNvSpPr txBox="1">
            <a:spLocks noChangeArrowheads="1"/>
          </p:cNvSpPr>
          <p:nvPr/>
        </p:nvSpPr>
        <p:spPr bwMode="auto">
          <a:xfrm>
            <a:off x="8118475" y="4313238"/>
            <a:ext cx="782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92,0%</a:t>
            </a:r>
          </a:p>
        </p:txBody>
      </p:sp>
      <p:sp>
        <p:nvSpPr>
          <p:cNvPr id="44046" name="TextBox 16"/>
          <p:cNvSpPr txBox="1">
            <a:spLocks noChangeArrowheads="1"/>
          </p:cNvSpPr>
          <p:nvPr/>
        </p:nvSpPr>
        <p:spPr bwMode="auto">
          <a:xfrm>
            <a:off x="8069263" y="5105400"/>
            <a:ext cx="89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104,4%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155" y="23386"/>
            <a:ext cx="7797551" cy="538881"/>
          </a:xfrm>
        </p:spPr>
        <p:txBody>
          <a:bodyPr/>
          <a:lstStyle/>
          <a:p>
            <a:r>
              <a:rPr lang="ru-RU" sz="3600" b="1" dirty="0" smtClean="0"/>
              <a:t>Межбюджетные отношения</a:t>
            </a:r>
            <a:endParaRPr lang="ru-RU" sz="36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526006"/>
              </p:ext>
            </p:extLst>
          </p:nvPr>
        </p:nvGraphicFramePr>
        <p:xfrm>
          <a:off x="179512" y="1600201"/>
          <a:ext cx="8712967" cy="51733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40360"/>
                <a:gridCol w="792088"/>
                <a:gridCol w="792088"/>
                <a:gridCol w="792088"/>
                <a:gridCol w="1440160"/>
                <a:gridCol w="1656183"/>
              </a:tblGrid>
              <a:tr h="5048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Виды межбюджетных трансфертов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 по годам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Определение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Аналогия в семейном бюджете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048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093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             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Дотации (от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лат.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«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Dotatio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– дар,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пожертвование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98714,9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71771,2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52351,5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без определения конкретной цели их использования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 даете своему ребенку «карманные деньги»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</a:tr>
              <a:tr h="118048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             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Субвенции (от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лат.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«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Subvenire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-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приходить на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помощь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1181698,2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1184975,6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1178352,5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на финансирование «переданных» другим публично-правовым образованиям полномочий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/>
                      <a:lightRig rig="flood" dir="t"/>
                    </a:cell3D>
                  </a:tcPr>
                </a:tc>
              </a:tr>
              <a:tr h="10245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             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(от лат.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«</a:t>
                      </a:r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Subsidium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 –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поддержка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17804,2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на условиях долевого </a:t>
                      </a:r>
                      <a:r>
                        <a:rPr lang="ru-RU"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софинансирования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 других бюджетов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 «добавляете» денег для того, что бы ваш ребенок купил себе новый телефон (а остальные он накопил сам)</a:t>
                      </a:r>
                      <a:endParaRPr lang="ru-RU" sz="105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/>
                      <a:lightRig rig="flood" dir="t"/>
                    </a:cell3D>
                  </a:tcPr>
                </a:tc>
              </a:tr>
              <a:tr h="957750">
                <a:tc>
                  <a:txBody>
                    <a:bodyPr/>
                    <a:lstStyle/>
                    <a:p>
                      <a:endParaRPr lang="ru-RU" sz="105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Иные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межбюджетные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трансферты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1131,7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3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652008"/>
            <a:ext cx="849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– основной вид безвозмездных перечислений</a:t>
            </a:r>
          </a:p>
          <a:p>
            <a:pPr algn="ctr"/>
            <a:r>
              <a:rPr lang="ru-RU" sz="16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– денежные средства, </a:t>
            </a:r>
          </a:p>
          <a:p>
            <a:pPr algn="ctr"/>
            <a:r>
              <a:rPr lang="ru-RU" sz="16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перечисляемые из одного бюджета бюджетной системы Российской Федерации другому</a:t>
            </a:r>
            <a:endParaRPr lang="ru-RU" sz="16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636912"/>
            <a:ext cx="1123528" cy="96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3" y="3717032"/>
            <a:ext cx="1139885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6" y="4797152"/>
            <a:ext cx="1043774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6" y="5949280"/>
            <a:ext cx="1115782" cy="714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0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smtClean="0">
                <a:latin typeface="Sylfaen" pitchFamily="18" charset="0"/>
              </a:rPr>
              <a:t>Расходы районного бюджета </a:t>
            </a:r>
            <a:br>
              <a:rPr lang="ru-RU" sz="4000" b="1" smtClean="0">
                <a:latin typeface="Sylfaen" pitchFamily="18" charset="0"/>
              </a:rPr>
            </a:br>
            <a:r>
              <a:rPr lang="ru-RU" sz="2800" b="1" smtClean="0">
                <a:latin typeface="Sylfaen" pitchFamily="18" charset="0"/>
              </a:rPr>
              <a:t>(млн. руб.)</a:t>
            </a:r>
          </a:p>
        </p:txBody>
      </p:sp>
      <p:graphicFrame>
        <p:nvGraphicFramePr>
          <p:cNvPr id="3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469614"/>
              </p:ext>
            </p:extLst>
          </p:nvPr>
        </p:nvGraphicFramePr>
        <p:xfrm>
          <a:off x="179388" y="1600200"/>
          <a:ext cx="8785225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6323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>
                <a:lumMod val="54000"/>
                <a:lumOff val="46000"/>
                <a:alpha val="68000"/>
              </a:srgbClr>
            </a:gs>
            <a:gs pos="40000">
              <a:srgbClr val="00FFFF">
                <a:lumMod val="23000"/>
                <a:lumOff val="77000"/>
                <a:alpha val="50000"/>
              </a:srgbClr>
            </a:gs>
            <a:gs pos="76000">
              <a:srgbClr val="66FFFF">
                <a:lumMod val="61000"/>
                <a:lumOff val="39000"/>
                <a:alpha val="25000"/>
              </a:srgbClr>
            </a:gs>
            <a:gs pos="100000">
              <a:srgbClr val="00FFFF">
                <a:lumMod val="62000"/>
                <a:lumOff val="38000"/>
                <a:alpha val="5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588" y="-57150"/>
            <a:ext cx="8231187" cy="1084263"/>
          </a:xfrm>
        </p:spPr>
        <p:txBody>
          <a:bodyPr/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Расходы на социальную сферу,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млн. руб.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34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990600" y="1027113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1" dirty="0">
              <a:solidFill>
                <a:srgbClr val="000000"/>
              </a:solidFill>
              <a:latin typeface="Palatino Linotype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7038611"/>
              </p:ext>
            </p:extLst>
          </p:nvPr>
        </p:nvGraphicFramePr>
        <p:xfrm>
          <a:off x="107504" y="1027113"/>
          <a:ext cx="8856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3200" b="1" dirty="0"/>
              <a:t>Показатели социально-экономического развития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538598"/>
              </p:ext>
            </p:extLst>
          </p:nvPr>
        </p:nvGraphicFramePr>
        <p:xfrm>
          <a:off x="323529" y="1196752"/>
          <a:ext cx="8445624" cy="504055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720079"/>
                <a:gridCol w="3744417"/>
                <a:gridCol w="1008112"/>
                <a:gridCol w="936104"/>
                <a:gridCol w="1018456"/>
                <a:gridCol w="1018456"/>
              </a:tblGrid>
              <a:tr h="7840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№ п/п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Наименование показателей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2015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2016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2017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408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районного бюджета на жилищно-коммунальное хозяйство в расчете на 1 жителя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682,2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329,2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288,6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06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районного бюджета на образование в расчете на 1 жителя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9418,6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9177,4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9071,6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8991,8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06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районного бюджета на здравоохранение в расчете на 1 жителя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1125,7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1183,2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1188,2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408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районного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бюджета на культуру и кинематографию в расчете на 1 жителя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407,6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391,8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366,8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367,3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408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районного бюджета на социальную политику в расчете на 1 жителя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525,9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628,2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408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районного бюджета на физическую культуру и спорт в расчете на 1 жителя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470,5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34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84368" y="835025"/>
            <a:ext cx="708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741363" y="188913"/>
            <a:ext cx="8402637" cy="1266825"/>
          </a:xfrm>
        </p:spPr>
        <p:txBody>
          <a:bodyPr/>
          <a:lstStyle/>
          <a:p>
            <a:r>
              <a:rPr lang="ru-RU" sz="2800" b="1" i="1" smtClean="0">
                <a:latin typeface="Sylfaen" pitchFamily="18" charset="0"/>
              </a:rPr>
              <a:t>Повышение средней заработной платы отдельным категориям работников в соответствии  с Указом Президента от 7 мая 2012 года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04954"/>
              </p:ext>
            </p:extLst>
          </p:nvPr>
        </p:nvGraphicFramePr>
        <p:xfrm>
          <a:off x="212725" y="4157663"/>
          <a:ext cx="8575776" cy="20356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81785"/>
                <a:gridCol w="1233084"/>
                <a:gridCol w="1233084"/>
                <a:gridCol w="1294738"/>
                <a:gridCol w="1233085"/>
              </a:tblGrid>
              <a:tr h="3181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Категории работников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2014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Педагоги школ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27371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30437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33876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37636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Педагоги детских садов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20766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23092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25701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28554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5071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Педагоги</a:t>
                      </a:r>
                      <a:r>
                        <a:rPr lang="ru-RU" sz="1400" b="1" baseline="0" dirty="0" smtClean="0"/>
                        <a:t> учреждений доп. образования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19981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24068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27243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30822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Врачи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31533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34084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36844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39829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Работники культуры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13376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16986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21233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/>
                        <a:t>28877</a:t>
                      </a:r>
                      <a:endParaRPr lang="ru-RU" sz="14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203848" y="1988840"/>
            <a:ext cx="2592288" cy="1735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300191" y="1989486"/>
            <a:ext cx="2534591" cy="1735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16706" y="1989486"/>
            <a:ext cx="2455094" cy="1735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76213" y="1681869"/>
            <a:ext cx="914400" cy="612648"/>
          </a:xfrm>
          <a:prstGeom prst="wedgeRoundRect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2015 год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987824" y="1681869"/>
            <a:ext cx="864096" cy="613941"/>
          </a:xfrm>
          <a:prstGeom prst="wedgeRoundRect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2016 год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103139" y="1681869"/>
            <a:ext cx="914400" cy="612648"/>
          </a:xfrm>
          <a:prstGeom prst="wedgeRoundRect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2017 год</a:t>
            </a:r>
          </a:p>
        </p:txBody>
      </p:sp>
      <p:sp>
        <p:nvSpPr>
          <p:cNvPr id="58426" name="TextBox 7"/>
          <p:cNvSpPr txBox="1">
            <a:spLocks noChangeArrowheads="1"/>
          </p:cNvSpPr>
          <p:nvPr/>
        </p:nvSpPr>
        <p:spPr bwMode="auto">
          <a:xfrm>
            <a:off x="974725" y="3000375"/>
            <a:ext cx="1241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9,5</a:t>
            </a:r>
          </a:p>
          <a:p>
            <a:pPr algn="ctr"/>
            <a:r>
              <a:rPr lang="ru-RU" b="1">
                <a:latin typeface="Calibri" pitchFamily="34" charset="0"/>
              </a:rPr>
              <a:t>млн. руб.</a:t>
            </a:r>
          </a:p>
        </p:txBody>
      </p:sp>
      <p:sp>
        <p:nvSpPr>
          <p:cNvPr id="58427" name="TextBox 8"/>
          <p:cNvSpPr txBox="1">
            <a:spLocks noChangeArrowheads="1"/>
          </p:cNvSpPr>
          <p:nvPr/>
        </p:nvSpPr>
        <p:spPr bwMode="auto">
          <a:xfrm>
            <a:off x="3868738" y="2970213"/>
            <a:ext cx="1357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</a:rPr>
              <a:t>10,6</a:t>
            </a:r>
          </a:p>
          <a:p>
            <a:pPr algn="ctr"/>
            <a:r>
              <a:rPr lang="ru-RU" sz="2000" b="1">
                <a:latin typeface="Calibri" pitchFamily="34" charset="0"/>
              </a:rPr>
              <a:t>млн. руб.</a:t>
            </a:r>
          </a:p>
        </p:txBody>
      </p:sp>
      <p:sp>
        <p:nvSpPr>
          <p:cNvPr id="58428" name="TextBox 9"/>
          <p:cNvSpPr txBox="1">
            <a:spLocks noChangeArrowheads="1"/>
          </p:cNvSpPr>
          <p:nvPr/>
        </p:nvSpPr>
        <p:spPr bwMode="auto">
          <a:xfrm>
            <a:off x="6888163" y="2940050"/>
            <a:ext cx="1358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</a:rPr>
              <a:t>11,8</a:t>
            </a:r>
          </a:p>
          <a:p>
            <a:pPr algn="ctr"/>
            <a:r>
              <a:rPr lang="ru-RU" sz="2000" b="1">
                <a:latin typeface="Calibri" pitchFamily="34" charset="0"/>
              </a:rPr>
              <a:t>млн. руб.</a:t>
            </a:r>
          </a:p>
        </p:txBody>
      </p:sp>
      <p:sp>
        <p:nvSpPr>
          <p:cNvPr id="58429" name="TextBox 12"/>
          <p:cNvSpPr txBox="1">
            <a:spLocks noChangeArrowheads="1"/>
          </p:cNvSpPr>
          <p:nvPr/>
        </p:nvSpPr>
        <p:spPr bwMode="auto">
          <a:xfrm>
            <a:off x="3203575" y="3724275"/>
            <a:ext cx="2897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Целевые показатели</a:t>
            </a:r>
          </a:p>
        </p:txBody>
      </p:sp>
      <p:sp>
        <p:nvSpPr>
          <p:cNvPr id="58430" name="TextBox 2"/>
          <p:cNvSpPr txBox="1">
            <a:spLocks noChangeArrowheads="1"/>
          </p:cNvSpPr>
          <p:nvPr/>
        </p:nvSpPr>
        <p:spPr bwMode="auto">
          <a:xfrm>
            <a:off x="176213" y="635317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Для остальных категорий предусмотрено повышение заработной платы на 5,5%</a:t>
            </a:r>
          </a:p>
          <a:p>
            <a:pPr algn="ctr"/>
            <a:r>
              <a:rPr lang="ru-RU" sz="1400" b="1">
                <a:latin typeface="Calibri" pitchFamily="34" charset="0"/>
              </a:rPr>
              <a:t> с 1 октября 2015 года</a:t>
            </a:r>
          </a:p>
        </p:txBody>
      </p:sp>
      <p:pic>
        <p:nvPicPr>
          <p:cNvPr id="58431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247063" y="3847684"/>
            <a:ext cx="549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633413" y="115888"/>
            <a:ext cx="8229600" cy="979487"/>
          </a:xfrm>
        </p:spPr>
        <p:txBody>
          <a:bodyPr/>
          <a:lstStyle/>
          <a:p>
            <a:r>
              <a:rPr lang="ru-RU" sz="3600" b="1" smtClean="0">
                <a:latin typeface="Sylfaen" pitchFamily="18" charset="0"/>
              </a:rPr>
              <a:t>Финансовое обеспечение инвестиционных проектов</a:t>
            </a:r>
          </a:p>
        </p:txBody>
      </p:sp>
      <p:graphicFrame>
        <p:nvGraphicFramePr>
          <p:cNvPr id="59394" name="Объект 5"/>
          <p:cNvGraphicFramePr>
            <a:graphicFrameLocks noGrp="1"/>
          </p:cNvGraphicFramePr>
          <p:nvPr>
            <p:ph idx="1"/>
          </p:nvPr>
        </p:nvGraphicFramePr>
        <p:xfrm>
          <a:off x="682625" y="1074738"/>
          <a:ext cx="8537575" cy="550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81" r:id="rId3" imgW="8535140" imgH="5505165" progId="Excel.Chart.8">
                  <p:embed/>
                </p:oleObj>
              </mc:Choice>
              <mc:Fallback>
                <p:oleObj r:id="rId3" imgW="8535140" imgH="5505165" progId="Excel.Chart.8">
                  <p:embed/>
                  <p:pic>
                    <p:nvPicPr>
                      <p:cNvPr id="0" name="Объект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1074738"/>
                        <a:ext cx="8537575" cy="550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5" name="Picture 7" descr="Scan100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633413" y="-144463"/>
            <a:ext cx="8208962" cy="1122363"/>
          </a:xfrm>
        </p:spPr>
        <p:txBody>
          <a:bodyPr/>
          <a:lstStyle/>
          <a:p>
            <a:r>
              <a:rPr lang="ru-RU" sz="2800" b="1" smtClean="0"/>
              <a:t>Объекты капитального строительства в 2015 году </a:t>
            </a:r>
            <a:endParaRPr lang="ru-RU" sz="2800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6476975"/>
              </p:ext>
            </p:extLst>
          </p:nvPr>
        </p:nvGraphicFramePr>
        <p:xfrm>
          <a:off x="467544" y="873125"/>
          <a:ext cx="8363272" cy="587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0419" name="Picture 7" descr="Scan1006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5923"/>
            <a:ext cx="2808312" cy="2119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ертикальный свиток 5"/>
          <p:cNvSpPr/>
          <p:nvPr/>
        </p:nvSpPr>
        <p:spPr>
          <a:xfrm>
            <a:off x="2622245" y="773392"/>
            <a:ext cx="6336704" cy="3384376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Уважаемые жители </a:t>
            </a:r>
            <a:r>
              <a:rPr lang="ru-RU" sz="11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Ейского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района!</a:t>
            </a:r>
            <a:endParaRPr lang="ru-RU" sz="11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Бюджетном послании Президента Российской Федерации говорится о необходимости обеспечения прозрачности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открытости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бюджетного процесса.</a:t>
            </a:r>
          </a:p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Одним из инструментов обеспечения прозрачности и публичности бюджета и бюджетного процесса для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населения является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"открытого бюджета" – "Бюджет для граждан".</a:t>
            </a:r>
          </a:p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Сегодня обеспечение открытости и прозрачности бюджетного процесса является одним из ключевых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направлений деятельности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  <a:endParaRPr lang="ru-RU" sz="11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11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предлагает версию бюджета на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2015 - 2017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 в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форме презентационного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материала.</a:t>
            </a:r>
          </a:p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«Бюджете для граждан» отражены основные направления бюджета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района: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бюджета; объемы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бюджетных ассигнований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наиболее значимым расходным обязательствам; плановые значения отдельных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показателей, характеризующих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использования бюджетных 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средств.</a:t>
            </a:r>
            <a:endParaRPr lang="ru-RU" sz="11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85052" y="4005064"/>
            <a:ext cx="8773897" cy="2808312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заинтересована в участии как можно большего числа граждан в решении вопросов, относящихся к бюджетному процессу. Важно и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ценно мнение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каждого гражданина, как по совершенствованию бюджетного процесса, так и по формированию доходной и расходной частей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бюджета. Открытая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публикация «Бюджета для граждан» позволит обеспечить доступ широкого круга граждан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всесторонней, своевременной, полной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сопоставимой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информации по реализации бюджетной политики нашего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района,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 в рамках муниципальных программ. Таким образом, каждый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житель нашего района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будет иметь возможность в полном объеме получить информацию о том, сколько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зарабатывает и сколько тратит. Каждый житель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нашего района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сможет самостоятельно ознакомиться с тем, каким образом расходуются бюджетные средства, какие задачи решаются при помощи бюджетных средств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какие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 являются для нас приоритетными; сможет разобраться в том, как бюджетная политика влияет на развитие нашего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района,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качества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жизни населения и каких результатов мы хотим добиться.</a:t>
            </a:r>
          </a:p>
          <a:p>
            <a:pPr algn="r"/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уважением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/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администрации муниципального образования </a:t>
            </a:r>
            <a:r>
              <a:rPr lang="ru-RU" sz="105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sz="105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М.Н.Тимофеев</a:t>
            </a:r>
            <a:endParaRPr lang="ru-RU" sz="10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5693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3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38" y="115888"/>
            <a:ext cx="8401050" cy="5349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Расходы бюджета на 2015 год</a:t>
            </a:r>
            <a:endParaRPr lang="ru-RU" sz="3600" b="1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763688" y="764704"/>
            <a:ext cx="5544616" cy="756664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Расходы бюджета на 2015 год</a:t>
            </a:r>
          </a:p>
        </p:txBody>
      </p:sp>
      <p:sp>
        <p:nvSpPr>
          <p:cNvPr id="6" name="Стрелка влево 5"/>
          <p:cNvSpPr/>
          <p:nvPr/>
        </p:nvSpPr>
        <p:spPr>
          <a:xfrm rot="16200000">
            <a:off x="2537619" y="1251744"/>
            <a:ext cx="612775" cy="1150937"/>
          </a:xfrm>
          <a:prstGeom prst="leftArrow">
            <a:avLst/>
          </a:prstGeom>
          <a:solidFill>
            <a:srgbClr val="FF66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580063" y="1554163"/>
            <a:ext cx="1152525" cy="579437"/>
          </a:xfrm>
          <a:prstGeom prst="downArrow">
            <a:avLst/>
          </a:prstGeom>
          <a:solidFill>
            <a:srgbClr val="FF66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95536" y="2155781"/>
            <a:ext cx="4140460" cy="914400"/>
          </a:xfrm>
          <a:prstGeom prst="round2Diag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19 Муниципальных программ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1797,7 млн. руб.</a:t>
            </a: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5148064" y="2167546"/>
            <a:ext cx="3600400" cy="914400"/>
          </a:xfrm>
          <a:prstGeom prst="round1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Непрограммные расходы 169,9 млн. руб.</a:t>
            </a:r>
          </a:p>
        </p:txBody>
      </p:sp>
      <p:pic>
        <p:nvPicPr>
          <p:cNvPr id="614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2624138"/>
            <a:ext cx="7200900" cy="404495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1454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633413" y="30163"/>
            <a:ext cx="8229600" cy="1346200"/>
          </a:xfrm>
        </p:spPr>
        <p:txBody>
          <a:bodyPr/>
          <a:lstStyle/>
          <a:p>
            <a:r>
              <a:rPr lang="ru-RU" sz="3000" b="1" smtClean="0"/>
              <a:t>Муниципальная программа </a:t>
            </a:r>
            <a:br>
              <a:rPr lang="ru-RU" sz="3000" b="1" smtClean="0"/>
            </a:br>
            <a:r>
              <a:rPr lang="ru-RU" sz="3000" b="1" smtClean="0"/>
              <a:t>«Развитие здравоохранения в Ейском районе»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640238"/>
              </p:ext>
            </p:extLst>
          </p:nvPr>
        </p:nvGraphicFramePr>
        <p:xfrm>
          <a:off x="347662" y="1268412"/>
          <a:ext cx="8616951" cy="868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5651500" y="1268413"/>
            <a:ext cx="984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alibri" pitchFamily="34" charset="0"/>
              </a:rPr>
              <a:t>2017 год</a:t>
            </a:r>
          </a:p>
        </p:txBody>
      </p:sp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573662" y="2201970"/>
            <a:ext cx="8424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latin typeface="Calibri" pitchFamily="34" charset="0"/>
              </a:rPr>
              <a:t>Расходы на 2015 год – </a:t>
            </a:r>
            <a:r>
              <a:rPr lang="ru-RU" sz="2800" b="1" i="1" dirty="0" smtClean="0">
                <a:latin typeface="Calibri" pitchFamily="34" charset="0"/>
              </a:rPr>
              <a:t>197,7 </a:t>
            </a:r>
            <a:r>
              <a:rPr lang="ru-RU" sz="2800" b="1" i="1" dirty="0">
                <a:latin typeface="Calibri" pitchFamily="34" charset="0"/>
              </a:rPr>
              <a:t>млн. рублей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96855843"/>
              </p:ext>
            </p:extLst>
          </p:nvPr>
        </p:nvGraphicFramePr>
        <p:xfrm>
          <a:off x="347662" y="2636912"/>
          <a:ext cx="8712967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2470" name="Picture 7" descr="Scan1006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47664" y="5877272"/>
            <a:ext cx="576064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0,1 млн. руб</a:t>
            </a:r>
            <a:r>
              <a:rPr lang="ru-RU" sz="1600" b="1" dirty="0" smtClean="0">
                <a:solidFill>
                  <a:srgbClr val="FF0000"/>
                </a:solidFill>
              </a:rPr>
              <a:t>. </a:t>
            </a:r>
            <a:r>
              <a:rPr lang="ru-RU" sz="1600" b="1" dirty="0" smtClean="0">
                <a:solidFill>
                  <a:schemeClr val="tx1"/>
                </a:solidFill>
              </a:rPr>
              <a:t>– повышение квалификации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медработников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16678"/>
            <a:ext cx="1440160" cy="9938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633413" y="44450"/>
            <a:ext cx="7859712" cy="1109663"/>
          </a:xfrm>
        </p:spPr>
        <p:txBody>
          <a:bodyPr/>
          <a:lstStyle/>
          <a:p>
            <a:r>
              <a:rPr lang="ru-RU" sz="3600" b="1" smtClean="0">
                <a:latin typeface="Sylfaen" pitchFamily="18" charset="0"/>
              </a:rPr>
              <a:t>Муниципальная программа </a:t>
            </a:r>
            <a:br>
              <a:rPr lang="ru-RU" sz="3600" b="1" smtClean="0">
                <a:latin typeface="Sylfaen" pitchFamily="18" charset="0"/>
              </a:rPr>
            </a:br>
            <a:r>
              <a:rPr lang="ru-RU" sz="3600" b="1" smtClean="0">
                <a:latin typeface="Sylfaen" pitchFamily="18" charset="0"/>
              </a:rPr>
              <a:t>«Развитие образования»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9512" y="1196752"/>
          <a:ext cx="8784976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0" y="11969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2015 год - </a:t>
            </a:r>
            <a:r>
              <a:rPr lang="ru-RU" sz="2000" b="1" dirty="0" smtClean="0">
                <a:latin typeface="Calibri" pitchFamily="34" charset="0"/>
              </a:rPr>
              <a:t>1180,3</a:t>
            </a:r>
            <a:r>
              <a:rPr lang="ru-RU" b="1" dirty="0" smtClean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млн. руб.,  2016 год - </a:t>
            </a:r>
            <a:r>
              <a:rPr lang="ru-RU" sz="2000" b="1" dirty="0">
                <a:latin typeface="Calibri" pitchFamily="34" charset="0"/>
              </a:rPr>
              <a:t>1149,8</a:t>
            </a:r>
            <a:r>
              <a:rPr lang="ru-RU" b="1" dirty="0">
                <a:latin typeface="Calibri" pitchFamily="34" charset="0"/>
              </a:rPr>
              <a:t> млн. руб.,  2017 год - </a:t>
            </a:r>
            <a:r>
              <a:rPr lang="ru-RU" sz="2000" b="1" dirty="0">
                <a:latin typeface="Calibri" pitchFamily="34" charset="0"/>
              </a:rPr>
              <a:t>1150,4</a:t>
            </a:r>
            <a:r>
              <a:rPr lang="ru-RU" b="1" dirty="0">
                <a:latin typeface="Calibri" pitchFamily="34" charset="0"/>
              </a:rPr>
              <a:t> млн.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700809"/>
            <a:ext cx="4248472" cy="648072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Субвенции краевого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909,7 млн.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0779" y="3310136"/>
            <a:ext cx="3714179" cy="570249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Компенсация родительской платы за присмотр и уход за детьми в дошкольных организациях –  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13,0 млн.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5812" y="2492896"/>
            <a:ext cx="3714180" cy="720080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государственных гарантий реализации прав на получение общедоступного и бесплатного образования –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889,2  млн. руб.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33413" y="2349500"/>
            <a:ext cx="0" cy="410368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79650" y="4005149"/>
            <a:ext cx="3708810" cy="493204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Льготы по оплате коммунальных услуг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4,5 млн.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76965" y="4609390"/>
            <a:ext cx="3714181" cy="457200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Льготное питание учащихся из многодетных семей –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2,2 млн.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85814" y="5154488"/>
            <a:ext cx="3714178" cy="669151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Доплата отдельным категориям работников за спортивную работу с детьми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0,2 млн.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95829" y="5953062"/>
            <a:ext cx="3708810" cy="606151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Бесплатный проезд детей-сирот и детей оставшихся без попечения родителей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0,6 млн. руб.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16016" y="1700809"/>
            <a:ext cx="4176464" cy="648071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Средства местного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270,6 </a:t>
            </a:r>
            <a:r>
              <a:rPr lang="ru-RU" b="1" dirty="0">
                <a:solidFill>
                  <a:schemeClr val="tx1"/>
                </a:solidFill>
              </a:rPr>
              <a:t>млн. руб.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921250" y="2349500"/>
            <a:ext cx="0" cy="41036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076056" y="2481199"/>
            <a:ext cx="3816424" cy="828937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муниципальных заданий бюджетными и автономными образовательными организациями, финансирование деятельности казенных учреждений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241,6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76056" y="5823640"/>
            <a:ext cx="3816423" cy="731792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праздничных мероприятий,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конкурсов –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0,8 млн. руб.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68484" y="4212097"/>
            <a:ext cx="3816424" cy="709228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школы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16,0 млн. руб.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76057" y="5066590"/>
            <a:ext cx="3808851" cy="604259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модуля в детском саду                        № 5 города Ейска 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0,5  млн. руб.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76056" y="3441594"/>
            <a:ext cx="3816424" cy="570249"/>
          </a:xfrm>
          <a:prstGeom prst="rect">
            <a:avLst/>
          </a:prstGeom>
          <a:solidFill>
            <a:srgbClr val="66FF33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детского сада на 340 мест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11,7 млн. руб.</a:t>
            </a:r>
          </a:p>
        </p:txBody>
      </p:sp>
      <p:cxnSp>
        <p:nvCxnSpPr>
          <p:cNvPr id="12" name="Прямая соединительная линия 11"/>
          <p:cNvCxnSpPr>
            <a:endCxn id="0" idx="1"/>
          </p:cNvCxnSpPr>
          <p:nvPr/>
        </p:nvCxnSpPr>
        <p:spPr>
          <a:xfrm>
            <a:off x="633413" y="2852738"/>
            <a:ext cx="1524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33413" y="3595688"/>
            <a:ext cx="14287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0" idx="1"/>
          </p:cNvCxnSpPr>
          <p:nvPr/>
        </p:nvCxnSpPr>
        <p:spPr>
          <a:xfrm>
            <a:off x="633413" y="4251325"/>
            <a:ext cx="14605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единительная линия 1023"/>
          <p:cNvCxnSpPr/>
          <p:nvPr/>
        </p:nvCxnSpPr>
        <p:spPr>
          <a:xfrm>
            <a:off x="704850" y="4838700"/>
            <a:ext cx="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/>
          <p:nvPr/>
        </p:nvCxnSpPr>
        <p:spPr>
          <a:xfrm>
            <a:off x="633413" y="4926013"/>
            <a:ext cx="14287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единительная линия 1031"/>
          <p:cNvCxnSpPr>
            <a:endCxn id="0" idx="1"/>
          </p:cNvCxnSpPr>
          <p:nvPr/>
        </p:nvCxnSpPr>
        <p:spPr>
          <a:xfrm>
            <a:off x="633413" y="5489575"/>
            <a:ext cx="1524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единительная линия 1035"/>
          <p:cNvCxnSpPr/>
          <p:nvPr/>
        </p:nvCxnSpPr>
        <p:spPr>
          <a:xfrm>
            <a:off x="633413" y="6453188"/>
            <a:ext cx="14287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Прямая соединительная линия 1039"/>
          <p:cNvCxnSpPr/>
          <p:nvPr/>
        </p:nvCxnSpPr>
        <p:spPr>
          <a:xfrm>
            <a:off x="4932363" y="2681288"/>
            <a:ext cx="13652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Прямая соединительная линия 1041"/>
          <p:cNvCxnSpPr/>
          <p:nvPr/>
        </p:nvCxnSpPr>
        <p:spPr>
          <a:xfrm>
            <a:off x="4932363" y="4567238"/>
            <a:ext cx="13652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Прямая соединительная линия 1043"/>
          <p:cNvCxnSpPr/>
          <p:nvPr/>
        </p:nvCxnSpPr>
        <p:spPr>
          <a:xfrm>
            <a:off x="4932363" y="6430963"/>
            <a:ext cx="13652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Прямая соединительная линия 1045"/>
          <p:cNvCxnSpPr>
            <a:endCxn id="0" idx="1"/>
          </p:cNvCxnSpPr>
          <p:nvPr/>
        </p:nvCxnSpPr>
        <p:spPr>
          <a:xfrm>
            <a:off x="4932363" y="5368925"/>
            <a:ext cx="144462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Прямая соединительная линия 1047"/>
          <p:cNvCxnSpPr>
            <a:endCxn id="0" idx="1"/>
          </p:cNvCxnSpPr>
          <p:nvPr/>
        </p:nvCxnSpPr>
        <p:spPr>
          <a:xfrm>
            <a:off x="4932363" y="3727450"/>
            <a:ext cx="144462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545" name="Picture 7" descr="Scan1006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0075" cy="936625"/>
          </a:xfrm>
        </p:spPr>
        <p:txBody>
          <a:bodyPr/>
          <a:lstStyle/>
          <a:p>
            <a:r>
              <a:rPr lang="ru-RU" sz="3600" b="1" dirty="0" smtClean="0">
                <a:latin typeface="Sylfaen" pitchFamily="18" charset="0"/>
              </a:rPr>
              <a:t>Муниципальная программа</a:t>
            </a:r>
            <a:br>
              <a:rPr lang="ru-RU" sz="3600" b="1" dirty="0" smtClean="0">
                <a:latin typeface="Sylfaen" pitchFamily="18" charset="0"/>
              </a:rPr>
            </a:br>
            <a:r>
              <a:rPr lang="ru-RU" sz="3600" b="1" dirty="0" smtClean="0">
                <a:latin typeface="Sylfaen" pitchFamily="18" charset="0"/>
              </a:rPr>
              <a:t> «Развитие образования» на 2015 год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57034"/>
              </p:ext>
            </p:extLst>
          </p:nvPr>
        </p:nvGraphicFramePr>
        <p:xfrm>
          <a:off x="179388" y="1600200"/>
          <a:ext cx="8713787" cy="506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4515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56"/>
            <a:ext cx="8229600" cy="1143000"/>
          </a:xfrm>
        </p:spPr>
        <p:txBody>
          <a:bodyPr/>
          <a:lstStyle/>
          <a:p>
            <a:r>
              <a:rPr lang="ru-RU" sz="3200" b="1" dirty="0"/>
              <a:t>Показатели социально-экономического развития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0698526"/>
              </p:ext>
            </p:extLst>
          </p:nvPr>
        </p:nvGraphicFramePr>
        <p:xfrm>
          <a:off x="179513" y="1124744"/>
          <a:ext cx="8712966" cy="551991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697089"/>
                <a:gridCol w="5207567"/>
                <a:gridCol w="936104"/>
                <a:gridCol w="864096"/>
                <a:gridCol w="1008110"/>
              </a:tblGrid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1-6 лет, состоящих на учете для определения в муниципальные</a:t>
                      </a:r>
                      <a:r>
                        <a:rPr lang="ru-RU" sz="105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дошкольные образовательные учреждения, в общей численности детей в возрасте 1-6 лет, %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выпускников муниципальных общеобразовательных учреждений, сдавших единый государственный экзамен по русскому  языку и математике, в общей численности выпускников муниципальных общеобразовательных учреждений, сдавших единый государственный экзамен по данным предметам, %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муниципальных дошкольных образовательных учреждений, руб.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14590,6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16297,7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18123,0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муниципальных общеобразовательных учреждений, руб.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19935,8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22268,0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24762,0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05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в возрасте 1-6 лет, получающих дошкольную образовательную услугу и (или) услугу по их содержанию в муниципальных образовательных учреждениях, в общей  численности детей в возрасте 1-6 лет, %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05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муниципальных  дошкольных образовательных учреждений, здания  которых  находятся в аварийном  состоянии или требуют капитального ремонта,  в общем числе муниципальных  до школьных образовательных учреждений,  %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05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выпускников муниципальных общеобразовательных учреждений, не получивших аттестат о среднем (полном)  образовании,  в общей численности выпускников  муниципальных общеобразовательных учреждений, %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05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муниципальных  общеобразовательных учреждений, здания которых находятся в аварийном состоянии или требуют капитального ремонта, в общем количестве муниципальных общеобразовательных учреждений,  %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  <a:tr h="47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05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районного бюджета на общее образование в расчете на 1 обучающегося в  муниципальных общеобразовательных учреждениях, тыс. руб.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0"/>
            <a:ext cx="6953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60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17488"/>
            <a:ext cx="7786687" cy="5461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/>
              <a:t>Муниципальная программа</a:t>
            </a:r>
            <a:br>
              <a:rPr lang="ru-RU" sz="3200" b="1" dirty="0" smtClean="0"/>
            </a:br>
            <a:r>
              <a:rPr lang="ru-RU" sz="3200" b="1" dirty="0" smtClean="0"/>
              <a:t>«Развитие культуры в Ейском районе»</a:t>
            </a:r>
            <a:endParaRPr lang="ru-RU" sz="3200" b="1" dirty="0"/>
          </a:p>
        </p:txBody>
      </p:sp>
      <p:graphicFrame>
        <p:nvGraphicFramePr>
          <p:cNvPr id="3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895016"/>
              </p:ext>
            </p:extLst>
          </p:nvPr>
        </p:nvGraphicFramePr>
        <p:xfrm>
          <a:off x="315119" y="855663"/>
          <a:ext cx="8742362" cy="136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5539" name="TextBox 10"/>
          <p:cNvSpPr txBox="1">
            <a:spLocks noChangeArrowheads="1"/>
          </p:cNvSpPr>
          <p:nvPr/>
        </p:nvSpPr>
        <p:spPr bwMode="auto">
          <a:xfrm>
            <a:off x="3995737" y="1057791"/>
            <a:ext cx="1037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</a:rPr>
              <a:t>2016 год</a:t>
            </a:r>
          </a:p>
        </p:txBody>
      </p:sp>
      <p:sp>
        <p:nvSpPr>
          <p:cNvPr id="65540" name="TextBox 11"/>
          <p:cNvSpPr txBox="1">
            <a:spLocks noChangeArrowheads="1"/>
          </p:cNvSpPr>
          <p:nvPr/>
        </p:nvSpPr>
        <p:spPr bwMode="auto">
          <a:xfrm>
            <a:off x="1235075" y="1628775"/>
            <a:ext cx="6551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solidFill>
                  <a:srgbClr val="3333FF"/>
                </a:solidFill>
                <a:latin typeface="Calibri" pitchFamily="34" charset="0"/>
              </a:rPr>
              <a:t>Расходы на 2015 год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107505" y="2204864"/>
          <a:ext cx="8856984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5542" name="Picture 7" descr="Scan1006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31215"/>
            <a:ext cx="8269163" cy="840322"/>
          </a:xfrm>
        </p:spPr>
        <p:txBody>
          <a:bodyPr/>
          <a:lstStyle/>
          <a:p>
            <a:r>
              <a:rPr lang="ru-RU" sz="3200" b="1" dirty="0" smtClean="0"/>
              <a:t>Показатели социально-экономического развития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19758"/>
              </p:ext>
            </p:extLst>
          </p:nvPr>
        </p:nvGraphicFramePr>
        <p:xfrm>
          <a:off x="107504" y="1268760"/>
          <a:ext cx="556875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3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2322311"/>
            <a:ext cx="943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2013 год</a:t>
            </a:r>
            <a:endParaRPr lang="ru-RU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900970"/>
            <a:ext cx="4494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Среднемесячная номинальная начисленная заработная плата 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работников муниципальных учреждений культуры, рублей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24256118"/>
              </p:ext>
            </p:extLst>
          </p:nvPr>
        </p:nvGraphicFramePr>
        <p:xfrm>
          <a:off x="5436096" y="871537"/>
          <a:ext cx="351275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72258" y="871537"/>
            <a:ext cx="30657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Доля детей в возрасте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5-18 лет, получающих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услуги по доп. образованию в общей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численности детей этой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возрастной группы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54639165"/>
              </p:ext>
            </p:extLst>
          </p:nvPr>
        </p:nvGraphicFramePr>
        <p:xfrm>
          <a:off x="179512" y="4005064"/>
          <a:ext cx="5184576" cy="268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3231482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Доля муниципальных учреждений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культуры, здания которых находятся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аварийном состоянии или требуют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капитального ремонта, %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5157192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Доля объектов культурного наследия, находящихся,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 – 15,0%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ежегодно</a:t>
            </a:r>
          </a:p>
        </p:txBody>
      </p:sp>
    </p:spTree>
    <p:extLst>
      <p:ext uri="{BB962C8B-B14F-4D97-AF65-F5344CB8AC3E}">
        <p14:creationId xmlns:p14="http://schemas.microsoft.com/office/powerpoint/2010/main" val="42539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>
          <a:xfrm>
            <a:off x="395288" y="130175"/>
            <a:ext cx="8847137" cy="835025"/>
          </a:xfrm>
        </p:spPr>
        <p:txBody>
          <a:bodyPr/>
          <a:lstStyle/>
          <a:p>
            <a:r>
              <a:rPr lang="ru-RU" sz="3400" b="1" i="1" smtClean="0">
                <a:latin typeface="Sylfaen" pitchFamily="18" charset="0"/>
              </a:rPr>
              <a:t>«Развитие физической культуры и спорта»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822512"/>
              </p:ext>
            </p:extLst>
          </p:nvPr>
        </p:nvGraphicFramePr>
        <p:xfrm>
          <a:off x="107950" y="1052513"/>
          <a:ext cx="8785225" cy="122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6563" name="TextBox 8"/>
          <p:cNvSpPr txBox="1">
            <a:spLocks noChangeArrowheads="1"/>
          </p:cNvSpPr>
          <p:nvPr/>
        </p:nvSpPr>
        <p:spPr bwMode="auto">
          <a:xfrm>
            <a:off x="1619250" y="981075"/>
            <a:ext cx="1381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2015 год</a:t>
            </a:r>
          </a:p>
        </p:txBody>
      </p:sp>
      <p:sp>
        <p:nvSpPr>
          <p:cNvPr id="66564" name="TextBox 9"/>
          <p:cNvSpPr txBox="1">
            <a:spLocks noChangeArrowheads="1"/>
          </p:cNvSpPr>
          <p:nvPr/>
        </p:nvSpPr>
        <p:spPr bwMode="auto">
          <a:xfrm>
            <a:off x="3924300" y="981075"/>
            <a:ext cx="1379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2016 год</a:t>
            </a:r>
          </a:p>
        </p:txBody>
      </p:sp>
      <p:sp>
        <p:nvSpPr>
          <p:cNvPr id="66565" name="TextBox 10"/>
          <p:cNvSpPr txBox="1">
            <a:spLocks noChangeArrowheads="1"/>
          </p:cNvSpPr>
          <p:nvPr/>
        </p:nvSpPr>
        <p:spPr bwMode="auto">
          <a:xfrm>
            <a:off x="6300788" y="981075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2017 год</a:t>
            </a:r>
          </a:p>
        </p:txBody>
      </p:sp>
      <p:sp>
        <p:nvSpPr>
          <p:cNvPr id="66566" name="TextBox 12"/>
          <p:cNvSpPr txBox="1">
            <a:spLocks noChangeArrowheads="1"/>
          </p:cNvSpPr>
          <p:nvPr/>
        </p:nvSpPr>
        <p:spPr bwMode="auto">
          <a:xfrm>
            <a:off x="1979613" y="1970088"/>
            <a:ext cx="4978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Calibri" pitchFamily="34" charset="0"/>
              </a:rPr>
              <a:t>Расходы на 2015 год</a:t>
            </a:r>
          </a:p>
        </p:txBody>
      </p:sp>
      <p:sp>
        <p:nvSpPr>
          <p:cNvPr id="15" name="Вертикальный свиток 14"/>
          <p:cNvSpPr/>
          <p:nvPr/>
        </p:nvSpPr>
        <p:spPr>
          <a:xfrm>
            <a:off x="179388" y="2420938"/>
            <a:ext cx="2520950" cy="1728787"/>
          </a:xfrm>
          <a:prstGeom prst="verticalScroll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Спортивные школы и физкультурно-спортивные организации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81,9 млн. руб.</a:t>
            </a:r>
          </a:p>
        </p:txBody>
      </p:sp>
      <p:sp>
        <p:nvSpPr>
          <p:cNvPr id="16" name="Вертикальный свиток 15"/>
          <p:cNvSpPr/>
          <p:nvPr/>
        </p:nvSpPr>
        <p:spPr>
          <a:xfrm>
            <a:off x="107950" y="4310063"/>
            <a:ext cx="2592388" cy="178276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Проведение физкультурно-спортивных и оздоровительных мероприятий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i="1" dirty="0">
                <a:solidFill>
                  <a:schemeClr val="tx1"/>
                </a:solidFill>
              </a:rPr>
              <a:t>1,8 млн. руб.</a:t>
            </a: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5940425" y="2420938"/>
            <a:ext cx="3203575" cy="2016125"/>
          </a:xfrm>
          <a:prstGeom prst="verticalScroll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Доплата отдельным категориям работников за подготовку спортивного резерва, льготы по оплате коммунальных услуг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0,4 млн. руб.</a:t>
            </a: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2700338" y="5202238"/>
            <a:ext cx="3455987" cy="1539875"/>
          </a:xfrm>
          <a:prstGeom prst="horizontalScroll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Прочие учреждения физической культуры и спорта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6,1 млн. руб.</a:t>
            </a: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6372225" y="4581525"/>
            <a:ext cx="2617788" cy="1943100"/>
          </a:xfrm>
          <a:prstGeom prst="verticalScroll">
            <a:avLst/>
          </a:prstGeom>
          <a:gradFill flip="none" rotWithShape="1">
            <a:gsLst>
              <a:gs pos="0">
                <a:srgbClr val="A50021">
                  <a:tint val="66000"/>
                  <a:satMod val="160000"/>
                </a:srgbClr>
              </a:gs>
              <a:gs pos="50000">
                <a:srgbClr val="A50021">
                  <a:tint val="44500"/>
                  <a:satMod val="160000"/>
                </a:srgbClr>
              </a:gs>
              <a:gs pos="100000">
                <a:srgbClr val="A5002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Строительство спортивного комплекса с плавательным бассейном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</a:rPr>
              <a:t>15,2 </a:t>
            </a:r>
            <a:r>
              <a:rPr lang="ru-RU" sz="1600" b="1" i="1" dirty="0">
                <a:solidFill>
                  <a:schemeClr val="tx1"/>
                </a:solidFill>
              </a:rPr>
              <a:t>млн. руб.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H="1">
            <a:off x="2682543" y="2420888"/>
            <a:ext cx="3257607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6573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3200" b="1" dirty="0"/>
              <a:t>Показатели социально-экономического развития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82469"/>
              </p:ext>
            </p:extLst>
          </p:nvPr>
        </p:nvGraphicFramePr>
        <p:xfrm>
          <a:off x="52449" y="1196677"/>
          <a:ext cx="8856663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3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30" y="1052737"/>
            <a:ext cx="4070251" cy="302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8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10445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52361454"/>
              </p:ext>
            </p:extLst>
          </p:nvPr>
        </p:nvGraphicFramePr>
        <p:xfrm>
          <a:off x="4283968" y="4797152"/>
          <a:ext cx="4718323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81649" y="4005064"/>
            <a:ext cx="3771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Среднемесячная номинальная</a:t>
            </a:r>
          </a:p>
          <a:p>
            <a:pPr algn="ctr"/>
            <a:r>
              <a:rPr lang="ru-RU" sz="14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начисленная заработная плата работников</a:t>
            </a:r>
          </a:p>
          <a:p>
            <a:pPr algn="ctr"/>
            <a:r>
              <a:rPr lang="ru-RU" sz="14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муниципальных учреждений</a:t>
            </a:r>
          </a:p>
          <a:p>
            <a:pPr algn="ctr"/>
            <a:r>
              <a:rPr lang="ru-RU" sz="1400" b="1" i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физической </a:t>
            </a:r>
            <a:r>
              <a:rPr lang="ru-RU" sz="14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культуры и спорта, руб.</a:t>
            </a:r>
            <a:endParaRPr lang="ru-RU" sz="14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>
          <a:xfrm>
            <a:off x="525463" y="206375"/>
            <a:ext cx="8229600" cy="547688"/>
          </a:xfrm>
        </p:spPr>
        <p:txBody>
          <a:bodyPr/>
          <a:lstStyle/>
          <a:p>
            <a:r>
              <a:rPr lang="ru-RU" sz="4000" b="1" smtClean="0">
                <a:latin typeface="Sylfaen" pitchFamily="18" charset="0"/>
              </a:rPr>
              <a:t>«Дети Ейского района»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3573463"/>
            <a:ext cx="3089275" cy="2862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023938"/>
            <a:ext cx="3089275" cy="224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838" y="995363"/>
            <a:ext cx="5046662" cy="1231900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2015 год - 40,7 млн. руб.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2016 год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40,8 млн. руб. 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2017 год - 35,6 млн. руб.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388" y="2492375"/>
            <a:ext cx="5335587" cy="3910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Расходы 2015 года: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«Одаренные дети» – 0,4 млн. руб.;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«Организация оздоровления, отдыха и занятости детей» - 1,9 млн. руб.;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«Профилактика безнадзорности и правонарушений несовершеннолетних» - 2,1 млн. руб.;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«Дети-сироты» - 36,3 млн. руб. </a:t>
            </a:r>
          </a:p>
        </p:txBody>
      </p:sp>
      <p:pic>
        <p:nvPicPr>
          <p:cNvPr id="67590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7932" y="1124745"/>
            <a:ext cx="3722260" cy="3240360"/>
          </a:xfrm>
          <a:prstGeom prst="rect">
            <a:avLst/>
          </a:prstGeom>
          <a:noFill/>
          <a:ln>
            <a:noFill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Вертикальный свиток 1"/>
          <p:cNvSpPr/>
          <p:nvPr/>
        </p:nvSpPr>
        <p:spPr>
          <a:xfrm>
            <a:off x="107504" y="1196752"/>
            <a:ext cx="2376264" cy="4084860"/>
          </a:xfrm>
          <a:prstGeom prst="vertic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Доходы бюджета </a:t>
            </a:r>
            <a:r>
              <a:rPr lang="ru-RU" b="1" dirty="0" smtClean="0">
                <a:solidFill>
                  <a:schemeClr val="tx1"/>
                </a:solidFill>
              </a:rPr>
              <a:t>– </a:t>
            </a:r>
            <a:r>
              <a:rPr lang="ru-RU" sz="1600" b="1" dirty="0" smtClean="0">
                <a:solidFill>
                  <a:schemeClr val="tx1"/>
                </a:solidFill>
              </a:rPr>
              <a:t>поступающие в бюджет денежные средства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6660235" y="1196752"/>
            <a:ext cx="2376265" cy="4084860"/>
          </a:xfrm>
          <a:prstGeom prst="vertic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выплачиваемые из бюджета денежные средства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53220" y="5445225"/>
            <a:ext cx="8395247" cy="696656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Дефицит бюджета</a:t>
            </a:r>
            <a:r>
              <a:rPr lang="ru-RU" b="1" dirty="0" smtClean="0">
                <a:solidFill>
                  <a:schemeClr val="tx1"/>
                </a:solidFill>
              </a:rPr>
              <a:t> – </a:t>
            </a:r>
            <a:r>
              <a:rPr lang="ru-RU" sz="1600" b="1" dirty="0" smtClean="0">
                <a:solidFill>
                  <a:schemeClr val="tx1"/>
                </a:solidFill>
              </a:rPr>
              <a:t>превышение расходов бюджета над его доходами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53220" y="6093296"/>
            <a:ext cx="8395247" cy="648072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Профицит бюджета</a:t>
            </a:r>
            <a:r>
              <a:rPr lang="ru-RU" b="1" dirty="0" smtClean="0">
                <a:solidFill>
                  <a:schemeClr val="tx1"/>
                </a:solidFill>
              </a:rPr>
              <a:t> – </a:t>
            </a:r>
            <a:r>
              <a:rPr lang="ru-RU" sz="1600" b="1" dirty="0" smtClean="0">
                <a:solidFill>
                  <a:schemeClr val="tx1"/>
                </a:solidFill>
              </a:rPr>
              <a:t>превышение доходов бюджета над его расходами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4" y="44625"/>
            <a:ext cx="7156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4994" y="4365106"/>
            <a:ext cx="3988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– форма образования и 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расходования денежных средств,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предназначенных для финансового обеспечения задач и функций местного самоуправления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81" y="-1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6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>
          <a:xfrm>
            <a:off x="633413" y="260350"/>
            <a:ext cx="7931150" cy="622300"/>
          </a:xfrm>
        </p:spPr>
        <p:txBody>
          <a:bodyPr/>
          <a:lstStyle/>
          <a:p>
            <a:r>
              <a:rPr lang="ru-RU" sz="4000" b="1" i="1" smtClean="0">
                <a:latin typeface="Sylfaen" pitchFamily="18" charset="0"/>
              </a:rPr>
              <a:t>«Молодежь Ейского района» </a:t>
            </a:r>
          </a:p>
        </p:txBody>
      </p:sp>
      <p:sp>
        <p:nvSpPr>
          <p:cNvPr id="68610" name="Объект 2"/>
          <p:cNvSpPr>
            <a:spLocks noGrp="1"/>
          </p:cNvSpPr>
          <p:nvPr>
            <p:ph idx="1"/>
          </p:nvPr>
        </p:nvSpPr>
        <p:spPr>
          <a:xfrm>
            <a:off x="315913" y="1268413"/>
            <a:ext cx="8589962" cy="16668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600" b="1" i="1" smtClean="0"/>
              <a:t>2015 год - 4,5 млн. руб.</a:t>
            </a:r>
          </a:p>
          <a:p>
            <a:pPr marL="0" indent="0" algn="ctr">
              <a:buFont typeface="Arial" charset="0"/>
              <a:buNone/>
            </a:pPr>
            <a:r>
              <a:rPr lang="ru-RU" sz="3600" b="1" i="1" smtClean="0"/>
              <a:t> 2016-2017 годы – 5,2 млн. руб. ежегодно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004048" y="3068960"/>
            <a:ext cx="3672408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67544" y="3068960"/>
            <a:ext cx="3960440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8229600" cy="763588"/>
          </a:xfrm>
        </p:spPr>
        <p:txBody>
          <a:bodyPr/>
          <a:lstStyle/>
          <a:p>
            <a:r>
              <a:rPr lang="ru-RU" sz="4000" b="1" i="1" smtClean="0">
                <a:latin typeface="Sylfaen" pitchFamily="18" charset="0"/>
              </a:rPr>
              <a:t>«Социальная поддержка граждан»</a:t>
            </a:r>
          </a:p>
        </p:txBody>
      </p:sp>
      <p:sp>
        <p:nvSpPr>
          <p:cNvPr id="69634" name="Объект 2"/>
          <p:cNvSpPr>
            <a:spLocks noGrp="1"/>
          </p:cNvSpPr>
          <p:nvPr>
            <p:ph idx="1"/>
          </p:nvPr>
        </p:nvSpPr>
        <p:spPr>
          <a:xfrm>
            <a:off x="467544" y="436562"/>
            <a:ext cx="8435975" cy="58324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Font typeface="Arial" charset="0"/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2015 год  - 67,4  млн. руб.</a:t>
            </a:r>
          </a:p>
          <a:p>
            <a:pPr marL="0" indent="0" algn="ctr">
              <a:buFont typeface="Arial" charset="0"/>
              <a:buNone/>
            </a:pPr>
            <a:endParaRPr lang="ru-RU" dirty="0" smtClean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952501" y="1556792"/>
            <a:ext cx="3457095" cy="1033272"/>
          </a:xfrm>
          <a:prstGeom prst="horizontalScroll">
            <a:avLst/>
          </a:prstGeom>
          <a:solidFill>
            <a:srgbClr val="FF66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Краевой 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 64,9 млн. руб.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275920" y="1529990"/>
            <a:ext cx="3240360" cy="1033273"/>
          </a:xfrm>
          <a:prstGeom prst="horizontalScroll">
            <a:avLst/>
          </a:prstGeom>
          <a:solidFill>
            <a:srgbClr val="FF66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Районный бюджет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2,5 млн.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2791802"/>
            <a:ext cx="32403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 материальное обеспечение за выслугу лет к трудовой пенсии  лицам, замещавшим муниципальные должности и должности муниципальной службы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5625" y="2829845"/>
            <a:ext cx="3771299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Денежные выплаты на содержание детей-сирот и детей, оставшихся без попечения родителей, переданных на воспитание в приемные семьи и на патронатное воспитание – 35,7 млн.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5641" y="4203049"/>
            <a:ext cx="3771298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Ежемесячное денежное вознаграждение приемным родителям и патронатным воспитателям – 23,1 млн.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0484" y="5373216"/>
            <a:ext cx="3780615" cy="10999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осуществление деятельности по опеке и попечительству в отношении несовершеннолетних, оздоровлению и отдыху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детей – 6,1 млн. руб.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05075" y="2520282"/>
            <a:ext cx="0" cy="3095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505075" y="3909965"/>
            <a:ext cx="1" cy="31112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0" idx="2"/>
            <a:endCxn id="11" idx="0"/>
          </p:cNvCxnSpPr>
          <p:nvPr/>
        </p:nvCxnSpPr>
        <p:spPr>
          <a:xfrm flipH="1">
            <a:off x="2530792" y="5117449"/>
            <a:ext cx="10498" cy="2557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914002" y="2520282"/>
            <a:ext cx="0" cy="2381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58" name="Picture 7" descr="Scan1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4184126"/>
            <a:ext cx="3727487" cy="154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508104" y="5826781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На 2016 год – 71,1 млн. руб.</a:t>
            </a:r>
          </a:p>
          <a:p>
            <a:r>
              <a:rPr lang="ru-RU" b="1" i="1" dirty="0"/>
              <a:t> </a:t>
            </a:r>
            <a:r>
              <a:rPr lang="ru-RU" b="1" i="1" dirty="0" smtClean="0"/>
              <a:t>     2017 год – 69,4 млн. руб.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3605A"/>
              </a:clrFrom>
              <a:clrTo>
                <a:srgbClr val="73605A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0" y="692696"/>
            <a:ext cx="9144000" cy="5661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31800"/>
          </a:effectLst>
          <a:extLst/>
        </p:spPr>
      </p:pic>
      <p:pic>
        <p:nvPicPr>
          <p:cNvPr id="70658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5589240"/>
            <a:ext cx="9144000" cy="119675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b="1" i="1" dirty="0">
                <a:solidFill>
                  <a:schemeClr val="tx1"/>
                </a:solidFill>
                <a:latin typeface="Sylfaen" pitchFamily="18" charset="0"/>
              </a:rPr>
              <a:t>2015-2017гг. - 7,8 млн.руб. ежегодно</a:t>
            </a:r>
          </a:p>
        </p:txBody>
      </p:sp>
      <p:sp>
        <p:nvSpPr>
          <p:cNvPr id="70660" name="Заголовок 1"/>
          <p:cNvSpPr>
            <a:spLocks noGrp="1"/>
          </p:cNvSpPr>
          <p:nvPr>
            <p:ph type="title"/>
          </p:nvPr>
        </p:nvSpPr>
        <p:spPr>
          <a:xfrm>
            <a:off x="633413" y="260350"/>
            <a:ext cx="8229600" cy="835025"/>
          </a:xfrm>
        </p:spPr>
        <p:txBody>
          <a:bodyPr/>
          <a:lstStyle/>
          <a:p>
            <a:r>
              <a:rPr lang="ru-RU" sz="3600" b="1" i="1" smtClean="0">
                <a:latin typeface="Sylfaen" pitchFamily="18" charset="0"/>
              </a:rPr>
              <a:t>«Поддержка Ейского районного казачьего общества»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latin typeface="Sylfaen" pitchFamily="18" charset="0"/>
              </a:rPr>
              <a:t>«Поддержка деятельности социально-ориентированных общественных организаций Ейского района»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043608" y="1412776"/>
            <a:ext cx="7344816" cy="385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419100"/>
          </a:effectLst>
          <a:extLst/>
        </p:spPr>
      </p:pic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544513" y="4652963"/>
            <a:ext cx="8343900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Sylfaen" pitchFamily="18" charset="0"/>
                <a:cs typeface="Times New Roman" pitchFamily="18" charset="0"/>
              </a:rPr>
              <a:t>В 2015 году и плановом периоде 2016-2017 годов </a:t>
            </a:r>
          </a:p>
          <a:p>
            <a:pPr algn="ctr"/>
            <a:r>
              <a:rPr lang="ru-RU" sz="2800" b="1" dirty="0">
                <a:latin typeface="Sylfaen" pitchFamily="18" charset="0"/>
                <a:cs typeface="Times New Roman" pitchFamily="18" charset="0"/>
              </a:rPr>
              <a:t>из районного бюджета будет выделено </a:t>
            </a:r>
          </a:p>
          <a:p>
            <a:pPr algn="ctr"/>
            <a:r>
              <a:rPr lang="ru-RU" sz="2800" b="1" dirty="0">
                <a:latin typeface="Sylfaen" pitchFamily="18" charset="0"/>
                <a:cs typeface="Times New Roman" pitchFamily="18" charset="0"/>
              </a:rPr>
              <a:t>по 1,2 млн. рублей ежегодно. </a:t>
            </a:r>
          </a:p>
        </p:txBody>
      </p:sp>
      <p:pic>
        <p:nvPicPr>
          <p:cNvPr id="71684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>
          <a:xfrm>
            <a:off x="603250" y="115888"/>
            <a:ext cx="8432800" cy="979487"/>
          </a:xfrm>
        </p:spPr>
        <p:txBody>
          <a:bodyPr/>
          <a:lstStyle/>
          <a:p>
            <a:r>
              <a:rPr lang="ru-RU" sz="3600" b="1" i="1" smtClean="0">
                <a:latin typeface="Sylfaen" pitchFamily="18" charset="0"/>
              </a:rPr>
              <a:t>«Обеспечение безопасности населения Ейского района»</a:t>
            </a:r>
          </a:p>
        </p:txBody>
      </p:sp>
      <p:graphicFrame>
        <p:nvGraphicFramePr>
          <p:cNvPr id="72706" name="Объект 4"/>
          <p:cNvGraphicFramePr>
            <a:graphicFrameLocks noGrp="1"/>
          </p:cNvGraphicFramePr>
          <p:nvPr>
            <p:ph idx="1"/>
          </p:nvPr>
        </p:nvGraphicFramePr>
        <p:xfrm>
          <a:off x="236538" y="930275"/>
          <a:ext cx="8850312" cy="586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3" r:id="rId3" imgW="8852159" imgH="5858764" progId="Excel.Chart.8">
                  <p:embed/>
                </p:oleObj>
              </mc:Choice>
              <mc:Fallback>
                <p:oleObj r:id="rId3" imgW="8852159" imgH="5858764" progId="Excel.Chart.8">
                  <p:embed/>
                  <p:pic>
                    <p:nvPicPr>
                      <p:cNvPr id="0" name="Объект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930275"/>
                        <a:ext cx="8850312" cy="586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Стрелка вправо с вырезом 5"/>
          <p:cNvSpPr/>
          <p:nvPr/>
        </p:nvSpPr>
        <p:spPr>
          <a:xfrm>
            <a:off x="347662" y="3573016"/>
            <a:ext cx="5556183" cy="1548717"/>
          </a:xfrm>
          <a:prstGeom prst="notchedRightArrow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soft" dir="t"/>
          </a:scene3d>
          <a:sp3d prstMaterial="dkEdge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Резервный фонд администрации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2,0 млн. руб.</a:t>
            </a:r>
          </a:p>
        </p:txBody>
      </p:sp>
      <p:pic>
        <p:nvPicPr>
          <p:cNvPr id="72710" name="Picture 7" descr="Scan100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>
          <a:xfrm>
            <a:off x="769938" y="115888"/>
            <a:ext cx="7931150" cy="836612"/>
          </a:xfrm>
        </p:spPr>
        <p:txBody>
          <a:bodyPr/>
          <a:lstStyle/>
          <a:p>
            <a:r>
              <a:rPr lang="ru-RU" sz="3600" b="1" i="1" smtClean="0">
                <a:latin typeface="Sylfaen" pitchFamily="18" charset="0"/>
              </a:rPr>
              <a:t>«Информационное общество Ейского района»</a:t>
            </a:r>
          </a:p>
        </p:txBody>
      </p:sp>
      <p:sp>
        <p:nvSpPr>
          <p:cNvPr id="73730" name="Объект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800" b="1" dirty="0" smtClean="0"/>
              <a:t>2015 год – 18,4 млн. руб. </a:t>
            </a:r>
          </a:p>
          <a:p>
            <a:pPr marL="0" indent="0" algn="ctr">
              <a:buFont typeface="Arial" charset="0"/>
              <a:buNone/>
            </a:pPr>
            <a:r>
              <a:rPr lang="ru-RU" sz="2800" b="1" dirty="0" smtClean="0"/>
              <a:t>2016 и 2017 годы по 17,9 млн. руб. </a:t>
            </a:r>
          </a:p>
        </p:txBody>
      </p:sp>
      <p:sp>
        <p:nvSpPr>
          <p:cNvPr id="4" name="Лента лицом вниз 3"/>
          <p:cNvSpPr/>
          <p:nvPr/>
        </p:nvSpPr>
        <p:spPr>
          <a:xfrm>
            <a:off x="756866" y="2276872"/>
            <a:ext cx="8134321" cy="1152128"/>
          </a:xfrm>
          <a:prstGeom prst="ribbon">
            <a:avLst/>
          </a:prstGeom>
          <a:solidFill>
            <a:schemeClr val="accent6">
              <a:lumMod val="75000"/>
            </a:schemeClr>
          </a:solidFill>
          <a:ln>
            <a:solidFill>
              <a:srgbClr val="A50021"/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tx1"/>
                </a:solidFill>
              </a:rPr>
              <a:t>Расходы в 2015 году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67544" y="4783004"/>
            <a:ext cx="2381250" cy="19488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347864" y="4947727"/>
            <a:ext cx="2952328" cy="15841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588224" y="4783004"/>
            <a:ext cx="2415277" cy="1913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73737" name="TextBox 4"/>
          <p:cNvSpPr txBox="1">
            <a:spLocks noChangeArrowheads="1"/>
          </p:cNvSpPr>
          <p:nvPr/>
        </p:nvSpPr>
        <p:spPr bwMode="auto">
          <a:xfrm>
            <a:off x="6732588" y="4221163"/>
            <a:ext cx="1892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alibri" pitchFamily="34" charset="0"/>
              </a:rPr>
              <a:t>0,5 </a:t>
            </a:r>
            <a:r>
              <a:rPr lang="ru-RU" sz="2400" b="1" i="1" dirty="0">
                <a:latin typeface="Calibri" pitchFamily="34" charset="0"/>
              </a:rPr>
              <a:t>млн. руб.</a:t>
            </a:r>
          </a:p>
        </p:txBody>
      </p:sp>
      <p:sp>
        <p:nvSpPr>
          <p:cNvPr id="73738" name="TextBox 5"/>
          <p:cNvSpPr txBox="1">
            <a:spLocks noChangeArrowheads="1"/>
          </p:cNvSpPr>
          <p:nvPr/>
        </p:nvSpPr>
        <p:spPr bwMode="auto">
          <a:xfrm>
            <a:off x="606425" y="4221163"/>
            <a:ext cx="2103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14,9 млн. руб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sp>
        <p:nvSpPr>
          <p:cNvPr id="73739" name="TextBox 6"/>
          <p:cNvSpPr txBox="1">
            <a:spLocks noChangeArrowheads="1"/>
          </p:cNvSpPr>
          <p:nvPr/>
        </p:nvSpPr>
        <p:spPr bwMode="auto">
          <a:xfrm>
            <a:off x="3840163" y="4354513"/>
            <a:ext cx="19685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3,0 млн. руб.</a:t>
            </a:r>
          </a:p>
        </p:txBody>
      </p:sp>
      <p:sp>
        <p:nvSpPr>
          <p:cNvPr id="8" name="Стрелка вправо с вырезом 7"/>
          <p:cNvSpPr/>
          <p:nvPr/>
        </p:nvSpPr>
        <p:spPr>
          <a:xfrm rot="7193676">
            <a:off x="1905276" y="3631184"/>
            <a:ext cx="978408" cy="484632"/>
          </a:xfrm>
          <a:prstGeom prst="notchedRightArrow">
            <a:avLst/>
          </a:prstGeom>
          <a:solidFill>
            <a:srgbClr val="FF0000"/>
          </a:solidFill>
          <a:ln>
            <a:solidFill>
              <a:srgbClr val="A5002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5400000">
            <a:off x="4334824" y="3707838"/>
            <a:ext cx="978408" cy="484632"/>
          </a:xfrm>
          <a:prstGeom prst="notchedRightArrow">
            <a:avLst/>
          </a:prstGeom>
          <a:solidFill>
            <a:srgbClr val="FF0000"/>
          </a:solidFill>
          <a:ln>
            <a:solidFill>
              <a:srgbClr val="A5002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 rot="2404283">
            <a:off x="6629368" y="3631183"/>
            <a:ext cx="978408" cy="484632"/>
          </a:xfrm>
          <a:prstGeom prst="notchedRightArrow">
            <a:avLst/>
          </a:prstGeom>
          <a:solidFill>
            <a:srgbClr val="FF0000"/>
          </a:solidFill>
          <a:ln>
            <a:solidFill>
              <a:srgbClr val="A5002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3749" name="Picture 7" descr="Scan100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smtClean="0">
                <a:latin typeface="Sylfaen" pitchFamily="18" charset="0"/>
              </a:rPr>
              <a:t>«Комплексные меры противодействия незаконному потреблению наркотических средств»</a:t>
            </a:r>
          </a:p>
        </p:txBody>
      </p:sp>
      <p:sp>
        <p:nvSpPr>
          <p:cNvPr id="74754" name="Объект 2"/>
          <p:cNvSpPr>
            <a:spLocks noGrp="1"/>
          </p:cNvSpPr>
          <p:nvPr>
            <p:ph idx="1"/>
          </p:nvPr>
        </p:nvSpPr>
        <p:spPr>
          <a:xfrm>
            <a:off x="417513" y="1714500"/>
            <a:ext cx="8229600" cy="17557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800" b="1" i="1" smtClean="0">
                <a:solidFill>
                  <a:srgbClr val="A50021"/>
                </a:solidFill>
              </a:rPr>
              <a:t>На реализацию мероприятий муниципальной программы в 2015 году из средств районного бюджета будет выделено – 0,3 млн. рублей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16706" y="3501008"/>
            <a:ext cx="8431758" cy="312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4756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>
          <a:xfrm>
            <a:off x="473075" y="115888"/>
            <a:ext cx="8650288" cy="1143000"/>
          </a:xfrm>
        </p:spPr>
        <p:txBody>
          <a:bodyPr/>
          <a:lstStyle/>
          <a:p>
            <a:r>
              <a:rPr lang="ru-RU" sz="2800" b="1" i="1" smtClean="0">
                <a:latin typeface="Sylfaen" pitchFamily="18" charset="0"/>
              </a:rPr>
              <a:t>«Эффективное управление муниципальным имуществом и земельными ресурсами Ейского района»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algn="ctr" fontAlgn="auto">
              <a:spcAft>
                <a:spcPts val="0"/>
              </a:spcAft>
              <a:buFont typeface="Arial" pitchFamily="34" charset="0"/>
              <a:buAutoNum type="arabicPlain" startAt="2015"/>
              <a:defRPr/>
            </a:pPr>
            <a:r>
              <a:rPr lang="ru-RU" sz="2800" b="1" i="1" dirty="0" smtClean="0"/>
              <a:t> год – 13,5 млн. руб., </a:t>
            </a:r>
            <a:endParaRPr lang="ru-RU" sz="2800" b="1" i="1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i="1" dirty="0" smtClean="0"/>
              <a:t>2016 и 2017 годы по 12,3 млн. руб. ежегодно</a:t>
            </a:r>
            <a:endParaRPr lang="ru-RU" sz="2800" b="1" i="1" dirty="0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4221163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4151313"/>
            <a:ext cx="35972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672424" y="3140967"/>
            <a:ext cx="3098563" cy="1244285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contrasting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12,9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млн. руб.</a:t>
            </a:r>
          </a:p>
        </p:txBody>
      </p:sp>
      <p:pic>
        <p:nvPicPr>
          <p:cNvPr id="75784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5392274" y="3140966"/>
            <a:ext cx="3098563" cy="1244285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contrasting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0,6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U:\Отделы\ФОПС\презентации Славик\Новая папка\taun-haus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333860" cy="3847207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-282312" y="3861048"/>
            <a:ext cx="8894186" cy="2710898"/>
          </a:xfrm>
          <a:prstGeom prst="round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64000"/>
                </a:schemeClr>
              </a:gs>
              <a:gs pos="100000">
                <a:schemeClr val="accent4">
                  <a:tint val="15000"/>
                  <a:satMod val="350000"/>
                  <a:alpha val="84000"/>
                </a:schemeClr>
              </a:gs>
            </a:gsLst>
          </a:gradFill>
          <a:scene3d>
            <a:camera prst="perspectiveLef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помещениях, %</a:t>
            </a:r>
          </a:p>
          <a:p>
            <a:r>
              <a:rPr lang="ru-RU" dirty="0" smtClean="0"/>
              <a:t>                                                                  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           </a:t>
            </a:r>
            <a:r>
              <a:rPr lang="ru-RU" sz="2800" dirty="0" smtClean="0"/>
              <a:t>2013           2014           2015</a:t>
            </a:r>
          </a:p>
          <a:p>
            <a:endParaRPr lang="ru-RU" dirty="0" smtClean="0"/>
          </a:p>
          <a:p>
            <a:r>
              <a:rPr lang="ru-RU" dirty="0" smtClean="0"/>
              <a:t>Всего, кв. метров                          </a:t>
            </a:r>
            <a:r>
              <a:rPr lang="ru-RU" sz="2000" dirty="0" smtClean="0"/>
              <a:t>17,6                     10,0                     10,0</a:t>
            </a: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0364" y="116632"/>
            <a:ext cx="7832246" cy="2569631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4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</a:schemeClr>
            </a:solidFill>
          </a:ln>
          <a:scene3d>
            <a:camera prst="perspectiveRight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Общая площадь жилых помещений,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приходящихся в среднем на одного жителя:</a:t>
            </a:r>
          </a:p>
          <a:p>
            <a:r>
              <a:rPr lang="ru-RU" dirty="0" smtClean="0"/>
              <a:t>                                                                    </a:t>
            </a:r>
            <a:r>
              <a:rPr lang="ru-RU" sz="2400" dirty="0" smtClean="0"/>
              <a:t>2013           2014           2015</a:t>
            </a:r>
          </a:p>
          <a:p>
            <a:endParaRPr lang="ru-RU" dirty="0" smtClean="0"/>
          </a:p>
          <a:p>
            <a:r>
              <a:rPr lang="ru-RU" dirty="0" smtClean="0"/>
              <a:t>Всего, кв. метров                                      20,4                  21,4                   22,1</a:t>
            </a:r>
          </a:p>
          <a:p>
            <a:r>
              <a:rPr lang="ru-RU" dirty="0" smtClean="0"/>
              <a:t>в том числе:</a:t>
            </a:r>
          </a:p>
          <a:p>
            <a:r>
              <a:rPr lang="ru-RU" dirty="0" smtClean="0"/>
              <a:t>введенная в действие за один год        0,3                    0,5                     0,7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001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Отделы\ФОПС\презентации Славик\Новая папка\image-182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0" y="3388900"/>
            <a:ext cx="9184646" cy="3469100"/>
          </a:xfrm>
          <a:prstGeom prst="rect">
            <a:avLst/>
          </a:prstGeom>
          <a:noFill/>
          <a:effectLst>
            <a:softEdge rad="812800"/>
          </a:effectLst>
          <a:extLst/>
        </p:spPr>
      </p:pic>
      <p:graphicFrame>
        <p:nvGraphicFramePr>
          <p:cNvPr id="76802" name="Диаграмма 4"/>
          <p:cNvGraphicFramePr>
            <a:graphicFrameLocks/>
          </p:cNvGraphicFramePr>
          <p:nvPr/>
        </p:nvGraphicFramePr>
        <p:xfrm>
          <a:off x="142875" y="1606550"/>
          <a:ext cx="8921750" cy="451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9" r:id="rId4" imgW="8925318" imgH="4511431" progId="Excel.Chart.8">
                  <p:embed/>
                </p:oleObj>
              </mc:Choice>
              <mc:Fallback>
                <p:oleObj r:id="rId4" imgW="8925318" imgH="4511431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1606550"/>
                        <a:ext cx="8921750" cy="451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TextBox 5"/>
          <p:cNvSpPr txBox="1">
            <a:spLocks noChangeArrowheads="1"/>
          </p:cNvSpPr>
          <p:nvPr/>
        </p:nvSpPr>
        <p:spPr bwMode="auto">
          <a:xfrm rot="243824">
            <a:off x="1778000" y="4729163"/>
            <a:ext cx="1331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Sylfaen" pitchFamily="18" charset="0"/>
              </a:rPr>
              <a:t>2015 год</a:t>
            </a:r>
          </a:p>
        </p:txBody>
      </p:sp>
      <p:sp>
        <p:nvSpPr>
          <p:cNvPr id="76804" name="TextBox 8"/>
          <p:cNvSpPr txBox="1">
            <a:spLocks noChangeArrowheads="1"/>
          </p:cNvSpPr>
          <p:nvPr/>
        </p:nvSpPr>
        <p:spPr bwMode="auto">
          <a:xfrm rot="241763">
            <a:off x="3779838" y="4892675"/>
            <a:ext cx="1330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Sylfaen" pitchFamily="18" charset="0"/>
              </a:rPr>
              <a:t>2016 год</a:t>
            </a:r>
          </a:p>
        </p:txBody>
      </p:sp>
      <p:sp>
        <p:nvSpPr>
          <p:cNvPr id="76805" name="TextBox 9"/>
          <p:cNvSpPr txBox="1">
            <a:spLocks noChangeArrowheads="1"/>
          </p:cNvSpPr>
          <p:nvPr/>
        </p:nvSpPr>
        <p:spPr bwMode="auto">
          <a:xfrm rot="268997">
            <a:off x="6003925" y="5068888"/>
            <a:ext cx="13303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Sylfaen" pitchFamily="18" charset="0"/>
              </a:rPr>
              <a:t>2017 год</a:t>
            </a:r>
          </a:p>
        </p:txBody>
      </p:sp>
      <p:sp>
        <p:nvSpPr>
          <p:cNvPr id="76806" name="TextBox 10"/>
          <p:cNvSpPr txBox="1">
            <a:spLocks noChangeArrowheads="1"/>
          </p:cNvSpPr>
          <p:nvPr/>
        </p:nvSpPr>
        <p:spPr bwMode="auto">
          <a:xfrm>
            <a:off x="925513" y="88900"/>
            <a:ext cx="81168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Franklin Gothic Heavy" pitchFamily="34" charset="0"/>
              </a:rPr>
              <a:t>Муниципальная программа </a:t>
            </a:r>
          </a:p>
          <a:p>
            <a:pPr algn="ctr"/>
            <a:r>
              <a:rPr lang="ru-RU" sz="2400" b="1" i="1">
                <a:latin typeface="Franklin Gothic Heavy" pitchFamily="34" charset="0"/>
              </a:rPr>
              <a:t>«Комплексное и устойчивое развитие Ейского района в сфере строительства, архитектуры в муниципальном образовании Ейский район» </a:t>
            </a:r>
          </a:p>
        </p:txBody>
      </p:sp>
      <p:pic>
        <p:nvPicPr>
          <p:cNvPr id="76807" name="Picture 7" descr="Scan1006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Прямоугольник 13"/>
          <p:cNvSpPr>
            <a:spLocks noChangeArrowheads="1"/>
          </p:cNvSpPr>
          <p:nvPr/>
        </p:nvSpPr>
        <p:spPr bwMode="auto">
          <a:xfrm rot="-4083962">
            <a:off x="5458619" y="3180557"/>
            <a:ext cx="26368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Sylfaen" pitchFamily="18" charset="0"/>
              </a:rPr>
              <a:t>4,3</a:t>
            </a:r>
            <a:r>
              <a:rPr lang="ru-RU" sz="3600" dirty="0">
                <a:latin typeface="Sylfaen" pitchFamily="18" charset="0"/>
              </a:rPr>
              <a:t> млн.руб.</a:t>
            </a:r>
          </a:p>
        </p:txBody>
      </p:sp>
      <p:sp>
        <p:nvSpPr>
          <p:cNvPr id="76809" name="Прямоугольник 14"/>
          <p:cNvSpPr>
            <a:spLocks noChangeArrowheads="1"/>
          </p:cNvSpPr>
          <p:nvPr/>
        </p:nvSpPr>
        <p:spPr bwMode="auto">
          <a:xfrm rot="-4446974">
            <a:off x="3206750" y="3113088"/>
            <a:ext cx="2636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Sylfaen" pitchFamily="18" charset="0"/>
              </a:rPr>
              <a:t>4,3</a:t>
            </a:r>
            <a:r>
              <a:rPr lang="ru-RU" sz="3600" dirty="0">
                <a:latin typeface="Sylfaen" pitchFamily="18" charset="0"/>
              </a:rPr>
              <a:t> млн.руб.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75"/>
                    </a14:imgEffect>
                    <a14:imgEffect>
                      <a14:saturation sat="145000"/>
                    </a14:imgEffect>
                    <a14:imgEffect>
                      <a14:brightnessContrast bright="20000" contrast="-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695325" y="115888"/>
            <a:ext cx="84486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latin typeface="Sylfaen" pitchFamily="18" charset="0"/>
              </a:rPr>
              <a:t>При составлении проекта районного бюджета на 2015 год и на плановый период 2016 и 2017 годов учтены:</a:t>
            </a: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611188" y="1773238"/>
            <a:ext cx="83899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dirty="0">
                <a:cs typeface="Cordia New" pitchFamily="34" charset="-34"/>
              </a:rPr>
              <a:t>Бюджетное послание Президента Российской Федерации Федеральному Собранию Российской Федерации от 13 июня 2013 года «О бюджетной политике в 2014-2016 </a:t>
            </a:r>
            <a:r>
              <a:rPr lang="ru-RU" sz="1600" b="1" i="1" dirty="0" smtClean="0">
                <a:cs typeface="Cordia New" pitchFamily="34" charset="-34"/>
              </a:rPr>
              <a:t>годах»</a:t>
            </a:r>
            <a:endParaRPr lang="ru-RU" sz="1600" b="1" i="1" dirty="0">
              <a:cs typeface="Cordia New" pitchFamily="34" charset="-34"/>
            </a:endParaRPr>
          </a:p>
          <a:p>
            <a:endParaRPr lang="ru-RU" sz="1600" b="1" i="1" dirty="0">
              <a:cs typeface="Cordia New" pitchFamily="34" charset="-34"/>
            </a:endParaRPr>
          </a:p>
          <a:p>
            <a:r>
              <a:rPr lang="ru-RU" sz="1600" b="1" i="1" dirty="0">
                <a:cs typeface="Cordia New" pitchFamily="34" charset="-34"/>
              </a:rPr>
              <a:t>Указ Президента Российской Федерации от 7 мая 2012 года «О мероприятиях по реализации государственной социальной политики»</a:t>
            </a:r>
          </a:p>
          <a:p>
            <a:endParaRPr lang="ru-RU" sz="1600" b="1" i="1" dirty="0">
              <a:cs typeface="Cordia New" pitchFamily="34" charset="-34"/>
            </a:endParaRPr>
          </a:p>
          <a:p>
            <a:r>
              <a:rPr lang="ru-RU" sz="1600" b="1" i="1" dirty="0">
                <a:cs typeface="Cordia New" pitchFamily="34" charset="-34"/>
              </a:rPr>
              <a:t>Проект закона Краснодарского края «О краевом бюджете на 2015 год и на плановый период 2016 и 2017 годов»</a:t>
            </a:r>
          </a:p>
          <a:p>
            <a:endParaRPr lang="ru-RU" sz="1600" b="1" i="1" dirty="0">
              <a:cs typeface="Cordia New" pitchFamily="34" charset="-34"/>
            </a:endParaRPr>
          </a:p>
          <a:p>
            <a:r>
              <a:rPr lang="ru-RU" sz="1600" b="1" i="1" dirty="0">
                <a:cs typeface="Cordia New" pitchFamily="34" charset="-34"/>
              </a:rPr>
              <a:t>Решение Совета муниципального образования Ейский район от 23 апреля 2014 года №194 «Об утверждении Положения о бюджетном процессе в муниципальном образовании Ейский район»</a:t>
            </a:r>
          </a:p>
          <a:p>
            <a:endParaRPr lang="ru-RU" sz="1600" b="1" i="1" dirty="0">
              <a:cs typeface="Cordia New" pitchFamily="34" charset="-34"/>
            </a:endParaRPr>
          </a:p>
          <a:p>
            <a:r>
              <a:rPr lang="ru-RU" sz="1600" b="1" i="1" dirty="0">
                <a:cs typeface="Cordia New" pitchFamily="34" charset="-34"/>
              </a:rPr>
              <a:t>Прогноз социально-экономического развития муниципального образования Ейский район на 2015 год и плановый период 2016 и 2017 годов</a:t>
            </a:r>
          </a:p>
          <a:p>
            <a:endParaRPr lang="ru-RU" sz="1600" b="1" i="1" dirty="0">
              <a:cs typeface="Cordia New" pitchFamily="34" charset="-34"/>
            </a:endParaRPr>
          </a:p>
          <a:p>
            <a:r>
              <a:rPr lang="ru-RU" sz="1600" b="1" i="1" dirty="0">
                <a:cs typeface="Cordia New" pitchFamily="34" charset="-34"/>
              </a:rPr>
              <a:t>Основные направления бюджетной политики и основные направления налоговой политики муниципального образования Ейский район на 2015 год и на плановый период 2016 и 2017 годов</a:t>
            </a:r>
          </a:p>
        </p:txBody>
      </p:sp>
      <p:sp>
        <p:nvSpPr>
          <p:cNvPr id="4" name="4-конечная звезда 3"/>
          <p:cNvSpPr/>
          <p:nvPr/>
        </p:nvSpPr>
        <p:spPr bwMode="auto">
          <a:xfrm>
            <a:off x="179512" y="1734448"/>
            <a:ext cx="432048" cy="432048"/>
          </a:xfrm>
          <a:prstGeom prst="star4">
            <a:avLst/>
          </a:prstGeom>
          <a:gradFill>
            <a:gsLst>
              <a:gs pos="0">
                <a:srgbClr val="00B050">
                  <a:lumMod val="56000"/>
                  <a:lumOff val="44000"/>
                </a:srgbClr>
              </a:gs>
              <a:gs pos="50000">
                <a:srgbClr val="00B050">
                  <a:lumMod val="75000"/>
                </a:srgbClr>
              </a:gs>
              <a:gs pos="100000">
                <a:srgbClr val="00B050">
                  <a:lumMod val="71000"/>
                  <a:lumOff val="29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harsh" dir="t"/>
          </a:scene3d>
          <a:sp3d prstMaterial="metal">
            <a:bevelT w="114300" prst="artDeco"/>
            <a:bevelB w="114300" prst="artDeco"/>
          </a:sp3d>
          <a:extLst/>
        </p:spPr>
        <p:txBody>
          <a:bodyPr/>
          <a:lstStyle/>
          <a:p>
            <a:pPr>
              <a:defRPr/>
            </a:pPr>
            <a:endParaRPr lang="ru-RU" sz="1200" dirty="0">
              <a:solidFill>
                <a:srgbClr val="1A1A1A"/>
              </a:solidFill>
              <a:cs typeface="+mn-cs"/>
              <a:sym typeface="Arial" charset="0"/>
            </a:endParaRPr>
          </a:p>
        </p:txBody>
      </p:sp>
      <p:sp>
        <p:nvSpPr>
          <p:cNvPr id="5" name="4-конечная звезда 4"/>
          <p:cNvSpPr/>
          <p:nvPr/>
        </p:nvSpPr>
        <p:spPr bwMode="auto">
          <a:xfrm>
            <a:off x="179512" y="2708920"/>
            <a:ext cx="432048" cy="432048"/>
          </a:xfrm>
          <a:prstGeom prst="star4">
            <a:avLst/>
          </a:prstGeom>
          <a:gradFill>
            <a:gsLst>
              <a:gs pos="0">
                <a:srgbClr val="00B050">
                  <a:lumMod val="56000"/>
                  <a:lumOff val="44000"/>
                </a:srgbClr>
              </a:gs>
              <a:gs pos="50000">
                <a:srgbClr val="00B050">
                  <a:lumMod val="75000"/>
                </a:srgbClr>
              </a:gs>
              <a:gs pos="100000">
                <a:srgbClr val="00B050">
                  <a:lumMod val="71000"/>
                  <a:lumOff val="29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harsh" dir="t"/>
          </a:scene3d>
          <a:sp3d prstMaterial="metal">
            <a:bevelT w="114300" prst="artDeco"/>
            <a:bevelB w="114300" prst="artDeco"/>
          </a:sp3d>
          <a:extLst/>
        </p:spPr>
        <p:txBody>
          <a:bodyPr/>
          <a:lstStyle/>
          <a:p>
            <a:pPr>
              <a:defRPr/>
            </a:pPr>
            <a:endParaRPr lang="ru-RU" sz="1200">
              <a:solidFill>
                <a:srgbClr val="1A1A1A"/>
              </a:solidFill>
              <a:cs typeface="+mn-cs"/>
              <a:sym typeface="Arial" charset="0"/>
            </a:endParaRPr>
          </a:p>
        </p:txBody>
      </p:sp>
      <p:sp>
        <p:nvSpPr>
          <p:cNvPr id="6" name="4-конечная звезда 5"/>
          <p:cNvSpPr/>
          <p:nvPr/>
        </p:nvSpPr>
        <p:spPr bwMode="auto">
          <a:xfrm>
            <a:off x="217587" y="3441940"/>
            <a:ext cx="432048" cy="432048"/>
          </a:xfrm>
          <a:prstGeom prst="star4">
            <a:avLst/>
          </a:prstGeom>
          <a:gradFill>
            <a:gsLst>
              <a:gs pos="0">
                <a:srgbClr val="00B050">
                  <a:lumMod val="56000"/>
                  <a:lumOff val="44000"/>
                </a:srgbClr>
              </a:gs>
              <a:gs pos="50000">
                <a:srgbClr val="00B050">
                  <a:lumMod val="75000"/>
                </a:srgbClr>
              </a:gs>
              <a:gs pos="100000">
                <a:srgbClr val="00B050">
                  <a:lumMod val="71000"/>
                  <a:lumOff val="29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harsh" dir="t"/>
          </a:scene3d>
          <a:sp3d prstMaterial="metal">
            <a:bevelT w="114300" prst="artDeco"/>
            <a:bevelB w="114300" prst="artDeco"/>
          </a:sp3d>
          <a:extLst/>
        </p:spPr>
        <p:txBody>
          <a:bodyPr/>
          <a:lstStyle/>
          <a:p>
            <a:pPr>
              <a:defRPr/>
            </a:pPr>
            <a:endParaRPr lang="ru-RU" sz="1200">
              <a:solidFill>
                <a:srgbClr val="1A1A1A"/>
              </a:solidFill>
              <a:cs typeface="+mn-cs"/>
              <a:sym typeface="Arial" charset="0"/>
            </a:endParaRPr>
          </a:p>
        </p:txBody>
      </p:sp>
      <p:sp>
        <p:nvSpPr>
          <p:cNvPr id="7" name="4-конечная звезда 6"/>
          <p:cNvSpPr/>
          <p:nvPr/>
        </p:nvSpPr>
        <p:spPr bwMode="auto">
          <a:xfrm>
            <a:off x="217587" y="4149610"/>
            <a:ext cx="432048" cy="432048"/>
          </a:xfrm>
          <a:prstGeom prst="star4">
            <a:avLst/>
          </a:prstGeom>
          <a:gradFill>
            <a:gsLst>
              <a:gs pos="0">
                <a:srgbClr val="00B050">
                  <a:lumMod val="56000"/>
                  <a:lumOff val="44000"/>
                </a:srgbClr>
              </a:gs>
              <a:gs pos="50000">
                <a:srgbClr val="00B050">
                  <a:lumMod val="75000"/>
                </a:srgbClr>
              </a:gs>
              <a:gs pos="100000">
                <a:srgbClr val="00B050">
                  <a:lumMod val="71000"/>
                  <a:lumOff val="29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harsh" dir="t"/>
          </a:scene3d>
          <a:sp3d prstMaterial="metal">
            <a:bevelT w="114300" prst="artDeco"/>
            <a:bevelB w="114300" prst="artDeco"/>
          </a:sp3d>
          <a:extLst/>
        </p:spPr>
        <p:txBody>
          <a:bodyPr/>
          <a:lstStyle/>
          <a:p>
            <a:pPr>
              <a:defRPr/>
            </a:pPr>
            <a:endParaRPr lang="ru-RU" sz="1200">
              <a:solidFill>
                <a:srgbClr val="1A1A1A"/>
              </a:solidFill>
              <a:cs typeface="+mn-cs"/>
              <a:sym typeface="Arial" charset="0"/>
            </a:endParaRPr>
          </a:p>
        </p:txBody>
      </p:sp>
      <p:sp>
        <p:nvSpPr>
          <p:cNvPr id="8" name="4-конечная звезда 7"/>
          <p:cNvSpPr/>
          <p:nvPr/>
        </p:nvSpPr>
        <p:spPr bwMode="auto">
          <a:xfrm>
            <a:off x="179512" y="5157192"/>
            <a:ext cx="432048" cy="432048"/>
          </a:xfrm>
          <a:prstGeom prst="star4">
            <a:avLst/>
          </a:prstGeom>
          <a:gradFill>
            <a:gsLst>
              <a:gs pos="0">
                <a:srgbClr val="00B050">
                  <a:lumMod val="56000"/>
                  <a:lumOff val="44000"/>
                </a:srgbClr>
              </a:gs>
              <a:gs pos="50000">
                <a:srgbClr val="00B050">
                  <a:lumMod val="75000"/>
                </a:srgbClr>
              </a:gs>
              <a:gs pos="100000">
                <a:srgbClr val="00B050">
                  <a:lumMod val="71000"/>
                  <a:lumOff val="29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harsh" dir="t"/>
          </a:scene3d>
          <a:sp3d prstMaterial="metal">
            <a:bevelT w="114300" prst="artDeco"/>
            <a:bevelB w="114300" prst="artDeco"/>
          </a:sp3d>
          <a:extLst/>
        </p:spPr>
        <p:txBody>
          <a:bodyPr/>
          <a:lstStyle/>
          <a:p>
            <a:pPr>
              <a:defRPr/>
            </a:pPr>
            <a:endParaRPr lang="ru-RU" sz="1200">
              <a:solidFill>
                <a:srgbClr val="1A1A1A"/>
              </a:solidFill>
              <a:cs typeface="+mn-cs"/>
              <a:sym typeface="Arial" charset="0"/>
            </a:endParaRPr>
          </a:p>
        </p:txBody>
      </p:sp>
      <p:sp>
        <p:nvSpPr>
          <p:cNvPr id="9" name="4-конечная звезда 8"/>
          <p:cNvSpPr/>
          <p:nvPr/>
        </p:nvSpPr>
        <p:spPr bwMode="auto">
          <a:xfrm>
            <a:off x="244745" y="5949280"/>
            <a:ext cx="432048" cy="432048"/>
          </a:xfrm>
          <a:prstGeom prst="star4">
            <a:avLst/>
          </a:prstGeom>
          <a:gradFill>
            <a:gsLst>
              <a:gs pos="0">
                <a:srgbClr val="00B050">
                  <a:lumMod val="56000"/>
                  <a:lumOff val="44000"/>
                </a:srgbClr>
              </a:gs>
              <a:gs pos="50000">
                <a:srgbClr val="00B050">
                  <a:lumMod val="75000"/>
                </a:srgbClr>
              </a:gs>
              <a:gs pos="100000">
                <a:srgbClr val="00B050">
                  <a:lumMod val="71000"/>
                  <a:lumOff val="29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harsh" dir="t"/>
          </a:scene3d>
          <a:sp3d prstMaterial="metal">
            <a:bevelT w="114300" prst="artDeco"/>
            <a:bevelB w="114300" prst="artDeco"/>
          </a:sp3d>
          <a:extLst/>
        </p:spPr>
        <p:txBody>
          <a:bodyPr/>
          <a:lstStyle/>
          <a:p>
            <a:pPr>
              <a:defRPr/>
            </a:pPr>
            <a:endParaRPr lang="ru-RU" sz="1200">
              <a:solidFill>
                <a:srgbClr val="1A1A1A"/>
              </a:solidFill>
              <a:cs typeface="+mn-cs"/>
              <a:sym typeface="Arial" charset="0"/>
            </a:endParaRPr>
          </a:p>
        </p:txBody>
      </p:sp>
      <p:pic>
        <p:nvPicPr>
          <p:cNvPr id="38934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Отделы\ФОПС\презентации Славик\Новая папка\1366887186_7447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297953" y="3573016"/>
            <a:ext cx="4846047" cy="320071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1" name="Picture 3" descr="U:\Отделы\ФОПС\презентации Славик\Новая папка\5.jpe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06137" y="1277682"/>
            <a:ext cx="4296687" cy="3222515"/>
          </a:xfrm>
          <a:prstGeom prst="rect">
            <a:avLst/>
          </a:prstGeom>
          <a:noFill/>
          <a:effectLst>
            <a:softEdge rad="59690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644008" y="1916832"/>
            <a:ext cx="1330814" cy="461665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Sylfaen" pitchFamily="18" charset="0"/>
                <a:cs typeface="+mn-cs"/>
              </a:rPr>
              <a:t>2015 год</a:t>
            </a:r>
          </a:p>
        </p:txBody>
      </p:sp>
      <p:sp>
        <p:nvSpPr>
          <p:cNvPr id="77828" name="TextBox 10"/>
          <p:cNvSpPr txBox="1">
            <a:spLocks noChangeArrowheads="1"/>
          </p:cNvSpPr>
          <p:nvPr/>
        </p:nvSpPr>
        <p:spPr bwMode="auto">
          <a:xfrm>
            <a:off x="925513" y="88900"/>
            <a:ext cx="81168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Franklin Gothic Heavy" pitchFamily="34" charset="0"/>
              </a:rPr>
              <a:t>Муниципальная программа </a:t>
            </a:r>
          </a:p>
          <a:p>
            <a:pPr algn="ctr"/>
            <a:r>
              <a:rPr lang="ru-RU" sz="2400" b="1" i="1">
                <a:latin typeface="Franklin Gothic Heavy" pitchFamily="34" charset="0"/>
              </a:rPr>
              <a:t>«Развитие жилищно-коммунального хозяйства и дорожного хозяйства в муниципальном образовании Ейский район» </a:t>
            </a:r>
          </a:p>
        </p:txBody>
      </p:sp>
      <p:pic>
        <p:nvPicPr>
          <p:cNvPr id="77829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4658540" y="2378497"/>
            <a:ext cx="4032448" cy="79208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perspectiveRigh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tx1"/>
                </a:solidFill>
                <a:latin typeface="Sylfaen" pitchFamily="18" charset="0"/>
              </a:rPr>
              <a:t>23,0 млн.руб.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713" y="4077072"/>
            <a:ext cx="1330814" cy="461665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Sylfaen" pitchFamily="18" charset="0"/>
                <a:cs typeface="+mn-cs"/>
              </a:rPr>
              <a:t>2016 год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551" y="5445224"/>
            <a:ext cx="1330814" cy="461665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Sylfaen" pitchFamily="18" charset="0"/>
                <a:cs typeface="+mn-cs"/>
              </a:rPr>
              <a:t>2017 год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0376" y="4486442"/>
            <a:ext cx="4032448" cy="79208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perspectiveRigh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tx1"/>
                </a:solidFill>
                <a:latin typeface="Sylfaen" pitchFamily="18" charset="0"/>
              </a:rPr>
              <a:t>9,3 млн.руб.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0376" y="5805264"/>
            <a:ext cx="4032448" cy="79208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perspectiveRigh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tx1"/>
                </a:solidFill>
                <a:latin typeface="Sylfaen" pitchFamily="18" charset="0"/>
              </a:rPr>
              <a:t>9,4 млн.руб.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U:\Отделы\ФОПС\презентации Славик\Новая папка\image89172935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effectLst>
            <a:softEdge rad="127000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127929" y="1268760"/>
            <a:ext cx="1709122" cy="584775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atin typeface="Sylfaen" pitchFamily="18" charset="0"/>
                <a:cs typeface="+mn-cs"/>
              </a:rPr>
              <a:t>2015 год</a:t>
            </a:r>
          </a:p>
        </p:txBody>
      </p:sp>
      <p:sp>
        <p:nvSpPr>
          <p:cNvPr id="78851" name="TextBox 10"/>
          <p:cNvSpPr txBox="1">
            <a:spLocks noChangeArrowheads="1"/>
          </p:cNvSpPr>
          <p:nvPr/>
        </p:nvSpPr>
        <p:spPr bwMode="auto">
          <a:xfrm>
            <a:off x="925513" y="88900"/>
            <a:ext cx="81168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Franklin Gothic Heavy" pitchFamily="34" charset="0"/>
              </a:rPr>
              <a:t>Муниципальная программа </a:t>
            </a:r>
          </a:p>
          <a:p>
            <a:pPr algn="ctr"/>
            <a:r>
              <a:rPr lang="ru-RU" sz="2400" b="1" i="1">
                <a:latin typeface="Franklin Gothic Heavy" pitchFamily="34" charset="0"/>
              </a:rPr>
              <a:t>«Развитие сельского хозяйства и регулирования рынков сельскохозяйственной продукции, сырья и продовольствия» 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27929" y="1772816"/>
            <a:ext cx="6694825" cy="1224136"/>
          </a:xfrm>
          <a:prstGeom prst="round2DiagRect">
            <a:avLst>
              <a:gd name="adj1" fmla="val 16667"/>
              <a:gd name="adj2" fmla="val 50000"/>
            </a:avLst>
          </a:prstGeom>
          <a:gradFill>
            <a:gsLst>
              <a:gs pos="0">
                <a:srgbClr val="FFC000">
                  <a:lumMod val="82000"/>
                  <a:alpha val="29000"/>
                </a:srgbClr>
              </a:gs>
              <a:gs pos="50000">
                <a:srgbClr val="FFFF00">
                  <a:lumMod val="62000"/>
                  <a:alpha val="31000"/>
                </a:srgbClr>
              </a:gs>
              <a:gs pos="100000">
                <a:srgbClr val="FFC000">
                  <a:alpha val="22000"/>
                </a:srgbClr>
              </a:gs>
            </a:gsLst>
            <a:lin ang="5400000" scaled="0"/>
          </a:gradFill>
          <a:ln>
            <a:noFill/>
          </a:ln>
          <a:scene3d>
            <a:camera prst="perspective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chemeClr val="tx1"/>
                </a:solidFill>
                <a:latin typeface="Sylfaen" pitchFamily="18" charset="0"/>
              </a:rPr>
              <a:t>14,3</a:t>
            </a:r>
            <a:r>
              <a:rPr lang="ru-RU" sz="6600" dirty="0">
                <a:solidFill>
                  <a:schemeClr val="tx1"/>
                </a:solidFill>
                <a:latin typeface="Sylfaen" pitchFamily="18" charset="0"/>
              </a:rPr>
              <a:t> млн.руб.</a:t>
            </a:r>
          </a:p>
        </p:txBody>
      </p:sp>
      <p:pic>
        <p:nvPicPr>
          <p:cNvPr id="78853" name="Picture 7" descr="Scan1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195736" y="3615263"/>
            <a:ext cx="6694825" cy="1224136"/>
          </a:xfrm>
          <a:prstGeom prst="round2DiagRect">
            <a:avLst>
              <a:gd name="adj1" fmla="val 16667"/>
              <a:gd name="adj2" fmla="val 50000"/>
            </a:avLst>
          </a:prstGeom>
          <a:gradFill>
            <a:gsLst>
              <a:gs pos="0">
                <a:srgbClr val="FFC000">
                  <a:lumMod val="82000"/>
                  <a:alpha val="29000"/>
                </a:srgbClr>
              </a:gs>
              <a:gs pos="50000">
                <a:srgbClr val="FFFF00">
                  <a:lumMod val="62000"/>
                  <a:alpha val="31000"/>
                </a:srgbClr>
              </a:gs>
              <a:gs pos="100000">
                <a:srgbClr val="FFC000">
                  <a:alpha val="22000"/>
                </a:srgbClr>
              </a:gs>
            </a:gsLst>
            <a:lin ang="5400000" scaled="0"/>
          </a:gra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chemeClr val="tx1"/>
                </a:solidFill>
                <a:latin typeface="Sylfaen" pitchFamily="18" charset="0"/>
              </a:rPr>
              <a:t>12,8</a:t>
            </a:r>
            <a:r>
              <a:rPr lang="ru-RU" sz="6600" dirty="0">
                <a:solidFill>
                  <a:schemeClr val="tx1"/>
                </a:solidFill>
                <a:latin typeface="Sylfaen" pitchFamily="18" charset="0"/>
              </a:rPr>
              <a:t> млн.руб.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127928" y="5301208"/>
            <a:ext cx="6694825" cy="1224136"/>
          </a:xfrm>
          <a:prstGeom prst="round2DiagRect">
            <a:avLst>
              <a:gd name="adj1" fmla="val 16667"/>
              <a:gd name="adj2" fmla="val 50000"/>
            </a:avLst>
          </a:prstGeom>
          <a:gradFill>
            <a:gsLst>
              <a:gs pos="0">
                <a:srgbClr val="FFC000">
                  <a:lumMod val="82000"/>
                  <a:alpha val="29000"/>
                </a:srgbClr>
              </a:gs>
              <a:gs pos="50000">
                <a:srgbClr val="FFFF00">
                  <a:lumMod val="62000"/>
                  <a:alpha val="31000"/>
                </a:srgbClr>
              </a:gs>
              <a:gs pos="100000">
                <a:srgbClr val="FFC000">
                  <a:alpha val="22000"/>
                </a:srgbClr>
              </a:gs>
            </a:gsLst>
            <a:lin ang="5400000" scaled="0"/>
          </a:gradFill>
          <a:ln>
            <a:noFill/>
          </a:ln>
          <a:scene3d>
            <a:camera prst="perspective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chemeClr val="tx1"/>
                </a:solidFill>
                <a:latin typeface="Sylfaen" pitchFamily="18" charset="0"/>
              </a:rPr>
              <a:t>13,0</a:t>
            </a:r>
            <a:r>
              <a:rPr lang="ru-RU" sz="6600" dirty="0">
                <a:solidFill>
                  <a:schemeClr val="tx1"/>
                </a:solidFill>
                <a:latin typeface="Sylfaen" pitchFamily="18" charset="0"/>
              </a:rPr>
              <a:t> млн.руб.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928" y="4839253"/>
            <a:ext cx="1709122" cy="584775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atin typeface="Sylfaen" pitchFamily="18" charset="0"/>
                <a:cs typeface="+mn-cs"/>
              </a:rPr>
              <a:t>2017 год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74331" y="3176427"/>
            <a:ext cx="1709122" cy="58477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atin typeface="Sylfaen" pitchFamily="18" charset="0"/>
                <a:cs typeface="+mn-cs"/>
              </a:rPr>
              <a:t>2016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can1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 descr="U:\Отделы\ФОПС\презентации Славик\Новая папка\gosudarstvennaja-podderzhka-predprinimatelej_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0" y="764704"/>
            <a:ext cx="8676456" cy="5080670"/>
          </a:xfrm>
          <a:prstGeom prst="rect">
            <a:avLst/>
          </a:prstGeom>
          <a:noFill/>
          <a:effectLst>
            <a:softEdge rad="1003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252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Количество субъектов малого и среднего предпринимательства, которым оказана государственная поддержка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004754"/>
              </p:ext>
            </p:extLst>
          </p:nvPr>
        </p:nvGraphicFramePr>
        <p:xfrm>
          <a:off x="456365" y="5530311"/>
          <a:ext cx="8256786" cy="102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262"/>
                <a:gridCol w="2752262"/>
                <a:gridCol w="2752262"/>
              </a:tblGrid>
              <a:tr h="51485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66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2400" dirty="0">
                        <a:solidFill>
                          <a:srgbClr val="66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66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2400" dirty="0">
                        <a:solidFill>
                          <a:srgbClr val="66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66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2400" dirty="0">
                        <a:solidFill>
                          <a:srgbClr val="66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1485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24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33">
                            <a:shade val="30000"/>
                            <a:satMod val="115000"/>
                          </a:srgbClr>
                        </a:gs>
                        <a:gs pos="50000">
                          <a:srgbClr val="99FF33">
                            <a:shade val="67500"/>
                            <a:satMod val="115000"/>
                          </a:srgbClr>
                        </a:gs>
                        <a:gs pos="100000">
                          <a:srgbClr val="99FF33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24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33">
                            <a:shade val="30000"/>
                            <a:satMod val="115000"/>
                          </a:srgbClr>
                        </a:gs>
                        <a:gs pos="50000">
                          <a:srgbClr val="99FF33">
                            <a:shade val="67500"/>
                            <a:satMod val="115000"/>
                          </a:srgbClr>
                        </a:gs>
                        <a:gs pos="100000">
                          <a:srgbClr val="99FF33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24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33">
                            <a:shade val="30000"/>
                            <a:satMod val="115000"/>
                          </a:srgbClr>
                        </a:gs>
                        <a:gs pos="50000">
                          <a:srgbClr val="99FF33">
                            <a:shade val="67500"/>
                            <a:satMod val="115000"/>
                          </a:srgbClr>
                        </a:gs>
                        <a:gs pos="100000">
                          <a:srgbClr val="99FF33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12360" y="5188550"/>
            <a:ext cx="89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единиц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U:\Отделы\ФОПС\презентации Славик\Новая папка\pridor_serv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460790" y="4005064"/>
            <a:ext cx="3506291" cy="2454404"/>
          </a:xfrm>
          <a:prstGeom prst="rect">
            <a:avLst/>
          </a:prstGeom>
          <a:noFill/>
          <a:effectLst>
            <a:softEdge rad="495300"/>
          </a:effectLst>
          <a:extLst/>
        </p:spPr>
      </p:pic>
      <p:pic>
        <p:nvPicPr>
          <p:cNvPr id="1028" name="Picture 4" descr="U:\Отделы\ФОПС\презентации Славик\Новая папка\url.jpe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27584" y="1984934"/>
            <a:ext cx="4048125" cy="3038475"/>
          </a:xfrm>
          <a:prstGeom prst="rect">
            <a:avLst/>
          </a:prstGeom>
          <a:noFill/>
          <a:effectLst>
            <a:softEdge rad="774700"/>
          </a:effectLst>
          <a:extLst/>
        </p:spPr>
      </p:pic>
      <p:pic>
        <p:nvPicPr>
          <p:cNvPr id="79875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U:\Отделы\ФОПС\презентации Славик\Новая папка\url2.jpe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588700" y="0"/>
            <a:ext cx="5262253" cy="2833521"/>
          </a:xfrm>
          <a:prstGeom prst="rect">
            <a:avLst/>
          </a:prstGeom>
          <a:noFill/>
          <a:effectLst>
            <a:softEdge rad="876300"/>
          </a:effectLst>
          <a:extLst/>
        </p:spPr>
      </p:pic>
      <p:sp>
        <p:nvSpPr>
          <p:cNvPr id="2" name="Прямоугольник с одним вырезанным углом 1"/>
          <p:cNvSpPr/>
          <p:nvPr/>
        </p:nvSpPr>
        <p:spPr>
          <a:xfrm>
            <a:off x="695325" y="620688"/>
            <a:ext cx="5040560" cy="1800200"/>
          </a:xfrm>
          <a:prstGeom prst="snip1Rect">
            <a:avLst/>
          </a:prstGeom>
          <a:solidFill>
            <a:srgbClr val="7030A0"/>
          </a:solidFill>
          <a:ln>
            <a:noFill/>
          </a:ln>
          <a:effectLst/>
          <a:scene3d>
            <a:camera prst="perspective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Franklin Gothic Heavy" pitchFamily="34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Franklin Gothic Heavy" pitchFamily="34" charset="0"/>
              </a:rPr>
              <a:t>«Развитие санаторно-курортного и туристического комплекса муниципального образования Ейский район на 2015 – 2017 годы»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2873" y="620688"/>
            <a:ext cx="1519968" cy="523220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Sylfaen" pitchFamily="18" charset="0"/>
                <a:cs typeface="+mn-cs"/>
              </a:rPr>
              <a:t>2015 год</a:t>
            </a: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 flipH="1">
            <a:off x="3995936" y="2564904"/>
            <a:ext cx="4872410" cy="1800200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perspectiveLef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Franklin Gothic Heavy" pitchFamily="34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Franklin Gothic Heavy" pitchFamily="34" charset="0"/>
              </a:rPr>
              <a:t>«Поддержка малого и среднего предпринимательства на 2015 – 2017 годы»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2235" y="1772816"/>
            <a:ext cx="2953053" cy="707886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atin typeface="Sylfaen" pitchFamily="18" charset="0"/>
                <a:cs typeface="+mn-cs"/>
              </a:rPr>
              <a:t>500 тыс.руб.</a:t>
            </a: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695325" y="4561744"/>
            <a:ext cx="5040560" cy="1800200"/>
          </a:xfrm>
          <a:prstGeom prst="snip1Rect">
            <a:avLst/>
          </a:prstGeom>
          <a:solidFill>
            <a:srgbClr val="00B050"/>
          </a:solidFill>
          <a:ln>
            <a:noFill/>
          </a:ln>
          <a:effectLst/>
          <a:scene3d>
            <a:camera prst="perspective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Franklin Gothic Heavy" pitchFamily="34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Franklin Gothic Heavy" pitchFamily="34" charset="0"/>
              </a:rPr>
              <a:t>«Инвестиционное развитие муниципального образования Ейский район на 2015 – 2017 годы»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662" y="2780928"/>
            <a:ext cx="1519968" cy="5232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Sylfaen" pitchFamily="18" charset="0"/>
                <a:cs typeface="+mn-cs"/>
              </a:rPr>
              <a:t>2015 год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12" y="3111060"/>
            <a:ext cx="3337773" cy="707886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atin typeface="Sylfaen" pitchFamily="18" charset="0"/>
                <a:cs typeface="+mn-cs"/>
              </a:rPr>
              <a:t>295,0 тыс.руб.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9579" y="5895598"/>
            <a:ext cx="2911374" cy="707886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atin typeface="Sylfaen" pitchFamily="18" charset="0"/>
                <a:cs typeface="+mn-cs"/>
              </a:rPr>
              <a:t>2,4 млн.руб.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49562" y="5589240"/>
            <a:ext cx="1519968" cy="523220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Sylfaen" pitchFamily="18" charset="0"/>
                <a:cs typeface="+mn-cs"/>
              </a:rPr>
              <a:t>2015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>
          <a:xfrm>
            <a:off x="755650" y="404813"/>
            <a:ext cx="8218488" cy="993775"/>
          </a:xfrm>
        </p:spPr>
        <p:txBody>
          <a:bodyPr/>
          <a:lstStyle/>
          <a:p>
            <a:r>
              <a:rPr lang="ru-RU" sz="3600" b="1" i="1" smtClean="0">
                <a:latin typeface="Sylfaen" pitchFamily="18" charset="0"/>
              </a:rPr>
              <a:t>Выравнивание бюджетной обеспеченности бюджетов поселений</a:t>
            </a:r>
          </a:p>
        </p:txBody>
      </p:sp>
      <p:graphicFrame>
        <p:nvGraphicFramePr>
          <p:cNvPr id="80898" name="Объект 3"/>
          <p:cNvGraphicFramePr>
            <a:graphicFrameLocks noGrp="1"/>
          </p:cNvGraphicFramePr>
          <p:nvPr>
            <p:ph idx="1"/>
          </p:nvPr>
        </p:nvGraphicFramePr>
        <p:xfrm>
          <a:off x="417513" y="1433513"/>
          <a:ext cx="8237537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85" r:id="rId3" imgW="8242506" imgH="5072312" progId="Excel.Chart.8">
                  <p:embed/>
                </p:oleObj>
              </mc:Choice>
              <mc:Fallback>
                <p:oleObj r:id="rId3" imgW="8242506" imgH="5072312" progId="Excel.Char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1433513"/>
                        <a:ext cx="8237537" cy="507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899" name="Picture 7" descr="Scan100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Object 9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549275"/>
          <a:ext cx="5181600" cy="327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4" r:id="rId3" imgW="5182049" imgH="3267739" progId="Excel.Chart.8">
                  <p:embed/>
                </p:oleObj>
              </mc:Choice>
              <mc:Fallback>
                <p:oleObj r:id="rId3" imgW="5182049" imgH="3267739" progId="Excel.Chart.8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9275"/>
                        <a:ext cx="5181600" cy="327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2" name="Text Box 14"/>
          <p:cNvSpPr txBox="1">
            <a:spLocks noChangeArrowheads="1"/>
          </p:cNvSpPr>
          <p:nvPr/>
        </p:nvSpPr>
        <p:spPr bwMode="auto">
          <a:xfrm>
            <a:off x="152400" y="1314450"/>
            <a:ext cx="866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Times New Roman" pitchFamily="18" charset="0"/>
              </a:rPr>
              <a:t>на 1.01.2014</a:t>
            </a:r>
          </a:p>
        </p:txBody>
      </p:sp>
      <p:sp>
        <p:nvSpPr>
          <p:cNvPr id="81923" name="Text Box 15"/>
          <p:cNvSpPr txBox="1">
            <a:spLocks noChangeArrowheads="1"/>
          </p:cNvSpPr>
          <p:nvPr/>
        </p:nvSpPr>
        <p:spPr bwMode="auto">
          <a:xfrm>
            <a:off x="1138238" y="1311275"/>
            <a:ext cx="8683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Times New Roman" pitchFamily="18" charset="0"/>
              </a:rPr>
              <a:t>на 1.01.2015</a:t>
            </a:r>
          </a:p>
        </p:txBody>
      </p:sp>
      <p:sp>
        <p:nvSpPr>
          <p:cNvPr id="81924" name="Text Box 16"/>
          <p:cNvSpPr txBox="1">
            <a:spLocks noChangeArrowheads="1"/>
          </p:cNvSpPr>
          <p:nvPr/>
        </p:nvSpPr>
        <p:spPr bwMode="auto">
          <a:xfrm>
            <a:off x="2128838" y="1311275"/>
            <a:ext cx="8683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Times New Roman" pitchFamily="18" charset="0"/>
              </a:rPr>
              <a:t>на 1.01.2016</a:t>
            </a:r>
          </a:p>
        </p:txBody>
      </p:sp>
      <p:sp>
        <p:nvSpPr>
          <p:cNvPr id="81925" name="Text Box 17"/>
          <p:cNvSpPr txBox="1">
            <a:spLocks noChangeArrowheads="1"/>
          </p:cNvSpPr>
          <p:nvPr/>
        </p:nvSpPr>
        <p:spPr bwMode="auto">
          <a:xfrm>
            <a:off x="3106738" y="1316038"/>
            <a:ext cx="866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Times New Roman" pitchFamily="18" charset="0"/>
              </a:rPr>
              <a:t>на 1.01.2017</a:t>
            </a:r>
          </a:p>
        </p:txBody>
      </p:sp>
      <p:sp>
        <p:nvSpPr>
          <p:cNvPr id="81926" name="Text Box 18"/>
          <p:cNvSpPr txBox="1">
            <a:spLocks noChangeArrowheads="1"/>
          </p:cNvSpPr>
          <p:nvPr/>
        </p:nvSpPr>
        <p:spPr bwMode="auto">
          <a:xfrm>
            <a:off x="4119563" y="1316038"/>
            <a:ext cx="8683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Times New Roman" pitchFamily="18" charset="0"/>
              </a:rPr>
              <a:t>на 1.01.2018</a:t>
            </a:r>
          </a:p>
        </p:txBody>
      </p:sp>
      <p:sp>
        <p:nvSpPr>
          <p:cNvPr id="81927" name="Text Box 19"/>
          <p:cNvSpPr txBox="1">
            <a:spLocks noChangeArrowheads="1"/>
          </p:cNvSpPr>
          <p:nvPr/>
        </p:nvSpPr>
        <p:spPr bwMode="auto">
          <a:xfrm>
            <a:off x="642938" y="836613"/>
            <a:ext cx="32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81928" name="Text Box 20"/>
          <p:cNvSpPr txBox="1">
            <a:spLocks noChangeArrowheads="1"/>
          </p:cNvSpPr>
          <p:nvPr/>
        </p:nvSpPr>
        <p:spPr bwMode="auto">
          <a:xfrm>
            <a:off x="1657350" y="622300"/>
            <a:ext cx="32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81929" name="Text Box 21"/>
          <p:cNvSpPr txBox="1">
            <a:spLocks noChangeArrowheads="1"/>
          </p:cNvSpPr>
          <p:nvPr/>
        </p:nvSpPr>
        <p:spPr bwMode="auto">
          <a:xfrm>
            <a:off x="2625725" y="931863"/>
            <a:ext cx="32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81930" name="Text Box 22"/>
          <p:cNvSpPr txBox="1">
            <a:spLocks noChangeArrowheads="1"/>
          </p:cNvSpPr>
          <p:nvPr/>
        </p:nvSpPr>
        <p:spPr bwMode="auto">
          <a:xfrm>
            <a:off x="3652838" y="911225"/>
            <a:ext cx="32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81931" name="Text Box 23"/>
          <p:cNvSpPr txBox="1">
            <a:spLocks noChangeArrowheads="1"/>
          </p:cNvSpPr>
          <p:nvPr/>
        </p:nvSpPr>
        <p:spPr bwMode="auto">
          <a:xfrm>
            <a:off x="4648200" y="911225"/>
            <a:ext cx="32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81932" name="Text Box 24"/>
          <p:cNvSpPr txBox="1">
            <a:spLocks noChangeArrowheads="1"/>
          </p:cNvSpPr>
          <p:nvPr/>
        </p:nvSpPr>
        <p:spPr bwMode="auto">
          <a:xfrm>
            <a:off x="719138" y="274638"/>
            <a:ext cx="3095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0000"/>
                </a:solidFill>
                <a:latin typeface="Times New Roman" pitchFamily="18" charset="0"/>
              </a:rPr>
              <a:t>Динамика долговой нагрузки</a:t>
            </a:r>
          </a:p>
        </p:txBody>
      </p:sp>
      <p:graphicFrame>
        <p:nvGraphicFramePr>
          <p:cNvPr id="8193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152400" y="2665413"/>
          <a:ext cx="5486400" cy="419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5" r:id="rId5" imgW="5486876" imgH="4194412" progId="Excel.Chart.8">
                  <p:embed/>
                </p:oleObj>
              </mc:Choice>
              <mc:Fallback>
                <p:oleObj r:id="rId5" imgW="5486876" imgH="4194412" progId="Excel.Chart.8">
                  <p:embed/>
                  <p:pic>
                    <p:nvPicPr>
                      <p:cNvPr id="0" name="Object 2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665413"/>
                        <a:ext cx="5486400" cy="419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4" name="Text Box 32"/>
          <p:cNvSpPr txBox="1">
            <a:spLocks noChangeArrowheads="1"/>
          </p:cNvSpPr>
          <p:nvPr/>
        </p:nvSpPr>
        <p:spPr bwMode="auto">
          <a:xfrm>
            <a:off x="1419225" y="1989138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Структура муниципального долга МО Ейский район</a:t>
            </a:r>
          </a:p>
          <a:p>
            <a:pPr algn="r"/>
            <a:endParaRPr lang="ru-RU" b="1">
              <a:solidFill>
                <a:srgbClr val="000000"/>
              </a:solidFill>
              <a:latin typeface="Times New Roman" pitchFamily="18" charset="0"/>
            </a:endParaRPr>
          </a:p>
          <a:p>
            <a:pPr algn="r"/>
            <a:endParaRPr lang="ru-RU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1935" name="Object 36"/>
          <p:cNvGraphicFramePr>
            <a:graphicFrameLocks noChangeAspect="1"/>
          </p:cNvGraphicFramePr>
          <p:nvPr/>
        </p:nvGraphicFramePr>
        <p:xfrm>
          <a:off x="5745163" y="3349625"/>
          <a:ext cx="3313112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6" r:id="rId7" imgW="3316511" imgH="3255546" progId="Excel.Chart.8">
                  <p:embed/>
                </p:oleObj>
              </mc:Choice>
              <mc:Fallback>
                <p:oleObj r:id="rId7" imgW="3316511" imgH="3255546" progId="Excel.Chart.8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163" y="3349625"/>
                        <a:ext cx="3313112" cy="325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6" name="Text Box 39"/>
          <p:cNvSpPr txBox="1">
            <a:spLocks noChangeArrowheads="1"/>
          </p:cNvSpPr>
          <p:nvPr/>
        </p:nvSpPr>
        <p:spPr bwMode="auto">
          <a:xfrm>
            <a:off x="5940152" y="2054225"/>
            <a:ext cx="3276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Расходы по обслуживанию муниципального долга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млн.руб.</a:t>
            </a:r>
          </a:p>
        </p:txBody>
      </p:sp>
      <p:sp>
        <p:nvSpPr>
          <p:cNvPr id="81937" name="Text Box 40"/>
          <p:cNvSpPr txBox="1">
            <a:spLocks noChangeArrowheads="1"/>
          </p:cNvSpPr>
          <p:nvPr/>
        </p:nvSpPr>
        <p:spPr bwMode="auto">
          <a:xfrm>
            <a:off x="4569731" y="179387"/>
            <a:ext cx="4787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</a:rPr>
              <a:t>Муниципальный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</a:rPr>
              <a:t> долг</a:t>
            </a:r>
          </a:p>
        </p:txBody>
      </p:sp>
      <p:sp>
        <p:nvSpPr>
          <p:cNvPr id="81938" name="Text Box 41"/>
          <p:cNvSpPr txBox="1">
            <a:spLocks noChangeArrowheads="1"/>
          </p:cNvSpPr>
          <p:nvPr/>
        </p:nvSpPr>
        <p:spPr bwMode="auto">
          <a:xfrm>
            <a:off x="533400" y="2590800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</a:rPr>
              <a:t>млн.руб.</a:t>
            </a:r>
          </a:p>
        </p:txBody>
      </p:sp>
      <p:sp>
        <p:nvSpPr>
          <p:cNvPr id="81940" name="Text Box 43"/>
          <p:cNvSpPr txBox="1">
            <a:spLocks noChangeArrowheads="1"/>
          </p:cNvSpPr>
          <p:nvPr/>
        </p:nvSpPr>
        <p:spPr bwMode="auto">
          <a:xfrm>
            <a:off x="803275" y="3911600"/>
            <a:ext cx="735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270,9</a:t>
            </a:r>
          </a:p>
          <a:p>
            <a:endParaRPr 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1941" name="Text Box 44"/>
          <p:cNvSpPr txBox="1">
            <a:spLocks noChangeArrowheads="1"/>
          </p:cNvSpPr>
          <p:nvPr/>
        </p:nvSpPr>
        <p:spPr bwMode="auto">
          <a:xfrm>
            <a:off x="1752600" y="371633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317,9</a:t>
            </a:r>
          </a:p>
        </p:txBody>
      </p:sp>
      <p:sp>
        <p:nvSpPr>
          <p:cNvPr id="81942" name="Text Box 45"/>
          <p:cNvSpPr txBox="1">
            <a:spLocks noChangeArrowheads="1"/>
          </p:cNvSpPr>
          <p:nvPr/>
        </p:nvSpPr>
        <p:spPr bwMode="auto">
          <a:xfrm>
            <a:off x="4648200" y="28829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450,9</a:t>
            </a:r>
          </a:p>
        </p:txBody>
      </p:sp>
      <p:sp>
        <p:nvSpPr>
          <p:cNvPr id="81943" name="Text Box 46"/>
          <p:cNvSpPr txBox="1">
            <a:spLocks noChangeArrowheads="1"/>
          </p:cNvSpPr>
          <p:nvPr/>
        </p:nvSpPr>
        <p:spPr bwMode="auto">
          <a:xfrm>
            <a:off x="3673475" y="306705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418,9</a:t>
            </a:r>
          </a:p>
        </p:txBody>
      </p:sp>
      <p:sp>
        <p:nvSpPr>
          <p:cNvPr id="81944" name="Text Box 47"/>
          <p:cNvSpPr txBox="1">
            <a:spLocks noChangeArrowheads="1"/>
          </p:cNvSpPr>
          <p:nvPr/>
        </p:nvSpPr>
        <p:spPr bwMode="auto">
          <a:xfrm>
            <a:off x="2743200" y="3244850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393,9</a:t>
            </a:r>
          </a:p>
        </p:txBody>
      </p:sp>
      <p:pic>
        <p:nvPicPr>
          <p:cNvPr id="81945" name="Picture 7" descr="Scan1006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68880858"/>
              </p:ext>
            </p:extLst>
          </p:nvPr>
        </p:nvGraphicFramePr>
        <p:xfrm>
          <a:off x="332308" y="4210863"/>
          <a:ext cx="8539263" cy="2437601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942099"/>
                <a:gridCol w="5597164"/>
              </a:tblGrid>
              <a:tr h="39741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solidFill>
                            <a:schemeClr val="tx1"/>
                          </a:solidFill>
                        </a:rPr>
                        <a:t>Контактная информация</a:t>
                      </a:r>
                      <a:endParaRPr lang="ru-RU" sz="20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22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Ефремова Тамара Алексеевна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239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ул. Победы, д.113, г. Ейск, 353680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27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Телефон, факс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(86132)2-53-70, (86132) 2-13-90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86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Адрес электронной почты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eskfin@mail.kuban.ru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374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Режим работы</a:t>
                      </a:r>
                    </a:p>
                    <a:p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 9-00 до 18-00 (пятница до 17-00)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Перерыв с 13-00 до 13-50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Выходные дни: суббота, воскресенье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" name="Горизонтальный свиток 6"/>
          <p:cNvSpPr/>
          <p:nvPr/>
        </p:nvSpPr>
        <p:spPr>
          <a:xfrm>
            <a:off x="296214" y="620689"/>
            <a:ext cx="8596266" cy="3528393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Разработчиком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презентации «Бюджет для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граждан» является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муниципального образования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управления: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Составление проекта бюджета на очередной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финансовый год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плановый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Организация исполнения бюджета;</a:t>
            </a:r>
          </a:p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Осуществление финансового контроля за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исполнением бюджета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2302" y="109853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О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финансовом</a:t>
            </a:r>
            <a:r>
              <a:rPr lang="ru-RU" sz="4000" dirty="0" smtClean="0"/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управлении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Scan1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4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 descr="Scan1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10070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91736" y="873125"/>
            <a:ext cx="5040312" cy="504031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8329" y="3861048"/>
            <a:ext cx="4176464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FrankRuehl" pitchFamily="34" charset="-79"/>
              </a:rPr>
              <a:t>Спасибо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FrankRuehl" pitchFamily="34" charset="-79"/>
              </a:rPr>
              <a:t>За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FrankRuehl" pitchFamily="34" charset="-79"/>
              </a:rPr>
              <a:t>Внимание!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99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225" y="37183"/>
            <a:ext cx="8229600" cy="1143000"/>
          </a:xfrm>
        </p:spPr>
        <p:txBody>
          <a:bodyPr/>
          <a:lstStyle/>
          <a:p>
            <a:r>
              <a:rPr lang="ru-RU" sz="3200" b="1" dirty="0" smtClean="0"/>
              <a:t>Основные направления бюджетной политики на 2015-2017 годы</a:t>
            </a:r>
            <a:endParaRPr lang="ru-RU" sz="3200" b="1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3" y="-15397"/>
            <a:ext cx="6953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1" y="1165920"/>
            <a:ext cx="518205" cy="1054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5" y="1874225"/>
            <a:ext cx="517525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0" y="2592628"/>
            <a:ext cx="517525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4798" y="1196752"/>
            <a:ext cx="8119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/>
              <a:t>Приоритетное обеспечение населения </a:t>
            </a:r>
            <a:r>
              <a:rPr lang="ru-RU" sz="1400" b="1" i="1" dirty="0" smtClean="0"/>
              <a:t>бюджетными </a:t>
            </a:r>
            <a:r>
              <a:rPr lang="ru-RU" sz="1400" b="1" i="1" dirty="0"/>
              <a:t>услугами отраслей социальной сферы. Гарантированное </a:t>
            </a:r>
            <a:r>
              <a:rPr lang="ru-RU" sz="1400" b="1" i="1" dirty="0" smtClean="0"/>
              <a:t>поэтапное </a:t>
            </a:r>
            <a:r>
              <a:rPr lang="ru-RU" sz="1400" b="1" i="1" dirty="0"/>
              <a:t>повышение оплаты труда в бюджетном секторе </a:t>
            </a:r>
            <a:r>
              <a:rPr lang="ru-RU" sz="1400" b="1" i="1" dirty="0" smtClean="0"/>
              <a:t>экономики.</a:t>
            </a:r>
            <a:endParaRPr lang="ru-RU" sz="1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33988" y="1953488"/>
            <a:ext cx="8402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400" b="1" i="1" dirty="0"/>
              <a:t>Сохранение бюджетной поддержки развития реального сектора экономики</a:t>
            </a:r>
            <a:r>
              <a:rPr lang="ru-RU" sz="1400" b="1" i="1" dirty="0" smtClean="0"/>
              <a:t>; </a:t>
            </a:r>
            <a:r>
              <a:rPr lang="ru-RU" sz="1400" b="1" i="1" dirty="0"/>
              <a:t>реализация </a:t>
            </a:r>
            <a:endParaRPr lang="ru-RU" sz="1400" b="1" i="1" dirty="0" smtClean="0"/>
          </a:p>
          <a:p>
            <a:pPr algn="just"/>
            <a:r>
              <a:rPr lang="ru-RU" sz="1400" b="1" i="1" dirty="0" smtClean="0"/>
              <a:t>инвестиционных </a:t>
            </a:r>
            <a:r>
              <a:rPr lang="ru-RU" sz="1400" b="1" i="1" dirty="0"/>
              <a:t>проектов.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862" y="2698981"/>
            <a:ext cx="814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/>
              <a:t>Обеспечение устойчивости и сбалансированности бюджета. Создание  </a:t>
            </a:r>
            <a:r>
              <a:rPr lang="ru-RU" sz="1400" b="1" i="1" dirty="0" smtClean="0"/>
              <a:t>системы </a:t>
            </a:r>
            <a:r>
              <a:rPr lang="ru-RU" sz="1400" b="1" i="1" dirty="0"/>
              <a:t>долгосрочного прогнозирования и стратегического планирования. 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1" y="3267369"/>
            <a:ext cx="517525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3" y="4006033"/>
            <a:ext cx="517525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1" y="4833044"/>
            <a:ext cx="517525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5418400"/>
            <a:ext cx="517525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2206" y="3267369"/>
            <a:ext cx="8041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i="1" dirty="0"/>
              <a:t>Повышение эффективности осуществления бюджетных расходов, </a:t>
            </a:r>
            <a:r>
              <a:rPr lang="ru-RU" sz="1400" b="1" i="1" dirty="0" smtClean="0"/>
              <a:t>качества предоставления </a:t>
            </a:r>
            <a:r>
              <a:rPr lang="ru-RU" sz="1400" b="1" i="1" dirty="0"/>
              <a:t>муниципальных </a:t>
            </a:r>
            <a:r>
              <a:rPr lang="ru-RU" sz="1400" b="1" i="1" dirty="0" smtClean="0"/>
              <a:t>услуг</a:t>
            </a:r>
            <a:r>
              <a:rPr lang="ru-RU" sz="1400" b="1" i="1" dirty="0"/>
              <a:t>, обеспечение </a:t>
            </a:r>
            <a:r>
              <a:rPr lang="ru-RU" sz="1400" b="1" i="1" dirty="0" smtClean="0"/>
              <a:t>нацеленности </a:t>
            </a:r>
            <a:r>
              <a:rPr lang="ru-RU" sz="1400" b="1" i="1" dirty="0"/>
              <a:t>бюджетной системы на достижение </a:t>
            </a:r>
            <a:r>
              <a:rPr lang="ru-RU" sz="1400" b="1" i="1" dirty="0" smtClean="0"/>
              <a:t>конкретных </a:t>
            </a:r>
            <a:r>
              <a:rPr lang="ru-RU" sz="1400" b="1" i="1" dirty="0"/>
              <a:t>результатов.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2356" y="4140347"/>
            <a:ext cx="8001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i="1" dirty="0"/>
              <a:t>Осуществление перехода к формированию и исполнению </a:t>
            </a:r>
            <a:r>
              <a:rPr lang="ru-RU" sz="1400" b="1" i="1" dirty="0" smtClean="0"/>
              <a:t>расходной </a:t>
            </a:r>
            <a:r>
              <a:rPr lang="ru-RU" sz="1400" b="1" i="1" dirty="0"/>
              <a:t>части районного бюджета в программном формате </a:t>
            </a:r>
            <a:r>
              <a:rPr lang="ru-RU" sz="1400" b="1" i="1" dirty="0" smtClean="0"/>
              <a:t>на </a:t>
            </a:r>
            <a:r>
              <a:rPr lang="ru-RU" sz="1400" b="1" i="1" dirty="0"/>
              <a:t>основании утвержденных муниципальных программ.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458" y="4895180"/>
            <a:ext cx="7970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/>
              <a:t>Сокращение муниципального долга, снижение стоимости </a:t>
            </a:r>
            <a:r>
              <a:rPr lang="ru-RU" sz="1400" b="1" i="1" dirty="0" smtClean="0"/>
              <a:t>обслуживания </a:t>
            </a:r>
            <a:r>
              <a:rPr lang="ru-RU" sz="1400" b="1" i="1" dirty="0"/>
              <a:t>муниципальных заимствований.</a:t>
            </a:r>
          </a:p>
        </p:txBody>
      </p:sp>
      <p:pic>
        <p:nvPicPr>
          <p:cNvPr id="829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5" y="6165304"/>
            <a:ext cx="512763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2356" y="5579367"/>
            <a:ext cx="79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i="1" dirty="0"/>
              <a:t>Недопущение роста кредиторской задолженности и дефицита бюджета.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138" y="6124102"/>
            <a:ext cx="7986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i="1" dirty="0"/>
              <a:t>Обеспечение прозрачности и открытости исполнения районного </a:t>
            </a:r>
            <a:r>
              <a:rPr lang="ru-RU" sz="1400" b="1" i="1" dirty="0" smtClean="0"/>
              <a:t>бюджета </a:t>
            </a:r>
            <a:r>
              <a:rPr lang="ru-RU" sz="1400" b="1" i="1" dirty="0"/>
              <a:t>и бюджетного процесса для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8409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 descr="Scan1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2051720" y="1268760"/>
          <a:ext cx="5256584" cy="428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07504" y="858433"/>
            <a:ext cx="3382890" cy="2088232"/>
          </a:xfrm>
          <a:prstGeom prst="roundRect">
            <a:avLst/>
          </a:prstGeom>
          <a:solidFill>
            <a:srgbClr val="00B0F0"/>
          </a:solidFill>
          <a:scene3d>
            <a:camera prst="isometricOffAxis1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Обеспечить </a:t>
            </a:r>
            <a:r>
              <a:rPr lang="ru-RU" b="1" dirty="0" smtClean="0">
                <a:solidFill>
                  <a:schemeClr val="tx1"/>
                </a:solidFill>
              </a:rPr>
              <a:t>стабильный рост собственных </a:t>
            </a:r>
            <a:r>
              <a:rPr lang="ru-RU" b="1" dirty="0">
                <a:solidFill>
                  <a:schemeClr val="tx1"/>
                </a:solidFill>
              </a:rPr>
              <a:t>доходов районного бюджета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0524" y="4437112"/>
            <a:ext cx="3236850" cy="2160040"/>
          </a:xfrm>
          <a:prstGeom prst="roundRect">
            <a:avLst/>
          </a:prstGeom>
          <a:solidFill>
            <a:srgbClr val="00B0F0"/>
          </a:solidFill>
          <a:scene3d>
            <a:camera prst="isometricOffAxis1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Перейти на программный метод планирования расходов бюджета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6136" y="822429"/>
            <a:ext cx="3240040" cy="2160240"/>
          </a:xfrm>
          <a:prstGeom prst="roundRect">
            <a:avLst/>
          </a:prstGeom>
          <a:solidFill>
            <a:srgbClr val="00B0F0"/>
          </a:solidFill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Добиться последовательного снижения </a:t>
            </a:r>
            <a:r>
              <a:rPr lang="ru-RU" b="1" dirty="0" smtClean="0">
                <a:solidFill>
                  <a:schemeClr val="tx1"/>
                </a:solidFill>
              </a:rPr>
              <a:t>бюджетного </a:t>
            </a:r>
            <a:r>
              <a:rPr lang="ru-RU" b="1" dirty="0">
                <a:solidFill>
                  <a:schemeClr val="tx1"/>
                </a:solidFill>
              </a:rPr>
              <a:t>дефицита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96136" y="4365104"/>
            <a:ext cx="3096024" cy="2232048"/>
          </a:xfrm>
          <a:prstGeom prst="roundRect">
            <a:avLst/>
          </a:prstGeom>
          <a:solidFill>
            <a:srgbClr val="00B0F0"/>
          </a:solidFill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Поддержать сбалансированность бюджетов поселений Ейского района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541517" y="4335209"/>
            <a:ext cx="504056" cy="494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554499" y="611275"/>
            <a:ext cx="504056" cy="494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8005614" y="4189954"/>
            <a:ext cx="504056" cy="494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8100392" y="625967"/>
            <a:ext cx="504056" cy="494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450" y="101600"/>
            <a:ext cx="8312302" cy="8794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atin typeface="Sylfaen" pitchFamily="18" charset="0"/>
              </a:rPr>
              <a:t>Параметры районного бюджета, млн. руб</a:t>
            </a:r>
            <a:r>
              <a:rPr lang="ru-RU" sz="3200" b="1" i="1" dirty="0">
                <a:latin typeface="Sylfaen" pitchFamily="18" charset="0"/>
              </a:rPr>
              <a:t>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1700213"/>
            <a:ext cx="2743200" cy="40338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0964" name="TextBox 11"/>
          <p:cNvSpPr txBox="1">
            <a:spLocks noChangeArrowheads="1"/>
          </p:cNvSpPr>
          <p:nvPr/>
        </p:nvSpPr>
        <p:spPr bwMode="auto">
          <a:xfrm>
            <a:off x="314325" y="4152900"/>
            <a:ext cx="14065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Доходы</a:t>
            </a:r>
          </a:p>
          <a:p>
            <a:pPr algn="ctr"/>
            <a:r>
              <a:rPr lang="ru-RU" sz="2800" b="1">
                <a:latin typeface="Calibri" pitchFamily="34" charset="0"/>
              </a:rPr>
              <a:t>1891,6</a:t>
            </a:r>
          </a:p>
        </p:txBody>
      </p:sp>
      <p:sp>
        <p:nvSpPr>
          <p:cNvPr id="40965" name="TextBox 12"/>
          <p:cNvSpPr txBox="1">
            <a:spLocks noChangeArrowheads="1"/>
          </p:cNvSpPr>
          <p:nvPr/>
        </p:nvSpPr>
        <p:spPr bwMode="auto">
          <a:xfrm rot="1010723">
            <a:off x="1785938" y="3386138"/>
            <a:ext cx="1471612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Расходы</a:t>
            </a:r>
          </a:p>
          <a:p>
            <a:pPr algn="ctr"/>
            <a:r>
              <a:rPr lang="ru-RU" sz="2800" b="1">
                <a:latin typeface="Calibri" pitchFamily="34" charset="0"/>
              </a:rPr>
              <a:t>1967,6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 rot="5400000">
            <a:off x="1449388" y="4408488"/>
            <a:ext cx="460375" cy="272732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02456" y="1196752"/>
            <a:ext cx="1634331" cy="47901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2015 год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611237" y="1221799"/>
            <a:ext cx="1701784" cy="479009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2016 год</a:t>
            </a:r>
          </a:p>
        </p:txBody>
      </p:sp>
      <p:pic>
        <p:nvPicPr>
          <p:cNvPr id="4097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63888" y="1773238"/>
            <a:ext cx="2743200" cy="4030662"/>
          </a:xfrm>
          <a:effectLst>
            <a:softEdge rad="127000"/>
          </a:effectLst>
        </p:spPr>
      </p:pic>
      <p:pic>
        <p:nvPicPr>
          <p:cNvPr id="4097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2175" y="1676400"/>
            <a:ext cx="2714625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6516216" y="1124744"/>
            <a:ext cx="165618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2017 год</a:t>
            </a:r>
          </a:p>
        </p:txBody>
      </p:sp>
      <p:sp>
        <p:nvSpPr>
          <p:cNvPr id="40978" name="TextBox 21"/>
          <p:cNvSpPr txBox="1">
            <a:spLocks noChangeArrowheads="1"/>
          </p:cNvSpPr>
          <p:nvPr/>
        </p:nvSpPr>
        <p:spPr bwMode="auto">
          <a:xfrm>
            <a:off x="3082925" y="4183063"/>
            <a:ext cx="1406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Доходы</a:t>
            </a:r>
          </a:p>
          <a:p>
            <a:pPr algn="ctr"/>
            <a:r>
              <a:rPr lang="ru-RU" sz="2400" b="1">
                <a:latin typeface="Calibri" pitchFamily="34" charset="0"/>
              </a:rPr>
              <a:t>1865,7</a:t>
            </a:r>
          </a:p>
        </p:txBody>
      </p:sp>
      <p:sp>
        <p:nvSpPr>
          <p:cNvPr id="40979" name="TextBox 22"/>
          <p:cNvSpPr txBox="1">
            <a:spLocks noChangeArrowheads="1"/>
          </p:cNvSpPr>
          <p:nvPr/>
        </p:nvSpPr>
        <p:spPr bwMode="auto">
          <a:xfrm rot="1341408">
            <a:off x="4552950" y="3535363"/>
            <a:ext cx="14716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Расходы</a:t>
            </a:r>
          </a:p>
          <a:p>
            <a:pPr algn="ctr"/>
            <a:r>
              <a:rPr lang="ru-RU" sz="2400" b="1">
                <a:latin typeface="Calibri" pitchFamily="34" charset="0"/>
              </a:rPr>
              <a:t>1890,7</a:t>
            </a:r>
          </a:p>
        </p:txBody>
      </p:sp>
      <p:sp>
        <p:nvSpPr>
          <p:cNvPr id="40980" name="TextBox 23"/>
          <p:cNvSpPr txBox="1">
            <a:spLocks noChangeArrowheads="1"/>
          </p:cNvSpPr>
          <p:nvPr/>
        </p:nvSpPr>
        <p:spPr bwMode="auto">
          <a:xfrm>
            <a:off x="5930900" y="4365625"/>
            <a:ext cx="1406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Доходы</a:t>
            </a:r>
          </a:p>
          <a:p>
            <a:pPr algn="ctr"/>
            <a:r>
              <a:rPr lang="ru-RU" sz="2400" b="1">
                <a:latin typeface="Calibri" pitchFamily="34" charset="0"/>
              </a:rPr>
              <a:t>1855,7</a:t>
            </a:r>
          </a:p>
        </p:txBody>
      </p:sp>
      <p:sp>
        <p:nvSpPr>
          <p:cNvPr id="40981" name="TextBox 24"/>
          <p:cNvSpPr txBox="1">
            <a:spLocks noChangeArrowheads="1"/>
          </p:cNvSpPr>
          <p:nvPr/>
        </p:nvSpPr>
        <p:spPr bwMode="auto">
          <a:xfrm rot="1604876">
            <a:off x="7412038" y="3535363"/>
            <a:ext cx="1471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Расходы</a:t>
            </a:r>
          </a:p>
          <a:p>
            <a:pPr algn="ctr"/>
            <a:r>
              <a:rPr lang="ru-RU" sz="2400" b="1">
                <a:latin typeface="Calibri" pitchFamily="34" charset="0"/>
              </a:rPr>
              <a:t>1887,7</a:t>
            </a:r>
          </a:p>
        </p:txBody>
      </p:sp>
      <p:sp>
        <p:nvSpPr>
          <p:cNvPr id="26" name="Правая фигурная скобка 25"/>
          <p:cNvSpPr/>
          <p:nvPr/>
        </p:nvSpPr>
        <p:spPr>
          <a:xfrm rot="5400000">
            <a:off x="4227513" y="4473575"/>
            <a:ext cx="523875" cy="266382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авая фигурная скобка 26"/>
          <p:cNvSpPr/>
          <p:nvPr/>
        </p:nvSpPr>
        <p:spPr>
          <a:xfrm rot="5400000">
            <a:off x="7030631" y="4485095"/>
            <a:ext cx="574675" cy="269158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84" name="TextBox 27"/>
          <p:cNvSpPr txBox="1">
            <a:spLocks noChangeArrowheads="1"/>
          </p:cNvSpPr>
          <p:nvPr/>
        </p:nvSpPr>
        <p:spPr bwMode="auto">
          <a:xfrm>
            <a:off x="315913" y="6067425"/>
            <a:ext cx="27273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</a:rPr>
              <a:t>Дефицит - 76,0</a:t>
            </a: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sp>
        <p:nvSpPr>
          <p:cNvPr id="40985" name="TextBox 28"/>
          <p:cNvSpPr txBox="1">
            <a:spLocks noChangeArrowheads="1"/>
          </p:cNvSpPr>
          <p:nvPr/>
        </p:nvSpPr>
        <p:spPr bwMode="auto">
          <a:xfrm>
            <a:off x="3157538" y="6067425"/>
            <a:ext cx="2663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</a:rPr>
              <a:t>Дефицит – 25,0</a:t>
            </a:r>
          </a:p>
        </p:txBody>
      </p:sp>
      <p:sp>
        <p:nvSpPr>
          <p:cNvPr id="40986" name="TextBox 29"/>
          <p:cNvSpPr txBox="1">
            <a:spLocks noChangeArrowheads="1"/>
          </p:cNvSpPr>
          <p:nvPr/>
        </p:nvSpPr>
        <p:spPr bwMode="auto">
          <a:xfrm>
            <a:off x="5972175" y="6118225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</a:rPr>
              <a:t>Дефицит – 32,0</a:t>
            </a:r>
          </a:p>
        </p:txBody>
      </p:sp>
      <p:pic>
        <p:nvPicPr>
          <p:cNvPr id="22" name="Picture 7" descr="Scan100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01"/>
          <p:cNvGraphicFramePr>
            <a:graphicFrameLocks/>
          </p:cNvGraphicFramePr>
          <p:nvPr/>
        </p:nvGraphicFramePr>
        <p:xfrm>
          <a:off x="395536" y="1484784"/>
          <a:ext cx="8382000" cy="488912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44763"/>
                <a:gridCol w="1189037"/>
                <a:gridCol w="1066800"/>
                <a:gridCol w="1143000"/>
                <a:gridCol w="762000"/>
                <a:gridCol w="838200"/>
                <a:gridCol w="838200"/>
              </a:tblGrid>
              <a:tr h="3190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Наименование показателя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плановый период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динамика %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2015/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2016/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Доходы всего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1891,6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1865,7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1855,7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98,6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99,5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319088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в том числе: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налоговые и неналоговые доходы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592,3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102,8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102,6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безвозмездные поступления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1299,3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1256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1230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98,9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96,7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97,9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Расходы всего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1967,6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1890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1887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96,1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Дефицит (-),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lfaen" pitchFamily="18" charset="0"/>
                        </a:rPr>
                        <a:t>профицит (+)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-76,0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-25,0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-32,0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41986" name="Picture 7" descr="Scan1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53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2987675" y="293688"/>
            <a:ext cx="3567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latin typeface="Sylfaen" pitchFamily="18" charset="0"/>
              </a:rPr>
              <a:t>Районный бюджет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7885113" y="1196975"/>
            <a:ext cx="9477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latin typeface="Calibri" pitchFamily="34" charset="0"/>
              </a:rPr>
              <a:t>млн.руб.</a:t>
            </a:r>
          </a:p>
        </p:txBody>
      </p:sp>
    </p:spTree>
    <p:extLst>
      <p:ext uri="{BB962C8B-B14F-4D97-AF65-F5344CB8AC3E}">
        <p14:creationId xmlns:p14="http://schemas.microsoft.com/office/powerpoint/2010/main" val="11702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35732"/>
            <a:ext cx="8229600" cy="1143000"/>
          </a:xfrm>
        </p:spPr>
        <p:txBody>
          <a:bodyPr/>
          <a:lstStyle/>
          <a:p>
            <a:r>
              <a:rPr lang="ru-RU" sz="3200" b="1" dirty="0"/>
              <a:t>Показатели социально-экономического развития</a:t>
            </a:r>
            <a:endParaRPr lang="ru-RU" sz="32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3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026642"/>
              </p:ext>
            </p:extLst>
          </p:nvPr>
        </p:nvGraphicFramePr>
        <p:xfrm>
          <a:off x="395536" y="1201269"/>
          <a:ext cx="8229600" cy="172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871537"/>
            <a:ext cx="6721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Среднегодовая численность постоянного населения, тыс. человек</a:t>
            </a:r>
            <a:endParaRPr lang="ru-RU" sz="1400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6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90" y="3573016"/>
            <a:ext cx="3744416" cy="302433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68724845"/>
              </p:ext>
            </p:extLst>
          </p:nvPr>
        </p:nvGraphicFramePr>
        <p:xfrm>
          <a:off x="4728958" y="2672916"/>
          <a:ext cx="4320480" cy="3816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26517" y="2990889"/>
            <a:ext cx="2621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на 1 жителя, руб.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364088" y="5544641"/>
            <a:ext cx="870587" cy="2652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13003,8</a:t>
            </a:r>
            <a:endParaRPr lang="ru-RU" sz="1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56176" y="4874165"/>
            <a:ext cx="848882" cy="26386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14772,3</a:t>
            </a:r>
            <a:endParaRPr lang="ru-RU" sz="1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04248" y="4437112"/>
            <a:ext cx="863046" cy="2880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14315,6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4239" y="2858267"/>
            <a:ext cx="2550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на 1 жителя, руб.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" y="3993636"/>
            <a:ext cx="4150529" cy="253170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575385668"/>
              </p:ext>
            </p:extLst>
          </p:nvPr>
        </p:nvGraphicFramePr>
        <p:xfrm>
          <a:off x="179268" y="3027544"/>
          <a:ext cx="4499985" cy="3537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Овал 18"/>
          <p:cNvSpPr/>
          <p:nvPr/>
        </p:nvSpPr>
        <p:spPr>
          <a:xfrm>
            <a:off x="2447517" y="5201606"/>
            <a:ext cx="864096" cy="34303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13762,3</a:t>
            </a:r>
            <a:endParaRPr lang="ru-RU" sz="1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991625" y="4895980"/>
            <a:ext cx="914400" cy="2804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13614,4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Title &amp; Subtitle 1">
      <a:dk1>
        <a:srgbClr val="1A1A1A"/>
      </a:dk1>
      <a:lt1>
        <a:srgbClr val="FFFFFF"/>
      </a:lt1>
      <a:dk2>
        <a:srgbClr val="000000"/>
      </a:dk2>
      <a:lt2>
        <a:srgbClr val="808080"/>
      </a:lt2>
      <a:accent1>
        <a:srgbClr val="CC6600"/>
      </a:accent1>
      <a:accent2>
        <a:srgbClr val="996633"/>
      </a:accent2>
      <a:accent3>
        <a:srgbClr val="FFFFFF"/>
      </a:accent3>
      <a:accent4>
        <a:srgbClr val="141414"/>
      </a:accent4>
      <a:accent5>
        <a:srgbClr val="E2B8AA"/>
      </a:accent5>
      <a:accent6>
        <a:srgbClr val="8A5C2D"/>
      </a:accent6>
      <a:hlink>
        <a:srgbClr val="5F5F5F"/>
      </a:hlink>
      <a:folHlink>
        <a:srgbClr val="333333"/>
      </a:folHlink>
    </a:clrScheme>
    <a:fontScheme name="Title &amp; Subtit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B3B3"/>
        </a:solidFill>
        <a:ln w="1270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A1A1A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B3B3"/>
        </a:solidFill>
        <a:ln w="1270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A1A1A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Title &amp; Subtitle 1">
        <a:dk1>
          <a:srgbClr val="1A1A1A"/>
        </a:dk1>
        <a:lt1>
          <a:srgbClr val="FFFFFF"/>
        </a:lt1>
        <a:dk2>
          <a:srgbClr val="000000"/>
        </a:dk2>
        <a:lt2>
          <a:srgbClr val="808080"/>
        </a:lt2>
        <a:accent1>
          <a:srgbClr val="CC6600"/>
        </a:accent1>
        <a:accent2>
          <a:srgbClr val="996633"/>
        </a:accent2>
        <a:accent3>
          <a:srgbClr val="FFFFFF"/>
        </a:accent3>
        <a:accent4>
          <a:srgbClr val="141414"/>
        </a:accent4>
        <a:accent5>
          <a:srgbClr val="E2B8AA"/>
        </a:accent5>
        <a:accent6>
          <a:srgbClr val="8A5C2D"/>
        </a:accent6>
        <a:hlink>
          <a:srgbClr val="5F5F5F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2403</TotalTime>
  <Words>3186</Words>
  <Application>Microsoft Office PowerPoint</Application>
  <PresentationFormat>Экран (4:3)</PresentationFormat>
  <Paragraphs>690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Тема Office</vt:lpstr>
      <vt:lpstr>Title &amp; Subtitle</vt:lpstr>
      <vt:lpstr>Исполнительная</vt:lpstr>
      <vt:lpstr>1_Тема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на 2015-2017 годы</vt:lpstr>
      <vt:lpstr>Презентация PowerPoint</vt:lpstr>
      <vt:lpstr>Параметры районного бюджета, млн. руб.</vt:lpstr>
      <vt:lpstr>Презентация PowerPoint</vt:lpstr>
      <vt:lpstr>Показатели социально-экономического развития</vt:lpstr>
      <vt:lpstr>Показатели социально-экономического развития</vt:lpstr>
      <vt:lpstr>Презентация PowerPoint</vt:lpstr>
      <vt:lpstr>Презентация PowerPoint</vt:lpstr>
      <vt:lpstr>Межбюджетные отношения</vt:lpstr>
      <vt:lpstr>Расходы районного бюджета  (млн. руб.)</vt:lpstr>
      <vt:lpstr>Расходы на социальную сферу,  млн. руб.</vt:lpstr>
      <vt:lpstr>Показатели социально-экономического развития</vt:lpstr>
      <vt:lpstr>Повышение средней заработной платы отдельным категориям работников в соответствии  с Указом Президента от 7 мая 2012 года</vt:lpstr>
      <vt:lpstr>Финансовое обеспечение инвестиционных проектов</vt:lpstr>
      <vt:lpstr>Объекты капитального строительства в 2015 году </vt:lpstr>
      <vt:lpstr>Расходы бюджета на 2015 год</vt:lpstr>
      <vt:lpstr>Муниципальная программа  «Развитие здравоохранения в Ейском районе»</vt:lpstr>
      <vt:lpstr>Муниципальная программа  «Развитие образования»</vt:lpstr>
      <vt:lpstr>Муниципальная программа  «Развитие образования» на 2015 год</vt:lpstr>
      <vt:lpstr>Показатели социально-экономического развития</vt:lpstr>
      <vt:lpstr>Муниципальная программа «Развитие культуры в Ейском районе»</vt:lpstr>
      <vt:lpstr>Показатели социально-экономического развития</vt:lpstr>
      <vt:lpstr>«Развитие физической культуры и спорта»</vt:lpstr>
      <vt:lpstr>Показатели социально-экономического развития</vt:lpstr>
      <vt:lpstr>«Дети Ейского района»</vt:lpstr>
      <vt:lpstr>«Молодежь Ейского района» </vt:lpstr>
      <vt:lpstr>«Социальная поддержка граждан»</vt:lpstr>
      <vt:lpstr>«Поддержка Ейского районного казачьего общества»</vt:lpstr>
      <vt:lpstr>«Поддержка деятельности социально-ориентированных общественных организаций Ейского района»</vt:lpstr>
      <vt:lpstr>«Обеспечение безопасности населения Ейского района»</vt:lpstr>
      <vt:lpstr>«Информационное общество Ейского района»</vt:lpstr>
      <vt:lpstr>«Комплексные меры противодействия незаконному потреблению наркотических средств»</vt:lpstr>
      <vt:lpstr>«Эффективное управление муниципальным имуществом и земельными ресурсами Ейского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Выравнивание бюджетной обеспеченности бюджетов поселений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fonh2</dc:creator>
  <cp:lastModifiedBy>budget5</cp:lastModifiedBy>
  <cp:revision>274</cp:revision>
  <cp:lastPrinted>2014-12-05T09:49:58Z</cp:lastPrinted>
  <dcterms:created xsi:type="dcterms:W3CDTF">2014-11-05T07:01:40Z</dcterms:created>
  <dcterms:modified xsi:type="dcterms:W3CDTF">2014-12-17T07:30:54Z</dcterms:modified>
</cp:coreProperties>
</file>