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3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6699"/>
    <a:srgbClr val="00FFFF"/>
    <a:srgbClr val="66FF33"/>
    <a:srgbClr val="FF00FF"/>
    <a:srgbClr val="000000"/>
    <a:srgbClr val="00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04BA-4B4C-4A38-A202-6C38B56C6DAF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CDEEC-506F-4D95-889B-D79D5330C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6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CDEEC-506F-4D95-889B-D79D5330CA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7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&amp;Fcy;&amp;ocy;&amp;ncy; &amp;dcy;&amp;lcy;&amp;yacy; &amp;pcy;&amp;rcy;&amp;iecy;&amp;zcy;&amp;iecy;&amp;ncy;&amp;tcy;&amp;acy;&amp;tscy;&amp;icy;&amp;jcy; - &amp;scy;&amp;vcy;&amp;iecy;&amp;tcy;&amp;lcy;&amp;ycy;&amp;jcy; &amp;fcy;&amp;ocy;&amp;ncy;, &amp;acy;&amp;bcy;&amp;scy;&amp;tcy;&amp;rcy;&amp;acy;&amp;kcy;&amp;tscy;&amp;icy;&amp;yacy;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467546"/>
            <a:ext cx="6217369" cy="45793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313" y="5220072"/>
            <a:ext cx="6318702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490" y="6012160"/>
            <a:ext cx="6217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</a:rPr>
              <a:t>к решению Совета муниципального </a:t>
            </a:r>
            <a:r>
              <a:rPr lang="ru-RU" sz="2000" b="1" i="1" dirty="0" smtClean="0">
                <a:solidFill>
                  <a:srgbClr val="0000FF"/>
                </a:solidFill>
              </a:rPr>
              <a:t>образования </a:t>
            </a:r>
            <a:r>
              <a:rPr lang="ru-RU" sz="2000" b="1" i="1" dirty="0">
                <a:solidFill>
                  <a:srgbClr val="0000FF"/>
                </a:solidFill>
              </a:rPr>
              <a:t>Ейский район </a:t>
            </a:r>
            <a:r>
              <a:rPr lang="ru-RU" sz="2000" b="1" i="1" dirty="0" smtClean="0">
                <a:solidFill>
                  <a:srgbClr val="0000FF"/>
                </a:solidFill>
              </a:rPr>
              <a:t>от </a:t>
            </a:r>
            <a:r>
              <a:rPr lang="en-US" sz="2000" b="1" i="1" dirty="0" smtClean="0">
                <a:solidFill>
                  <a:srgbClr val="0000FF"/>
                </a:solidFill>
              </a:rPr>
              <a:t>28</a:t>
            </a:r>
            <a:r>
              <a:rPr lang="ru-RU" sz="2000" b="1" i="1" dirty="0" smtClean="0">
                <a:solidFill>
                  <a:srgbClr val="0000FF"/>
                </a:solidFill>
              </a:rPr>
              <a:t>.</a:t>
            </a:r>
            <a:r>
              <a:rPr lang="en-US" sz="2000" b="1" i="1" dirty="0" smtClean="0">
                <a:solidFill>
                  <a:srgbClr val="0000FF"/>
                </a:solidFill>
              </a:rPr>
              <a:t>02</a:t>
            </a:r>
            <a:r>
              <a:rPr lang="ru-RU" sz="2000" b="1" i="1" dirty="0" smtClean="0">
                <a:solidFill>
                  <a:srgbClr val="0000FF"/>
                </a:solidFill>
              </a:rPr>
              <a:t>.201</a:t>
            </a:r>
            <a:r>
              <a:rPr lang="en-US" sz="2000" b="1" i="1" dirty="0" smtClean="0">
                <a:solidFill>
                  <a:srgbClr val="0000FF"/>
                </a:solidFill>
              </a:rPr>
              <a:t>8</a:t>
            </a:r>
            <a:r>
              <a:rPr lang="ru-RU" sz="2000" b="1" i="1" dirty="0" smtClean="0">
                <a:solidFill>
                  <a:srgbClr val="0000FF"/>
                </a:solidFill>
              </a:rPr>
              <a:t> года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№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67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«О внесении изменений в решение Совета муниципального образования Ейский район от  </a:t>
            </a:r>
            <a:r>
              <a:rPr lang="en-US" sz="2000" b="1" i="1" dirty="0" smtClean="0">
                <a:solidFill>
                  <a:srgbClr val="0000FF"/>
                </a:solidFill>
              </a:rPr>
              <a:t>8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декабря </a:t>
            </a:r>
            <a:r>
              <a:rPr lang="ru-RU" sz="2000" b="1" i="1" dirty="0" smtClean="0">
                <a:solidFill>
                  <a:srgbClr val="0000FF"/>
                </a:solidFill>
              </a:rPr>
              <a:t>201</a:t>
            </a:r>
            <a:r>
              <a:rPr lang="en-US" sz="2000" b="1" i="1" dirty="0" smtClean="0">
                <a:solidFill>
                  <a:srgbClr val="0000FF"/>
                </a:solidFill>
              </a:rPr>
              <a:t>7</a:t>
            </a:r>
            <a:r>
              <a:rPr lang="ru-RU" sz="2000" b="1" i="1" dirty="0" smtClean="0">
                <a:solidFill>
                  <a:srgbClr val="0000FF"/>
                </a:solidFill>
              </a:rPr>
              <a:t> года 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№ </a:t>
            </a:r>
            <a:r>
              <a:rPr lang="ru-RU" sz="2000" b="1" i="1" dirty="0" smtClean="0">
                <a:solidFill>
                  <a:srgbClr val="0000FF"/>
                </a:solidFill>
              </a:rPr>
              <a:t>46 </a:t>
            </a:r>
            <a:r>
              <a:rPr lang="ru-RU" sz="2000" b="1" i="1" dirty="0">
                <a:solidFill>
                  <a:srgbClr val="0000FF"/>
                </a:solidFill>
              </a:rPr>
              <a:t>«О районном бюджете на </a:t>
            </a:r>
            <a:r>
              <a:rPr lang="ru-RU" sz="2000" b="1" i="1" dirty="0" smtClean="0">
                <a:solidFill>
                  <a:srgbClr val="0000FF"/>
                </a:solidFill>
              </a:rPr>
              <a:t>2018 </a:t>
            </a:r>
            <a:r>
              <a:rPr lang="ru-RU" sz="2000" b="1" i="1" dirty="0">
                <a:solidFill>
                  <a:srgbClr val="0000FF"/>
                </a:solidFill>
              </a:rPr>
              <a:t>год и на плановый </a:t>
            </a:r>
            <a:r>
              <a:rPr lang="ru-RU" sz="2000" b="1" i="1" dirty="0" smtClean="0">
                <a:solidFill>
                  <a:srgbClr val="0000FF"/>
                </a:solidFill>
              </a:rPr>
              <a:t>период </a:t>
            </a:r>
            <a:r>
              <a:rPr lang="ru-RU" sz="2000" b="1" i="1" dirty="0" smtClean="0">
                <a:solidFill>
                  <a:srgbClr val="0000FF"/>
                </a:solidFill>
              </a:rPr>
              <a:t>2019 </a:t>
            </a:r>
            <a:r>
              <a:rPr lang="ru-RU" sz="2000" b="1" i="1" dirty="0">
                <a:solidFill>
                  <a:srgbClr val="0000FF"/>
                </a:solidFill>
              </a:rPr>
              <a:t>и </a:t>
            </a:r>
            <a:r>
              <a:rPr lang="en-US" sz="2000" b="1" i="1" dirty="0">
                <a:solidFill>
                  <a:srgbClr val="0000FF"/>
                </a:solidFill>
              </a:rPr>
              <a:t>2</a:t>
            </a:r>
            <a:r>
              <a:rPr lang="ru-RU" sz="2000" b="1" i="1" dirty="0" smtClean="0">
                <a:solidFill>
                  <a:srgbClr val="0000FF"/>
                </a:solidFill>
              </a:rPr>
              <a:t>020 </a:t>
            </a:r>
            <a:r>
              <a:rPr lang="ru-RU" sz="2000" b="1" i="1" dirty="0">
                <a:solidFill>
                  <a:srgbClr val="0000FF"/>
                </a:solidFill>
              </a:rPr>
              <a:t>годов»</a:t>
            </a:r>
            <a:endParaRPr lang="ru-RU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00326"/>
              </p:ext>
            </p:extLst>
          </p:nvPr>
        </p:nvGraphicFramePr>
        <p:xfrm>
          <a:off x="44623" y="760391"/>
          <a:ext cx="6768755" cy="4099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63"/>
                <a:gridCol w="651538"/>
                <a:gridCol w="651538"/>
                <a:gridCol w="651538"/>
                <a:gridCol w="651538"/>
                <a:gridCol w="651538"/>
                <a:gridCol w="723931"/>
                <a:gridCol w="724603"/>
                <a:gridCol w="614668"/>
              </a:tblGrid>
              <a:tr h="14625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Ейский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en-US" sz="11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46 в редакции от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 на 2018 год, утвержденных решением № 46, относительно редакции от 08.12.2017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3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2006863,3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1950498,4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1963084,8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2063119,6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1951670,3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1964357,2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56256,3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0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772671,9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785151,5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802555,3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772671,9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785151,5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802555,3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0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1234191,4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1165346,9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1160529,5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1290447,7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1166518,8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1161801,9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56256,3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3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1996863,3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1940498,4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1953084,8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2081713,5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1941670,3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1954357,2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84850,2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3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</a:p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-18593,9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953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203" y="21727"/>
            <a:ext cx="608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районного бюджета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1248" y="483392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048" y="4860032"/>
            <a:ext cx="658873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Решением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муниципального образования Ейский район от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2018 года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решение Совета муниципального образования Ейский район от 8 декабря 2017 года  № 46 «О районном бюджете на 2018 год и на плановый период 2019 и 2020 годов» внесены следующие изменения в утвержденные параметры районного бюджета: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часть  районного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2018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увеличена  за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безвозмездных  поступлений из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другого уровня на 56256,3 тыс. рублей;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районного бюджета в 2018 году увеличена на общую сумму 84850,2 тыс. рублей,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58732,2 тыс. рублей за счет безвозмездных поступлений;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26118 тыс. рублей за счет остатков средств районного бюджета, сложившихся на 1 января 2018 года. 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Доходная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расходная часть районного бюджета планового периода увеличена за счет уточнения безвозмездных поступлений из краевого бюджета: в  2019 году доходы и расходы увеличиваются на 1171,9 тыс. рублей, в 2020 году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1272,4 тыс. рублей.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2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22" y="50223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в районный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 2018 год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57320"/>
              </p:ext>
            </p:extLst>
          </p:nvPr>
        </p:nvGraphicFramePr>
        <p:xfrm>
          <a:off x="80627" y="1019605"/>
          <a:ext cx="6696746" cy="5764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755"/>
                <a:gridCol w="866528"/>
                <a:gridCol w="828853"/>
                <a:gridCol w="828853"/>
                <a:gridCol w="781757"/>
              </a:tblGrid>
              <a:tr h="10307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Ейский район №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редакции от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решением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 относительно редакции от 08.12.2017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772 671,9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772 671,9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458 224,0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458 224,0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7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7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103 000,0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18 019,0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13 480,0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4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98 148,1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98 148,1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4 604,5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4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11 038,5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11 038,5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14 157,8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14 157,8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9" marR="5419" marT="963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9812" y="742720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media.publika.md/en/image/201704/full/crestere_economica_73599000_28527400.jp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rujazi.com/images/classified/63787162.jpg"/>
          <p:cNvSpPr>
            <a:spLocks noChangeAspect="1" noChangeArrowheads="1"/>
          </p:cNvSpPr>
          <p:nvPr/>
        </p:nvSpPr>
        <p:spPr bwMode="auto">
          <a:xfrm>
            <a:off x="230981" y="10584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91" y="7241302"/>
            <a:ext cx="1403747" cy="18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65" y="7282109"/>
            <a:ext cx="1403747" cy="18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5" b="97250" l="359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92" y="6660232"/>
            <a:ext cx="2453833" cy="2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212">
            <a:off x="2631741" y="7624552"/>
            <a:ext cx="1295940" cy="172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907">
            <a:off x="1700808" y="7481013"/>
            <a:ext cx="1403747" cy="186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234">
            <a:off x="3582171" y="7588736"/>
            <a:ext cx="1349741" cy="179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7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58" y="28489"/>
            <a:ext cx="651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2018 год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72039"/>
              </p:ext>
            </p:extLst>
          </p:nvPr>
        </p:nvGraphicFramePr>
        <p:xfrm>
          <a:off x="173837" y="845142"/>
          <a:ext cx="6523365" cy="4610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1117"/>
                <a:gridCol w="1006620"/>
                <a:gridCol w="975163"/>
                <a:gridCol w="955501"/>
                <a:gridCol w="754964"/>
              </a:tblGrid>
              <a:tr h="10999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Ейский район № 46 в редакции от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46, относительно редакции от 08.12.2017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53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1234191,4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1290447,7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56256,3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97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краевого  бюджета, в том числе: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1232793,4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1290826,1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58032,7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53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114903,1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114903,1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53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68219,2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56967,5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53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1106638,6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1107703,8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53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9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бюджетов поселений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2097,5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60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-2475,9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-2475,9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4" marR="5654" marT="10051" marB="0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89051" y="551709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50" y="5473973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Уточнение объёмов безвозмездных поступлений  обусловлено:</a:t>
            </a:r>
            <a:endParaRPr lang="ru-RU" alt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3762" y="5777195"/>
            <a:ext cx="2937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Увеличением за счет: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8" y="6177305"/>
            <a:ext cx="676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 на   капитальный   ремонт  и   ремонт  автомобильных  дорог  общего   пользования  местного значения – 1950,9 тыс. 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28" y="6700525"/>
            <a:ext cx="666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на  строительство  малобюджетных   спортивных  залов  шаговой доступности - 20000,0 тыс. 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27" y="7223745"/>
            <a:ext cx="666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повышение оплаты труда работников муниципальных учреждений Краснодарского края -   23628,4 тыс. 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746965"/>
            <a:ext cx="6749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на  организацию  газоснабжения  населения – 11860,0 тыс. 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8" y="8103770"/>
            <a:ext cx="6806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 на  предоставление  жилых  помещений  детям-сиротам  и  детям,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оставшимся  без  попечения  родителей,  лицам  из  их  числа по договорам найма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жилых помещений – 649,9 тыс. 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8920"/>
            <a:ext cx="6813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  на   осуществление    отдельных   государственных   полномочий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  края   по    осуществлению   регионального    государственного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жилищного надзора и лицензионного контроля – 1177,0 тыс. 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390" y="827584"/>
            <a:ext cx="6824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 на   осуществление   полномочий   по   составлению   (изменению)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    кандидатов   в   присяжные    заседатели    федеральных   судов   общей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юрисдикции в Российской Федерации – 182,7 тыс. 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7424"/>
            <a:ext cx="6813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  межбюджетных   трансфертов   из   бюджетов   сельских   и   городского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  для   выполнения    полномочий    по    решению  вопросов    местного 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– 699,5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9418" y="2364425"/>
            <a:ext cx="306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Уменьшением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53125"/>
            <a:ext cx="6996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 на   выравнивание   обеспеченности   муниципальных   районов   по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расходных обязательств по выравниванию бюджетной обеспеченности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– 471,8 тыс. 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91789"/>
            <a:ext cx="68133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  на   осуществление  отдельных  государственных  полномочий  по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поддержке  сельскохозяйственного  производства  в  Краснодарском крае в части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предоставления  субсидий  гражданам,  ведущим  личное   подсобное   хозяйство,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крестьянским  (фермерским)  хозяйствам, индивидуальным предпринимателям,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осуществляющим       деятельность        в       области          сельскохозяйственного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– 712,2 тыс.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528" y="4860032"/>
            <a:ext cx="678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  на   осуществление   отдельных   государственных   полномочий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   организации     оказания     медицинской     помощи     в    соответствии      с территориальной программой государственных гарантий бесплатного оказания гражданам медицинской помощи в Краснодарском крае – 232,2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14139"/>
            <a:ext cx="6813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предусмотрен 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озврат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  краевой    бюджет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межбюджетных трансфертов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целевое назначение,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января 2018 года, в сумме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2475,9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3" y="6737470"/>
            <a:ext cx="5637931" cy="23033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722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бюджетов на 2018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9210" y="813941"/>
            <a:ext cx="113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6504"/>
              </p:ext>
            </p:extLst>
          </p:nvPr>
        </p:nvGraphicFramePr>
        <p:xfrm>
          <a:off x="52388" y="1121718"/>
          <a:ext cx="6753225" cy="799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Лист" r:id="rId3" imgW="6753323" imgH="9096300" progId="Excel.Sheet.12">
                  <p:embed/>
                </p:oleObj>
              </mc:Choice>
              <mc:Fallback>
                <p:oleObj name="Лист" r:id="rId3" imgW="6753323" imgH="9096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88" y="1121718"/>
                        <a:ext cx="6753225" cy="7998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0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-108520"/>
            <a:ext cx="61206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бюджетов на 2018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9240" y="763628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47498"/>
              </p:ext>
            </p:extLst>
          </p:nvPr>
        </p:nvGraphicFramePr>
        <p:xfrm>
          <a:off x="52388" y="1071404"/>
          <a:ext cx="6753225" cy="804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Лист" r:id="rId3" imgW="6753323" imgH="9096300" progId="Excel.Sheet.12">
                  <p:embed/>
                </p:oleObj>
              </mc:Choice>
              <mc:Fallback>
                <p:oleObj name="Лист" r:id="rId3" imgW="6753323" imgH="9096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88" y="1071404"/>
                        <a:ext cx="6753225" cy="804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3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87533"/>
              </p:ext>
            </p:extLst>
          </p:nvPr>
        </p:nvGraphicFramePr>
        <p:xfrm>
          <a:off x="107316" y="1259632"/>
          <a:ext cx="6624737" cy="78216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98624"/>
                <a:gridCol w="879634"/>
                <a:gridCol w="879634"/>
                <a:gridCol w="806329"/>
                <a:gridCol w="760516"/>
              </a:tblGrid>
              <a:tr h="5495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показателя/наименование муниципальной программы Ейского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Ейский район № 46 в редакции 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46, относительно редакции от 08.12.2017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1 996 863,3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2 081 713,5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84 850,2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рамках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1 897 665,1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1 979 635,8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81 970,7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151 454,7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151 222,5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1 233 802,9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1 236 854,7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63 983,6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63 983,6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Ейского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32 717,4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33 367,3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215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Инвестиционное развитие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215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малого и среднего предпринимательства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26 907,4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27 843,9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126 832,2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152 975,6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26 143,4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210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санаторно-курортного и туристского комплекса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110 703,4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134 503,4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215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и дорожного хозяйства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26 219,5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топливно-энергетического комплекса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23 943,0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20 943,0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Ейского районного казачьего общества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246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управление муниципальным имуществом и земельными ресурсами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13 219,7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215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деятельности социально-ориентированных общественных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323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14 520,8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Молодёжь Ейского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4 933,2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4313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терроризма, укрепление правопорядка, профилактика правонарушений, усиление борьбы с преступностью и противодействию коррупции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71 807,7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71 807,7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  <a:tr h="10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99 198,2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102 077,7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2 879,5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6" marR="5136" marT="5136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89240" y="926694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5680" y="-22860"/>
            <a:ext cx="70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Ейского района и непрограммным направлениям деятельности на 2018 год</a:t>
            </a:r>
          </a:p>
        </p:txBody>
      </p:sp>
    </p:spTree>
    <p:extLst>
      <p:ext uri="{BB962C8B-B14F-4D97-AF65-F5344CB8AC3E}">
        <p14:creationId xmlns:p14="http://schemas.microsoft.com/office/powerpoint/2010/main" val="42219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" y="179512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районного бюджета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15070"/>
              </p:ext>
            </p:extLst>
          </p:nvPr>
        </p:nvGraphicFramePr>
        <p:xfrm>
          <a:off x="116630" y="1585230"/>
          <a:ext cx="6624737" cy="397014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14339"/>
                <a:gridCol w="1055871"/>
                <a:gridCol w="1055871"/>
                <a:gridCol w="1498656"/>
              </a:tblGrid>
              <a:tr h="1582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Ейский район № 46 в редакции 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46, относительно редакции от 08.12.2017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224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449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 бюджета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18593,9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28593,9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256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-143600,0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-133600,0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224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67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бюджетам поселений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224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источники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28593,9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28593,9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6761" y="1266528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1" y="6012160"/>
            <a:ext cx="554461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3169</TotalTime>
  <Words>1367</Words>
  <Application>Microsoft Office PowerPoint</Application>
  <PresentationFormat>Экран (4:3)</PresentationFormat>
  <Paragraphs>384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Воздушный поток</vt:lpstr>
      <vt:lpstr>Microsoft Excel 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budget5</dc:creator>
  <cp:lastModifiedBy>budget5</cp:lastModifiedBy>
  <cp:revision>205</cp:revision>
  <cp:lastPrinted>2017-12-07T06:41:13Z</cp:lastPrinted>
  <dcterms:created xsi:type="dcterms:W3CDTF">2017-10-18T12:58:58Z</dcterms:created>
  <dcterms:modified xsi:type="dcterms:W3CDTF">2018-03-05T13:07:21Z</dcterms:modified>
</cp:coreProperties>
</file>