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56" r:id="rId2"/>
    <p:sldId id="257" r:id="rId3"/>
    <p:sldId id="259" r:id="rId4"/>
    <p:sldId id="264" r:id="rId5"/>
    <p:sldId id="265" r:id="rId6"/>
    <p:sldId id="262" r:id="rId7"/>
    <p:sldId id="263" r:id="rId8"/>
  </p:sldIdLst>
  <p:sldSz cx="6858000" cy="9144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66FFFF"/>
    <a:srgbClr val="FF6699"/>
    <a:srgbClr val="00FFFF"/>
    <a:srgbClr val="66FF33"/>
    <a:srgbClr val="FF00FF"/>
    <a:srgbClr val="000000"/>
    <a:srgbClr val="009900"/>
    <a:srgbClr val="CC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25E5076-3810-47DD-B79F-674D7AD40C01}" styleName="Темный стиль 1 - акцент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9DCAF9ED-07DC-4A11-8D7F-57B35C25682E}" styleName="Средний стиль 1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7CE84F3-28C3-443E-9E96-99CF82512B78}" styleName="Темный стиль 1 - акцент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306799F8-075E-4A3A-A7F6-7FBC6576F1A4}" styleName="Стиль из темы 2 - акцент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4C1A8A3-306A-4EB7-A6B1-4F7E0EB9C5D6}" styleName="Средний стиль 3 - акцент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8FD4443E-F989-4FC4-A0C8-D5A2AF1F390B}" styleName="Темный стиль 1 - акцент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2652" y="-11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DA04BA-4B4C-4A38-A202-6C38B56C6DAF}" type="datetimeFigureOut">
              <a:rPr lang="ru-RU" smtClean="0"/>
              <a:t>19.04.2018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7CDEEC-506F-4D95-889B-D79D5330CA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15603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5155893"/>
            <a:ext cx="6858000" cy="3988107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6858000" cy="5155893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3536415"/>
            <a:ext cx="6858000" cy="304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2133600"/>
            <a:ext cx="6858000" cy="68072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5346" y="6736727"/>
            <a:ext cx="4227758" cy="117615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3186" y="4176388"/>
            <a:ext cx="5381513" cy="2390889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28750" y="975359"/>
            <a:ext cx="4800600" cy="463296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9" y="502023"/>
            <a:ext cx="1543050" cy="6984452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493085" y="975360"/>
            <a:ext cx="3621965" cy="652630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857250" y="975360"/>
            <a:ext cx="4800600" cy="46329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55893"/>
            <a:ext cx="6858000" cy="3988107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6858000" cy="5155893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536415"/>
            <a:ext cx="6858000" cy="304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2133600"/>
            <a:ext cx="6858000" cy="68072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896" y="2896864"/>
            <a:ext cx="4475000" cy="3231128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16828" y="6143348"/>
            <a:ext cx="4477871" cy="1113947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857249" y="975359"/>
            <a:ext cx="2510028" cy="46329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3483864" y="975360"/>
            <a:ext cx="2510028" cy="46329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0" y="975360"/>
            <a:ext cx="2510028" cy="853016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7335" y="1867103"/>
            <a:ext cx="2510028" cy="3657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5477" y="975360"/>
            <a:ext cx="2510028" cy="853016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1865376"/>
            <a:ext cx="2510028" cy="3657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19.04.2018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19.04.2018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19.04.2018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322" y="2946401"/>
            <a:ext cx="2727064" cy="1677991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45137" y="975360"/>
            <a:ext cx="3012814" cy="6526307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6824" y="4663736"/>
            <a:ext cx="2541495" cy="285269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55893"/>
            <a:ext cx="6858000" cy="3988107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6858000" cy="5155893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3536415"/>
            <a:ext cx="6858000" cy="304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2133600"/>
            <a:ext cx="6858000" cy="68072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356381" y="1524000"/>
            <a:ext cx="3086100" cy="4170408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8415" y="1347315"/>
            <a:ext cx="2770586" cy="2884027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5451" y="5952561"/>
            <a:ext cx="4787654" cy="1524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807200"/>
            <a:ext cx="6858000" cy="23368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6858000" cy="68072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5024405"/>
            <a:ext cx="6858000" cy="304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2133600"/>
            <a:ext cx="6858000" cy="68072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44967" y="5829557"/>
            <a:ext cx="4884383" cy="1524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0" y="976347"/>
            <a:ext cx="4800600" cy="46329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629150" y="8229601"/>
            <a:ext cx="18859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19.04.2018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" y="8229601"/>
            <a:ext cx="2514601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857500" y="8229601"/>
            <a:ext cx="13716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 descr="&amp;Fcy;&amp;ocy;&amp;ncy; &amp;dcy;&amp;lcy;&amp;yacy; &amp;pcy;&amp;rcy;&amp;iecy;&amp;zcy;&amp;iecy;&amp;ncy;&amp;tcy;&amp;acy;&amp;tscy;&amp;icy;&amp;jcy; - &amp;scy;&amp;vcy;&amp;iecy;&amp;tcy;&amp;lcy;&amp;ycy;&amp;jcy; &amp;fcy;&amp;ocy;&amp;ncy;, &amp;acy;&amp;bcy;&amp;scy;&amp;tcy;&amp;rcy;&amp;acy;&amp;kcy;&amp;tscy;&amp;icy;&amp;yacy;"/>
          <p:cNvSpPr>
            <a:spLocks noChangeAspect="1" noChangeArrowheads="1"/>
          </p:cNvSpPr>
          <p:nvPr/>
        </p:nvSpPr>
        <p:spPr bwMode="auto">
          <a:xfrm>
            <a:off x="155575" y="-144462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6" y="467546"/>
            <a:ext cx="6217369" cy="4579367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 prst="angle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93313" y="5220072"/>
            <a:ext cx="6318702" cy="64633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БЮДЖЕТ ДЛЯ ГРАЖДАН</a:t>
            </a:r>
            <a:endParaRPr lang="ru-RU" sz="36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0000FF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56490" y="6012160"/>
            <a:ext cx="621736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>
                <a:solidFill>
                  <a:srgbClr val="0000FF"/>
                </a:solidFill>
              </a:rPr>
              <a:t>к решению Совета муниципального </a:t>
            </a:r>
            <a:r>
              <a:rPr lang="ru-RU" sz="2000" b="1" i="1" dirty="0" smtClean="0">
                <a:solidFill>
                  <a:srgbClr val="0000FF"/>
                </a:solidFill>
              </a:rPr>
              <a:t>образования </a:t>
            </a:r>
            <a:r>
              <a:rPr lang="ru-RU" sz="2000" b="1" i="1" dirty="0">
                <a:solidFill>
                  <a:srgbClr val="0000FF"/>
                </a:solidFill>
              </a:rPr>
              <a:t>Ейский район </a:t>
            </a:r>
            <a:r>
              <a:rPr lang="ru-RU" sz="2000" b="1" i="1" dirty="0" smtClean="0">
                <a:solidFill>
                  <a:srgbClr val="0000FF"/>
                </a:solidFill>
              </a:rPr>
              <a:t>от </a:t>
            </a:r>
            <a:r>
              <a:rPr lang="en-US" sz="2000" b="1" i="1" dirty="0" smtClean="0">
                <a:solidFill>
                  <a:srgbClr val="0000FF"/>
                </a:solidFill>
              </a:rPr>
              <a:t>13</a:t>
            </a:r>
            <a:r>
              <a:rPr lang="ru-RU" sz="2000" b="1" i="1" dirty="0" smtClean="0">
                <a:solidFill>
                  <a:srgbClr val="0000FF"/>
                </a:solidFill>
              </a:rPr>
              <a:t>.</a:t>
            </a:r>
            <a:r>
              <a:rPr lang="en-US" sz="2000" b="1" i="1" dirty="0" smtClean="0">
                <a:solidFill>
                  <a:srgbClr val="0000FF"/>
                </a:solidFill>
              </a:rPr>
              <a:t>04</a:t>
            </a:r>
            <a:r>
              <a:rPr lang="ru-RU" sz="2000" b="1" i="1" dirty="0" smtClean="0">
                <a:solidFill>
                  <a:srgbClr val="0000FF"/>
                </a:solidFill>
              </a:rPr>
              <a:t>.201</a:t>
            </a:r>
            <a:r>
              <a:rPr lang="en-US" sz="2000" b="1" i="1" dirty="0" smtClean="0">
                <a:solidFill>
                  <a:srgbClr val="0000FF"/>
                </a:solidFill>
              </a:rPr>
              <a:t>8</a:t>
            </a:r>
            <a:r>
              <a:rPr lang="ru-RU" sz="2000" b="1" i="1" dirty="0" smtClean="0">
                <a:solidFill>
                  <a:srgbClr val="0000FF"/>
                </a:solidFill>
              </a:rPr>
              <a:t> года</a:t>
            </a:r>
          </a:p>
          <a:p>
            <a:pPr algn="ctr"/>
            <a:r>
              <a:rPr lang="ru-RU" sz="2000" b="1" i="1" dirty="0" smtClean="0">
                <a:solidFill>
                  <a:srgbClr val="0000FF"/>
                </a:solidFill>
              </a:rPr>
              <a:t>№</a:t>
            </a:r>
            <a:r>
              <a:rPr lang="en-US" sz="2000" b="1" i="1" dirty="0" smtClean="0">
                <a:solidFill>
                  <a:srgbClr val="0000FF"/>
                </a:solidFill>
              </a:rPr>
              <a:t> </a:t>
            </a:r>
            <a:r>
              <a:rPr lang="ru-RU" sz="2000" b="1" i="1" dirty="0" smtClean="0">
                <a:solidFill>
                  <a:srgbClr val="0000FF"/>
                </a:solidFill>
              </a:rPr>
              <a:t> </a:t>
            </a:r>
            <a:r>
              <a:rPr lang="en-US" sz="2000" b="1" i="1" dirty="0" smtClean="0">
                <a:solidFill>
                  <a:srgbClr val="0000FF"/>
                </a:solidFill>
              </a:rPr>
              <a:t>80</a:t>
            </a:r>
            <a:r>
              <a:rPr lang="ru-RU" sz="2000" b="1" i="1" dirty="0" smtClean="0">
                <a:solidFill>
                  <a:srgbClr val="0000FF"/>
                </a:solidFill>
              </a:rPr>
              <a:t> </a:t>
            </a:r>
            <a:r>
              <a:rPr lang="ru-RU" sz="2000" b="1" i="1" dirty="0">
                <a:solidFill>
                  <a:srgbClr val="0000FF"/>
                </a:solidFill>
              </a:rPr>
              <a:t>«О внесении изменений в решение Совета муниципального образования Ейский район от  </a:t>
            </a:r>
            <a:r>
              <a:rPr lang="en-US" sz="2000" b="1" i="1" dirty="0" smtClean="0">
                <a:solidFill>
                  <a:srgbClr val="0000FF"/>
                </a:solidFill>
              </a:rPr>
              <a:t>8</a:t>
            </a:r>
            <a:r>
              <a:rPr lang="ru-RU" sz="2000" b="1" i="1" dirty="0" smtClean="0">
                <a:solidFill>
                  <a:srgbClr val="0000FF"/>
                </a:solidFill>
              </a:rPr>
              <a:t> </a:t>
            </a:r>
            <a:r>
              <a:rPr lang="ru-RU" sz="2000" b="1" i="1" dirty="0">
                <a:solidFill>
                  <a:srgbClr val="0000FF"/>
                </a:solidFill>
              </a:rPr>
              <a:t>декабря </a:t>
            </a:r>
            <a:r>
              <a:rPr lang="ru-RU" sz="2000" b="1" i="1" dirty="0" smtClean="0">
                <a:solidFill>
                  <a:srgbClr val="0000FF"/>
                </a:solidFill>
              </a:rPr>
              <a:t>201</a:t>
            </a:r>
            <a:r>
              <a:rPr lang="en-US" sz="2000" b="1" i="1" dirty="0" smtClean="0">
                <a:solidFill>
                  <a:srgbClr val="0000FF"/>
                </a:solidFill>
              </a:rPr>
              <a:t>7</a:t>
            </a:r>
            <a:r>
              <a:rPr lang="ru-RU" sz="2000" b="1" i="1" dirty="0" smtClean="0">
                <a:solidFill>
                  <a:srgbClr val="0000FF"/>
                </a:solidFill>
              </a:rPr>
              <a:t> года </a:t>
            </a:r>
            <a:endParaRPr lang="en-US" sz="2000" b="1" i="1" dirty="0" smtClean="0">
              <a:solidFill>
                <a:srgbClr val="0000FF"/>
              </a:solidFill>
            </a:endParaRPr>
          </a:p>
          <a:p>
            <a:pPr algn="ctr"/>
            <a:r>
              <a:rPr lang="ru-RU" sz="2000" b="1" i="1" dirty="0" smtClean="0">
                <a:solidFill>
                  <a:srgbClr val="0000FF"/>
                </a:solidFill>
              </a:rPr>
              <a:t> </a:t>
            </a:r>
            <a:r>
              <a:rPr lang="en-US" sz="2000" b="1" i="1" dirty="0" smtClean="0">
                <a:solidFill>
                  <a:srgbClr val="0000FF"/>
                </a:solidFill>
              </a:rPr>
              <a:t> </a:t>
            </a:r>
            <a:r>
              <a:rPr lang="ru-RU" sz="2000" b="1" i="1" dirty="0">
                <a:solidFill>
                  <a:srgbClr val="0000FF"/>
                </a:solidFill>
              </a:rPr>
              <a:t>№ </a:t>
            </a:r>
            <a:r>
              <a:rPr lang="ru-RU" sz="2000" b="1" i="1" dirty="0" smtClean="0">
                <a:solidFill>
                  <a:srgbClr val="0000FF"/>
                </a:solidFill>
              </a:rPr>
              <a:t>46 </a:t>
            </a:r>
            <a:r>
              <a:rPr lang="ru-RU" sz="2000" b="1" i="1" dirty="0">
                <a:solidFill>
                  <a:srgbClr val="0000FF"/>
                </a:solidFill>
              </a:rPr>
              <a:t>«О районном бюджете на </a:t>
            </a:r>
            <a:r>
              <a:rPr lang="ru-RU" sz="2000" b="1" i="1" dirty="0" smtClean="0">
                <a:solidFill>
                  <a:srgbClr val="0000FF"/>
                </a:solidFill>
              </a:rPr>
              <a:t>2018 </a:t>
            </a:r>
            <a:r>
              <a:rPr lang="ru-RU" sz="2000" b="1" i="1" dirty="0">
                <a:solidFill>
                  <a:srgbClr val="0000FF"/>
                </a:solidFill>
              </a:rPr>
              <a:t>год и на плановый </a:t>
            </a:r>
            <a:r>
              <a:rPr lang="ru-RU" sz="2000" b="1" i="1" dirty="0" smtClean="0">
                <a:solidFill>
                  <a:srgbClr val="0000FF"/>
                </a:solidFill>
              </a:rPr>
              <a:t>период 2019 </a:t>
            </a:r>
            <a:r>
              <a:rPr lang="ru-RU" sz="2000" b="1" i="1" dirty="0">
                <a:solidFill>
                  <a:srgbClr val="0000FF"/>
                </a:solidFill>
              </a:rPr>
              <a:t>и </a:t>
            </a:r>
            <a:r>
              <a:rPr lang="en-US" sz="2000" b="1" i="1" dirty="0">
                <a:solidFill>
                  <a:srgbClr val="0000FF"/>
                </a:solidFill>
              </a:rPr>
              <a:t>2</a:t>
            </a:r>
            <a:r>
              <a:rPr lang="ru-RU" sz="2000" b="1" i="1" dirty="0" smtClean="0">
                <a:solidFill>
                  <a:srgbClr val="0000FF"/>
                </a:solidFill>
              </a:rPr>
              <a:t>020 </a:t>
            </a:r>
            <a:r>
              <a:rPr lang="ru-RU" sz="2000" b="1" i="1" dirty="0">
                <a:solidFill>
                  <a:srgbClr val="0000FF"/>
                </a:solidFill>
              </a:rPr>
              <a:t>годов»</a:t>
            </a:r>
            <a:endParaRPr lang="ru-RU" sz="2000" i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6218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45203" y="21727"/>
            <a:ext cx="60844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параметры районного бюджета</a:t>
            </a:r>
            <a:endParaRPr lang="ru-RU" sz="24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674260" y="344892"/>
            <a:ext cx="100752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</a:t>
            </a:r>
            <a:endParaRPr lang="ru-RU" sz="1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3048" y="5076056"/>
            <a:ext cx="658873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Решением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Совета муниципального образования Ейский район от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апреля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2018 года 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80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«О внесении изменений в решение Совета муниципального образования Ейский район от 8 декабря 2017 года  № 46 «О районном бюджете на 2018 год и на плановый период 2019 и 2020 годов» внесены следующие изменения в утвержденные параметры районного бюджета: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доходная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часть  районного 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 2018 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году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увеличена  за 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счет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безвозмездных  поступлений из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бюджетов другого уровня на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6712,9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рублей;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расходная часть районного бюджета в 2018 году увеличена на общую сумму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16489,9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рублей, в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том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числе:</a:t>
            </a:r>
          </a:p>
          <a:p>
            <a:pPr algn="just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6712,9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 за счет безвозмездных поступлений;</a:t>
            </a:r>
          </a:p>
          <a:p>
            <a:pPr algn="just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9777,0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 за счет остатков средств районного бюджета, сложившихся на 1 января 2018 года. </a:t>
            </a:r>
          </a:p>
          <a:p>
            <a:pPr algn="just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9986959"/>
              </p:ext>
            </p:extLst>
          </p:nvPr>
        </p:nvGraphicFramePr>
        <p:xfrm>
          <a:off x="93048" y="621893"/>
          <a:ext cx="6720327" cy="4382154"/>
        </p:xfrm>
        <a:graphic>
          <a:graphicData uri="http://schemas.openxmlformats.org/drawingml/2006/table">
            <a:tbl>
              <a:tblPr>
                <a:tableStyleId>{E8B1032C-EA38-4F05-BA0D-38AFFFC7BED3}</a:tableStyleId>
              </a:tblPr>
              <a:tblGrid>
                <a:gridCol w="1391737"/>
                <a:gridCol w="648072"/>
                <a:gridCol w="648072"/>
                <a:gridCol w="720080"/>
                <a:gridCol w="792088"/>
                <a:gridCol w="648072"/>
                <a:gridCol w="720080"/>
                <a:gridCol w="541856"/>
                <a:gridCol w="610270"/>
              </a:tblGrid>
              <a:tr h="1166916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показателя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66" marR="5366" marT="5366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Решение Совета муниципального образования </a:t>
                      </a:r>
                      <a:r>
                        <a:rPr lang="ru-RU" sz="1200" b="1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Ейский</a:t>
                      </a:r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район № 46 в редакции от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66" marR="5366" marT="5366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Изменение параметров на 2018 год, утвержденных решением № 46, относительно редакции от 28.02.2018</a:t>
                      </a:r>
                      <a:endParaRPr lang="ru-RU" sz="1200" b="1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66" marR="5366" marT="5366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9690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28.02.2018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66" marR="5366" marT="5366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13.04.2018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66" marR="5366" marT="5366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5344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 год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66" marR="5366" marT="5366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 год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66" marR="5366" marT="5366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 год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66" marR="5366" marT="5366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 год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66" marR="5366" marT="5366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 год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66" marR="5366" marT="5366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 год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66" marR="5366" marT="5366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+/-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66" marR="5366" marT="5366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66" marR="5366" marT="5366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7789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всего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66" marR="5366" marT="5366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2063119,6</a:t>
                      </a:r>
                      <a:endParaRPr lang="ru-RU" sz="1000" b="1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66" marR="5366" marT="5366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1951670,3</a:t>
                      </a:r>
                      <a:endParaRPr lang="ru-RU" sz="1000" b="1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66" marR="5366" marT="5366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1964357,2</a:t>
                      </a:r>
                      <a:endParaRPr lang="ru-RU" sz="1000" b="1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66" marR="5366" marT="5366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2069832,5</a:t>
                      </a:r>
                      <a:endParaRPr lang="ru-RU" sz="1000" b="1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66" marR="5366" marT="5366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1951670,3</a:t>
                      </a:r>
                      <a:endParaRPr lang="ru-RU" sz="1000" b="1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66" marR="5366" marT="5366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1964357,2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66" marR="5366" marT="5366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6712,9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66" marR="5366" marT="5366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100,3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66" marR="5366" marT="5366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73353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Налоговые и неналоговые доходы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66" marR="5366" marT="5366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772671,9</a:t>
                      </a:r>
                      <a:endParaRPr lang="ru-RU" sz="1000" b="1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66" marR="5366" marT="5366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785151,5</a:t>
                      </a:r>
                      <a:endParaRPr lang="ru-RU" sz="1000" b="1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66" marR="5366" marT="5366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802555,3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66" marR="5366" marT="5366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772671,9</a:t>
                      </a:r>
                      <a:endParaRPr lang="ru-RU" sz="1000" b="1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66" marR="5366" marT="5366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785151,5</a:t>
                      </a:r>
                      <a:endParaRPr lang="ru-RU" sz="1000" b="1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66" marR="5366" marT="5366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802555,3</a:t>
                      </a:r>
                      <a:endParaRPr lang="ru-RU" sz="1000" b="1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66" marR="5366" marT="5366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66" marR="5366" marT="5366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000" b="1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66" marR="5366" marT="5366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9765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Безвозмездные поступления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66" marR="5366" marT="5366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1290447,7</a:t>
                      </a:r>
                      <a:endParaRPr lang="ru-RU" sz="1000" b="1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66" marR="5366" marT="5366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1166518,8</a:t>
                      </a:r>
                      <a:endParaRPr lang="ru-RU" sz="1000" b="1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66" marR="5366" marT="5366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1161801,9</a:t>
                      </a:r>
                      <a:endParaRPr lang="ru-RU" sz="1000" b="1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66" marR="5366" marT="5366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1297160,6</a:t>
                      </a:r>
                      <a:endParaRPr lang="ru-RU" sz="1000" b="1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66" marR="5366" marT="5366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1166518,8</a:t>
                      </a:r>
                      <a:endParaRPr lang="ru-RU" sz="1000" b="1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66" marR="5366" marT="5366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1161801,9</a:t>
                      </a:r>
                      <a:endParaRPr lang="ru-RU" sz="1000" b="1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66" marR="5366" marT="5366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6712,9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66" marR="5366" marT="5366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100,5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66" marR="5366" marT="5366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7789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Расходы всего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66" marR="5366" marT="5366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2081713,5</a:t>
                      </a:r>
                      <a:endParaRPr lang="ru-RU" sz="1000" b="1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66" marR="5366" marT="5366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1941670,3</a:t>
                      </a:r>
                      <a:endParaRPr lang="ru-RU" sz="1000" b="1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66" marR="5366" marT="5366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1954357,2</a:t>
                      </a:r>
                      <a:endParaRPr lang="ru-RU" sz="1000" b="1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66" marR="5366" marT="5366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2098203,4</a:t>
                      </a:r>
                      <a:endParaRPr lang="ru-RU" sz="1000" b="1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66" marR="5366" marT="5366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1941670,3</a:t>
                      </a:r>
                      <a:endParaRPr lang="ru-RU" sz="1000" b="1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66" marR="5366" marT="5366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1954357,2</a:t>
                      </a:r>
                      <a:endParaRPr lang="ru-RU" sz="1000" b="1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66" marR="5366" marT="5366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16489,9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66" marR="5366" marT="5366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100,8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66" marR="5366" marT="5366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7789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Дефицит </a:t>
                      </a:r>
                      <a:r>
                        <a:rPr lang="ru-RU" sz="10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(-</a:t>
                      </a:r>
                      <a:r>
                        <a:rPr lang="en-US" sz="10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r>
                        <a:rPr lang="ru-RU" sz="10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ru-RU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профицит (+)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66" marR="5366" marT="5366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-18593,9</a:t>
                      </a:r>
                      <a:endParaRPr lang="ru-RU" sz="1000" b="1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66" marR="5366" marT="5366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10000,0</a:t>
                      </a:r>
                      <a:endParaRPr lang="ru-RU" sz="1000" b="1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66" marR="5366" marT="5366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10000,0</a:t>
                      </a:r>
                      <a:endParaRPr lang="ru-RU" sz="1000" b="1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66" marR="5366" marT="5366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-28370,9</a:t>
                      </a:r>
                      <a:endParaRPr lang="ru-RU" sz="1000" b="1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66" marR="5366" marT="5366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10000,0</a:t>
                      </a:r>
                      <a:endParaRPr lang="ru-RU" sz="1000" b="1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66" marR="5366" marT="5366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10000,0</a:t>
                      </a:r>
                      <a:endParaRPr lang="ru-RU" sz="1000" b="1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66" marR="5366" marT="5366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en-US" sz="10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66" marR="5366" marT="5366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en-US" sz="10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66" marR="5366" marT="5366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56279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0658" y="28489"/>
            <a:ext cx="65199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Безвозмездные поступления на 2018 год</a:t>
            </a:r>
            <a:endParaRPr lang="ru-RU" sz="28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800590" y="474767"/>
            <a:ext cx="100752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</a:t>
            </a:r>
            <a:endParaRPr lang="ru-RU" sz="1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7846" y="4932040"/>
            <a:ext cx="664273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b="1" i="1" dirty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Уточнение объёмов безвозмездных поступлений  обусловлено:</a:t>
            </a:r>
            <a:endParaRPr lang="ru-RU" altLang="ru-RU" b="1" i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980038" y="5263624"/>
            <a:ext cx="293797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ru-RU" sz="2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Увеличением за счет:</a:t>
            </a:r>
            <a:endParaRPr lang="ru-RU" sz="2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0357" y="5632956"/>
            <a:ext cx="67676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Субсидии   на дополнительную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помощь местным бюджетам для решения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значимых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вопросов –  4000,0 тыс. рублей;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544" y="6122982"/>
            <a:ext cx="680636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Субвенции  на  осуществление отдельных государственных полномочий по </a:t>
            </a:r>
          </a:p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предоставлению мер  социальной поддержки отдельным группам населения в обеспечении лекарственными препаратами и медицинскими изделиями – 2690,7 тыс. рублей;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5936212"/>
              </p:ext>
            </p:extLst>
          </p:nvPr>
        </p:nvGraphicFramePr>
        <p:xfrm>
          <a:off x="192549" y="828709"/>
          <a:ext cx="6556800" cy="4031322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2845628"/>
                <a:gridCol w="1011779"/>
                <a:gridCol w="980162"/>
                <a:gridCol w="960399"/>
                <a:gridCol w="758832"/>
              </a:tblGrid>
              <a:tr h="1121273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показателя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76" marR="8676" marT="8676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Решение Совета муниципального образования </a:t>
                      </a:r>
                      <a:r>
                        <a:rPr lang="ru-RU" sz="1200" b="1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Ейский</a:t>
                      </a:r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район № 46 в редакции от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76" marR="8676" marT="8676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Изменение параметров, утвержденных решением № 46, относительно редакции от 28.02.2018 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76" marR="8676" marT="8676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400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28.02.2018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76" marR="8676" marT="867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13.04.2018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76" marR="8676" marT="867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+/-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76" marR="8676" marT="867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76" marR="8676" marT="8676" marB="0" anchor="ctr"/>
                </a:tc>
              </a:tr>
              <a:tr h="19400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Безвозмездные поступления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76" marR="8676" marT="867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1290447,7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76" marR="8676" marT="867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1297160,6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76" marR="8676" marT="867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6712,9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76" marR="8676" marT="867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100,5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76" marR="8676" marT="8676" marB="0" anchor="ctr"/>
                </a:tc>
              </a:tr>
              <a:tr h="38800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Безвозмездные поступления из краевого  бюджета, в том числе: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76" marR="8676" marT="867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1290826,1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76" marR="8676" marT="867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1297505,0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76" marR="8676" marT="867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6678,9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76" marR="8676" marT="867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100,5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76" marR="8676" marT="8676" marB="0" anchor="ctr"/>
                </a:tc>
              </a:tr>
              <a:tr h="19400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Дотации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76" marR="8676" marT="867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114903,1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76" marR="8676" marT="867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114903,1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76" marR="8676" marT="867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76" marR="8676" marT="867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76" marR="8676" marT="8676" marB="0" anchor="ctr"/>
                </a:tc>
              </a:tr>
              <a:tr h="19400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Субсидии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76" marR="8676" marT="867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68219,2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76" marR="8676" marT="867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72219,2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76" marR="8676" marT="867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4000,0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76" marR="8676" marT="867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105,9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76" marR="8676" marT="8676" marB="0" anchor="ctr"/>
                </a:tc>
              </a:tr>
              <a:tr h="19400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Субвенции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76" marR="8676" marT="867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1107703,8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76" marR="8676" marT="867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1110382,7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76" marR="8676" marT="867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2678,9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76" marR="8676" marT="867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100,2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76" marR="8676" marT="8676" marB="0" anchor="ctr"/>
                </a:tc>
              </a:tr>
              <a:tr h="19400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Иные межбюджетные трансферты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76" marR="8676" marT="867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76" marR="8676" marT="867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76" marR="8676" marT="867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76" marR="8676" marT="867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76" marR="8676" marT="8676" marB="0" anchor="ctr"/>
                </a:tc>
              </a:tr>
              <a:tr h="38800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Безвозмездные поступления из бюджетов поселений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76" marR="8676" marT="867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2097,5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76" marR="8676" marT="867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2131,5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76" marR="8676" marT="867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76" marR="8676" marT="867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101,6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76" marR="8676" marT="8676" marB="0" anchor="ctr"/>
                </a:tc>
              </a:tr>
              <a:tr h="97001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Возврат остатков субсидий, субвенций и иных межбюджетных трансфертов, имеющих целевое назначение, прошлых лет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76" marR="8676" marT="867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-2475,9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76" marR="8676" marT="867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-2475,9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76" marR="8676" marT="867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76" marR="8676" marT="867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76" marR="8676" marT="8676" marB="0" anchor="ctr"/>
                </a:tc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0" y="7077089"/>
            <a:ext cx="68081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Иных межбюджетных трансфертов из бюджетов поселений для выполнения</a:t>
            </a:r>
          </a:p>
          <a:p>
            <a:pPr algn="just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полномочий по решению вопросов местного значения – 34,0 тыс.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рублей;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079048" y="7574339"/>
            <a:ext cx="306314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ru-RU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Уменьшением за счет: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62135" y="7944683"/>
            <a:ext cx="6745975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Субвенции на осуществление государственных полномочий Краснодарского</a:t>
            </a:r>
          </a:p>
          <a:p>
            <a:pPr algn="just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края по предупреждению и ликвидации болезней животных, их лечению, отлову и содержанию безнадзорных животных, защите населения от болезней, общих для человека и животных, в части регулирования численности безнадзорных животных – 11,8 тыс.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рублей.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9541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3722"/>
            <a:ext cx="68580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Распределение бюджетных ассигнований по разделам и подразделам классификации расходов бюджетов на 2018 год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589210" y="813941"/>
            <a:ext cx="11372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8" y="1121718"/>
            <a:ext cx="6753225" cy="79984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61094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76672" y="-108520"/>
            <a:ext cx="612068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Распределение бюджетных ассигнований по разделам и подразделам классификации расходов бюджетов на 2018 год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589240" y="763628"/>
            <a:ext cx="11428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</a:t>
            </a:r>
            <a:endParaRPr lang="ru-RU" sz="1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12564096"/>
              </p:ext>
            </p:extLst>
          </p:nvPr>
        </p:nvGraphicFramePr>
        <p:xfrm>
          <a:off x="52388" y="1071405"/>
          <a:ext cx="6753225" cy="80487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4" name="Лист" r:id="rId3" imgW="6753323" imgH="9096300" progId="Excel.Sheet.12">
                  <p:embed/>
                </p:oleObj>
              </mc:Choice>
              <mc:Fallback>
                <p:oleObj name="Лист" r:id="rId3" imgW="6753323" imgH="90963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2388" y="1071405"/>
                        <a:ext cx="6753225" cy="804878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51327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589240" y="926694"/>
            <a:ext cx="11428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</a:t>
            </a:r>
            <a:endParaRPr lang="ru-RU" sz="1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-125680" y="-22860"/>
            <a:ext cx="70294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Распределение бюджетных ассигнований по муниципальным программам Ейского района и непрограммным направлениям деятельности на 2018 год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4798111"/>
              </p:ext>
            </p:extLst>
          </p:nvPr>
        </p:nvGraphicFramePr>
        <p:xfrm>
          <a:off x="116632" y="1234478"/>
          <a:ext cx="6615421" cy="7730009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3744416"/>
                <a:gridCol w="792088"/>
                <a:gridCol w="792088"/>
                <a:gridCol w="648072"/>
                <a:gridCol w="638757"/>
              </a:tblGrid>
              <a:tr h="1268742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показателя/наименование </a:t>
                      </a:r>
                      <a:r>
                        <a:rPr lang="ru-RU" sz="10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муниципальной</a:t>
                      </a:r>
                    </a:p>
                    <a:p>
                      <a:pPr algn="ctr" fontAlgn="ctr"/>
                      <a:r>
                        <a:rPr lang="ru-RU" sz="10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программы </a:t>
                      </a:r>
                      <a:r>
                        <a:rPr lang="ru-RU" sz="1000" b="1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Ейского</a:t>
                      </a:r>
                      <a:r>
                        <a:rPr lang="ru-RU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района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89" marR="5489" marT="5489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Решение Совета муниципального образования </a:t>
                      </a:r>
                      <a:r>
                        <a:rPr lang="ru-RU" sz="1000" b="1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Ейский</a:t>
                      </a:r>
                      <a:r>
                        <a:rPr lang="ru-RU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район № 46 в редакции от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89" marR="5489" marT="5489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Изменение параметров, утвержденных решением № 46, относительно редакции от 28.02.2018 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89" marR="5489" marT="5489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6249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28.02.2018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89" marR="5489" marT="54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13.04.2018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89" marR="5489" marT="54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+/-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89" marR="5489" marT="54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89" marR="5489" marT="5489" marB="0" anchor="ctr"/>
                </a:tc>
              </a:tr>
              <a:tr h="34414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РАСХОДЫ ВСЕГО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89" marR="5489" marT="54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2 081 713,5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89" marR="5489" marT="54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2 098 203,4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89" marR="5489" marT="54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16 489,9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89" marR="5489" marT="54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100,8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89" marR="5489" marT="5489" marB="0" anchor="ctr"/>
                </a:tc>
              </a:tr>
              <a:tr h="34414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Расходы в рамках муниципальных программ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89" marR="5489" marT="54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1 979 635,8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89" marR="5489" marT="54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1 993 125,7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89" marR="5489" marT="54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13 489,9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89" marR="5489" marT="54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100,7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89" marR="5489" marT="5489" marB="0" anchor="ctr"/>
                </a:tc>
              </a:tr>
              <a:tr h="18124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 здравоохранения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89" marR="5489" marT="54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151 222,5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89" marR="5489" marT="54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153 913,2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89" marR="5489" marT="54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2 690,7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89" marR="5489" marT="54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101,8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89" marR="5489" marT="5489" marB="0" anchor="ctr"/>
                </a:tc>
              </a:tr>
              <a:tr h="34414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 образования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89" marR="5489" marT="54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1 236 854,7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89" marR="5489" marT="54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1 244 431,7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89" marR="5489" marT="54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7 577,0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89" marR="5489" marT="54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89" marR="5489" marT="5489" marB="0" anchor="ctr"/>
                </a:tc>
              </a:tr>
              <a:tr h="18124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Социальная поддержка граждан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89" marR="5489" marT="54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63 983,6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89" marR="5489" marT="54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63 983,6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89" marR="5489" marT="54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89" marR="5489" marT="54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89" marR="5489" marT="5489" marB="0" anchor="ctr"/>
                </a:tc>
              </a:tr>
              <a:tr h="18124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Дети Ейского района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89" marR="5489" marT="54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33 367,3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89" marR="5489" marT="54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33 367,3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89" marR="5489" marT="54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89" marR="5489" marT="54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89" marR="5489" marT="5489" marB="0" anchor="ctr"/>
                </a:tc>
              </a:tr>
              <a:tr h="36249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Комплексное и устойчивое развитие Ейского района в сфере строительства и архитектуры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89" marR="5489" marT="54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6 569,1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89" marR="5489" marT="54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6 569,1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89" marR="5489" marT="54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89" marR="5489" marT="54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89" marR="5489" marT="5489" marB="0" anchor="ctr"/>
                </a:tc>
              </a:tr>
              <a:tr h="18124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Инвестиционное развитие 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89" marR="5489" marT="54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2 000,0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89" marR="5489" marT="54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2 000,0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89" marR="5489" marT="54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89" marR="5489" marT="54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89" marR="5489" marT="5489" marB="0" anchor="ctr"/>
                </a:tc>
              </a:tr>
              <a:tr h="18124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Поддержка малого и среднего предпринимательства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89" marR="5489" marT="54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200,0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89" marR="5489" marT="54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300,0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89" marR="5489" marT="54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89" marR="5489" marT="54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150,0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89" marR="5489" marT="5489" marB="0" anchor="ctr"/>
                </a:tc>
              </a:tr>
              <a:tr h="23303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Обеспечение безопасности населения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89" marR="5489" marT="54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27 843,9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89" marR="5489" marT="54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27 843,9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89" marR="5489" marT="54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89" marR="5489" marT="54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89" marR="5489" marT="5489" marB="0" anchor="ctr"/>
                </a:tc>
              </a:tr>
              <a:tr h="18124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 культуры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89" marR="5489" marT="54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152 975,6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89" marR="5489" marT="54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152 995,6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89" marR="5489" marT="54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20,0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89" marR="5489" marT="54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89" marR="5489" marT="5489" marB="0" anchor="ctr"/>
                </a:tc>
              </a:tr>
              <a:tr h="19851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 санаторно-курортного и туристского комплекса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89" marR="5489" marT="54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500,0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89" marR="5489" marT="54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500,0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89" marR="5489" marT="54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89" marR="5489" marT="54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89" marR="5489" marT="5489" marB="0" anchor="ctr"/>
                </a:tc>
              </a:tr>
              <a:tr h="18124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 физической культуры и спорта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89" marR="5489" marT="54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134 503,4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89" marR="5489" marT="54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134 503,4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89" marR="5489" marT="54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89" marR="5489" marT="54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89" marR="5489" marT="5489" marB="0" anchor="ctr"/>
                </a:tc>
              </a:tr>
              <a:tr h="18124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 жилищно-коммунального и дорожного хозяйства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89" marR="5489" marT="54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26 219,5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89" marR="5489" marT="54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29 219,5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89" marR="5489" marT="54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3 000,0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89" marR="5489" marT="54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111,4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89" marR="5489" marT="5489" marB="0" anchor="ctr"/>
                </a:tc>
              </a:tr>
              <a:tr h="19851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 топливно-энергетического комплекса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89" marR="5489" marT="54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23 943,0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89" marR="5489" marT="54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23 957,0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89" marR="5489" marT="54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89" marR="5489" marT="54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89" marR="5489" marT="5489" marB="0" anchor="ctr"/>
                </a:tc>
              </a:tr>
              <a:tr h="18124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Информационное общество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89" marR="5489" marT="54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3 510,0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89" marR="5489" marT="54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3 510,0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89" marR="5489" marT="54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89" marR="5489" marT="54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89" marR="5489" marT="5489" marB="0" anchor="ctr"/>
                </a:tc>
              </a:tr>
              <a:tr h="18124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Поддержка Ейского районного казачьего общества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89" marR="5489" marT="54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7 744,0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89" marR="5489" marT="54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7 744,0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89" marR="5489" marT="54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89" marR="5489" marT="54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89" marR="5489" marT="5489" marB="0" anchor="ctr"/>
                </a:tc>
              </a:tr>
              <a:tr h="36249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Эффективное управление муниципальным имуществом и земельными ресурсами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89" marR="5489" marT="54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13 219,7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89" marR="5489" marT="54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13 219,7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89" marR="5489" marT="54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89" marR="5489" marT="54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89" marR="5489" marT="5489" marB="0" anchor="ctr"/>
                </a:tc>
              </a:tr>
              <a:tr h="36249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Поддержка деятельности социально-ориентированных общественных организаций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89" marR="5489" marT="54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1 330,0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89" marR="5489" marT="54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1 430,0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89" marR="5489" marT="54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89" marR="5489" marT="54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107,5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89" marR="5489" marT="5489" marB="0" anchor="ctr"/>
                </a:tc>
              </a:tr>
              <a:tr h="45743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 сельского хозяйства и регулирование рынков сельскохозяйственной продукции, сырья и продовольствия 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89" marR="5489" marT="54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13 808,6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89" marR="5489" marT="54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13 796,8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89" marR="5489" marT="54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-11,8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89" marR="5489" marT="54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99,9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89" marR="5489" marT="5489" marB="0" anchor="ctr"/>
                </a:tc>
              </a:tr>
              <a:tr h="18124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Молодёжь Ейского района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89" marR="5489" marT="54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7 433,2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89" marR="5489" marT="54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7 433,2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89" marR="5489" marT="54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89" marR="5489" marT="54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89" marR="5489" marT="5489" marB="0" anchor="ctr"/>
                </a:tc>
              </a:tr>
              <a:tr h="53511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Профилактика терроризма, укрепление правопорядка, профилактика правонарушений, усиление борьбы с преступностью и противодействию коррупции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89" marR="5489" marT="54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600,0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89" marR="5489" marT="54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600,0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89" marR="5489" marT="54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89" marR="5489" marT="54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89" marR="5489" marT="5489" marB="0" anchor="ctr"/>
                </a:tc>
              </a:tr>
              <a:tr h="18124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Управление муниципальными финансами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89" marR="5489" marT="54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71 807,7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89" marR="5489" marT="54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71 807,7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89" marR="5489" marT="54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89" marR="5489" marT="54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89" marR="5489" marT="5489" marB="0" anchor="ctr"/>
                </a:tc>
              </a:tr>
              <a:tr h="18124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Непрограммные расходы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89" marR="5489" marT="54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102 077,7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89" marR="5489" marT="54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105 077,7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89" marR="5489" marT="54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3 000,0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89" marR="5489" marT="54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102,9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89" marR="5489" marT="5489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21980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1430" y="179512"/>
            <a:ext cx="6858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Источники финансирования дефицита районного бюджета  </a:t>
            </a: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2018 год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506761" y="1266528"/>
            <a:ext cx="11428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</a:t>
            </a:r>
            <a:endParaRPr lang="ru-RU" sz="1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121" y="6012160"/>
            <a:ext cx="5544617" cy="27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5848513"/>
              </p:ext>
            </p:extLst>
          </p:nvPr>
        </p:nvGraphicFramePr>
        <p:xfrm>
          <a:off x="116633" y="1585230"/>
          <a:ext cx="6532941" cy="4426931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2972570"/>
                <a:gridCol w="1041241"/>
                <a:gridCol w="1041241"/>
                <a:gridCol w="1477889"/>
              </a:tblGrid>
              <a:tr h="1927017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показателя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28" marR="9328" marT="9328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Решение Совета муниципального образования </a:t>
                      </a:r>
                      <a:r>
                        <a:rPr lang="ru-RU" sz="1400" b="1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Ейский</a:t>
                      </a:r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район № 46 в редакции от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28" marR="9328" marT="9328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Изменение параметров, утвержденных решением № 46, относительно редакции от 28.02.2018 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28" marR="9328" marT="9328" marB="0" anchor="ctr"/>
                </a:tc>
              </a:tr>
              <a:tr h="27342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28.02.2018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28" marR="9328" marT="93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13.04.2018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28" marR="9328" marT="93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+/-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28" marR="9328" marT="9328" marB="0" anchor="ctr"/>
                </a:tc>
              </a:tr>
              <a:tr h="54685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Источники финансирования дефицита бюджета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28" marR="9328" marT="93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18593,9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28" marR="9328" marT="93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28370,9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28" marR="9328" marT="93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9777,0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28" marR="9328" marT="9328" marB="0" anchor="ctr"/>
                </a:tc>
              </a:tr>
              <a:tr h="31248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Кредиты кредитных организаций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28" marR="9328" marT="93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-143600,0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28" marR="9328" marT="93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-38720,0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28" marR="9328" marT="93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104880,0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28" marR="9328" marT="9328" marB="0" anchor="ctr"/>
                </a:tc>
              </a:tr>
              <a:tr h="27342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Бюджетные кредиты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28" marR="9328" marT="93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133600,0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28" marR="9328" marT="93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28720,0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28" marR="9328" marT="93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-104880,0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28" marR="9328" marT="9328" marB="0" anchor="ctr"/>
                </a:tc>
              </a:tr>
              <a:tr h="82028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Бюджетные кредиты, предоставленные бюджетам поселений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28" marR="9328" marT="93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28" marR="9328" marT="93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28" marR="9328" marT="93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28" marR="9328" marT="9328" marB="0" anchor="ctr"/>
                </a:tc>
              </a:tr>
              <a:tr h="27342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Иные источники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28" marR="9328" marT="93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28593,9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28" marR="9328" marT="93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38370,9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28" marR="9328" marT="93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9777,0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28" marR="9328" marT="9328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06259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3233</TotalTime>
  <Words>951</Words>
  <Application>Microsoft Office PowerPoint</Application>
  <PresentationFormat>Экран (4:3)</PresentationFormat>
  <Paragraphs>291</Paragraphs>
  <Slides>7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9" baseType="lpstr">
      <vt:lpstr>Воздушный поток</vt:lpstr>
      <vt:lpstr>Лист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budget5</dc:creator>
  <cp:lastModifiedBy>budget1</cp:lastModifiedBy>
  <cp:revision>214</cp:revision>
  <cp:lastPrinted>2017-12-07T06:41:13Z</cp:lastPrinted>
  <dcterms:created xsi:type="dcterms:W3CDTF">2017-10-18T12:58:58Z</dcterms:created>
  <dcterms:modified xsi:type="dcterms:W3CDTF">2018-04-19T09:39:51Z</dcterms:modified>
</cp:coreProperties>
</file>