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notesSlides/notesSlide1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86" r:id="rId2"/>
    <p:sldId id="273" r:id="rId3"/>
    <p:sldId id="298" r:id="rId4"/>
    <p:sldId id="297" r:id="rId5"/>
    <p:sldId id="299" r:id="rId6"/>
    <p:sldId id="300" r:id="rId7"/>
    <p:sldId id="305" r:id="rId8"/>
    <p:sldId id="289" r:id="rId9"/>
    <p:sldId id="306" r:id="rId10"/>
    <p:sldId id="307" r:id="rId11"/>
    <p:sldId id="308" r:id="rId12"/>
    <p:sldId id="287" r:id="rId13"/>
    <p:sldId id="288" r:id="rId14"/>
    <p:sldId id="290" r:id="rId15"/>
    <p:sldId id="304" r:id="rId16"/>
    <p:sldId id="291" r:id="rId17"/>
    <p:sldId id="292" r:id="rId18"/>
    <p:sldId id="293" r:id="rId19"/>
    <p:sldId id="294" r:id="rId20"/>
    <p:sldId id="295" r:id="rId21"/>
    <p:sldId id="301" r:id="rId22"/>
    <p:sldId id="302" r:id="rId23"/>
    <p:sldId id="303" r:id="rId24"/>
    <p:sldId id="309" r:id="rId25"/>
    <p:sldId id="282" r:id="rId2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F8F8F8"/>
    <a:srgbClr val="FFFF00"/>
    <a:srgbClr val="00FFFF"/>
    <a:srgbClr val="00FF00"/>
    <a:srgbClr val="009900"/>
    <a:srgbClr val="66FF33"/>
    <a:srgbClr val="FF66FF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3192" y="-1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1978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1762.1</c:v>
                </c:pt>
                <c:pt idx="1">
                  <c:v>1978</c:v>
                </c:pt>
                <c:pt idx="2">
                  <c:v>2255.6999999999998</c:v>
                </c:pt>
                <c:pt idx="3">
                  <c:v>2112.8000000000002</c:v>
                </c:pt>
                <c:pt idx="4">
                  <c:v>2138.4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742848"/>
        <c:axId val="39748736"/>
      </c:barChart>
      <c:catAx>
        <c:axId val="397428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9748736"/>
        <c:crosses val="autoZero"/>
        <c:auto val="1"/>
        <c:lblAlgn val="ctr"/>
        <c:lblOffset val="100"/>
        <c:noMultiLvlLbl val="0"/>
      </c:catAx>
      <c:valAx>
        <c:axId val="39748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9742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740746882187209E-2"/>
          <c:y val="0"/>
          <c:w val="0.79688450868643124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dPt>
            <c:idx val="0"/>
            <c:bubble3D val="0"/>
            <c:spPr>
              <a:solidFill>
                <a:srgbClr val="0000FF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bubble3D val="0"/>
            <c:spPr>
              <a:solidFill>
                <a:srgbClr val="00FFFF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3"/>
            <c:bubble3D val="0"/>
            <c:spPr>
              <a:solidFill>
                <a:srgbClr val="0099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4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5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6"/>
            <c:bubble3D val="0"/>
            <c:spPr>
              <a:solidFill>
                <a:srgbClr val="FF66FF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7"/>
            <c:bubble3D val="0"/>
            <c:spPr>
              <a:solidFill>
                <a:schemeClr val="bg1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8"/>
            <c:bubble3D val="0"/>
            <c:spPr>
              <a:solidFill>
                <a:srgbClr val="00FF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9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0"/>
            <c:bubble3D val="0"/>
            <c:spPr>
              <a:solidFill>
                <a:schemeClr val="accent5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cat>
            <c:strRef>
              <c:f>Лист1!$A$2:$A$12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9.5</c:v>
                </c:pt>
                <c:pt idx="1">
                  <c:v>60.9</c:v>
                </c:pt>
                <c:pt idx="2">
                  <c:v>2.7</c:v>
                </c:pt>
                <c:pt idx="3">
                  <c:v>1.3</c:v>
                </c:pt>
                <c:pt idx="4">
                  <c:v>1.3</c:v>
                </c:pt>
                <c:pt idx="5">
                  <c:v>6.4</c:v>
                </c:pt>
                <c:pt idx="6">
                  <c:v>4.7</c:v>
                </c:pt>
                <c:pt idx="7">
                  <c:v>1.7</c:v>
                </c:pt>
                <c:pt idx="8">
                  <c:v>2.4</c:v>
                </c:pt>
                <c:pt idx="9">
                  <c:v>4.5999999999999996</c:v>
                </c:pt>
                <c:pt idx="10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40"/>
        <c:holeSize val="50"/>
      </c:doughnutChart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prst="angle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673213648943321E-2"/>
          <c:w val="0.9932432432432432"/>
          <c:h val="0.9492600422832980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diamond"/>
            <c:size val="10"/>
            <c:spPr>
              <a:solidFill>
                <a:srgbClr val="66FF33"/>
              </a:solidFill>
              <a:ln>
                <a:solidFill>
                  <a:srgbClr val="0070C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14300" prst="hardEdge"/>
                <a:bevelB w="152400" h="50800" prst="softRound"/>
              </a:sp3d>
            </c:spPr>
          </c:marker>
          <c:dLbls>
            <c:dLbl>
              <c:idx val="0"/>
              <c:layout>
                <c:manualLayout>
                  <c:x val="-5.877244094488189E-2"/>
                  <c:y val="-7.63787950985991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4718503937007876E-2"/>
                  <c:y val="-6.92472758600014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7668897637795279E-2"/>
                  <c:y val="-5.757725891400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7624015748031499E-2"/>
                  <c:y val="-5.70269084758385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1700984251968502E-2"/>
                  <c:y val="6.67706988882542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_ ;[Red]\-0.0\ " sourceLinked="0"/>
            <c:spPr>
              <a:noFill/>
              <a:ln w="30435">
                <a:noFill/>
              </a:ln>
            </c:spPr>
            <c:txPr>
              <a:bodyPr/>
              <a:lstStyle/>
              <a:p>
                <a:pPr>
                  <a:defRPr sz="1408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1</c:v>
                </c:pt>
                <c:pt idx="1">
                  <c:v>2 кв</c:v>
                </c:pt>
                <c:pt idx="2">
                  <c:v>3 кв</c:v>
                </c:pt>
                <c:pt idx="3">
                  <c:v>3 кв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61.8</c:v>
                </c:pt>
                <c:pt idx="1">
                  <c:v>34.6</c:v>
                </c:pt>
                <c:pt idx="2">
                  <c:v>25.3</c:v>
                </c:pt>
                <c:pt idx="3">
                  <c:v>22.7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105024"/>
        <c:axId val="119106560"/>
      </c:lineChart>
      <c:catAx>
        <c:axId val="119105024"/>
        <c:scaling>
          <c:orientation val="minMax"/>
        </c:scaling>
        <c:delete val="1"/>
        <c:axPos val="b"/>
        <c:majorTickMark val="out"/>
        <c:minorTickMark val="none"/>
        <c:tickLblPos val="nextTo"/>
        <c:crossAx val="119106560"/>
        <c:crosses val="autoZero"/>
        <c:auto val="1"/>
        <c:lblAlgn val="ctr"/>
        <c:lblOffset val="100"/>
        <c:noMultiLvlLbl val="0"/>
      </c:catAx>
      <c:valAx>
        <c:axId val="119106560"/>
        <c:scaling>
          <c:logBase val="10"/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9105024"/>
        <c:crosses val="autoZero"/>
        <c:crossBetween val="between"/>
      </c:valAx>
      <c:spPr>
        <a:noFill/>
        <a:ln w="3043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032154340836015E-2"/>
          <c:y val="5.4968287526427059E-2"/>
          <c:w val="0.89389067524115751"/>
          <c:h val="0.752642706131078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rgbClr val="CC00FF">
                <a:alpha val="70000"/>
              </a:srgbClr>
            </a:solidFill>
            <a:ln w="23148">
              <a:noFill/>
            </a:ln>
            <a:scene3d>
              <a:camera prst="orthographicFront"/>
              <a:lightRig rig="soft" dir="t"/>
            </a:scene3d>
            <a:sp3d>
              <a:bevelT prst="angle"/>
              <a:bevelB prst="angle"/>
            </a:sp3d>
          </c:spPr>
          <c:invertIfNegative val="0"/>
          <c:dLbls>
            <c:dLbl>
              <c:idx val="1"/>
              <c:layout>
                <c:manualLayout>
                  <c:x val="0"/>
                  <c:y val="-1.542837349864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1.5521926615753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695139772097746E-3"/>
                  <c:y val="-6.02189266189704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148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на 1.01.2015г.</c:v>
                </c:pt>
                <c:pt idx="1">
                  <c:v>на 1.01.2016г.</c:v>
                </c:pt>
                <c:pt idx="2">
                  <c:v>на 1.01.2017г.</c:v>
                </c:pt>
                <c:pt idx="3">
                  <c:v>на 1.01.2018г.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 formatCode="0.0">
                  <c:v>120</c:v>
                </c:pt>
                <c:pt idx="1">
                  <c:v>5.7</c:v>
                </c:pt>
                <c:pt idx="3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Кредиты кредитных организаций</c:v>
                </c:pt>
              </c:strCache>
            </c:strRef>
          </c:tx>
          <c:spPr>
            <a:solidFill>
              <a:srgbClr val="66FF33">
                <a:alpha val="70000"/>
              </a:srgbClr>
            </a:solidFill>
            <a:ln w="23148">
              <a:noFill/>
            </a:ln>
            <a:scene3d>
              <a:camera prst="orthographicFront"/>
              <a:lightRig rig="threePt" dir="t"/>
            </a:scene3d>
            <a:sp3d>
              <a:bevelT prst="angle"/>
              <a:bevelB w="165100" prst="coolSlant"/>
            </a:sp3d>
          </c:spPr>
          <c:invertIfNegative val="0"/>
          <c:dLbls>
            <c:numFmt formatCode="#,##0.0" sourceLinked="0"/>
            <c:spPr>
              <a:noFill/>
              <a:ln w="23148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на 1.01.2015г.</c:v>
                </c:pt>
                <c:pt idx="1">
                  <c:v>на 1.01.2016г.</c:v>
                </c:pt>
                <c:pt idx="2">
                  <c:v>на 1.01.2017г.</c:v>
                </c:pt>
                <c:pt idx="3">
                  <c:v>на 1.01.2018г.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177.9</c:v>
                </c:pt>
                <c:pt idx="1">
                  <c:v>177.9</c:v>
                </c:pt>
                <c:pt idx="2">
                  <c:v>163.6</c:v>
                </c:pt>
                <c:pt idx="3">
                  <c:v>143.6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33134592"/>
        <c:axId val="133474176"/>
      </c:barChart>
      <c:catAx>
        <c:axId val="133134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157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53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34741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3474176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spPr>
          <a:ln w="1157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53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31345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4308681672025719E-2"/>
          <c:y val="0.87901401228039355"/>
          <c:w val="0.83409771970643154"/>
          <c:h val="0.10493118328057065"/>
        </c:manualLayout>
      </c:layout>
      <c:overlay val="0"/>
      <c:spPr>
        <a:noFill/>
        <a:ln w="23148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1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9900"/>
            </a:solidFill>
          </c:spPr>
          <c:invertIfNegative val="0"/>
          <c:dLbls>
            <c:dLbl>
              <c:idx val="0"/>
              <c:layout>
                <c:manualLayout>
                  <c:x val="7.5050762681215088E-3"/>
                  <c:y val="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1799</c:v>
                </c:pt>
                <c:pt idx="1">
                  <c:v>2006.9</c:v>
                </c:pt>
                <c:pt idx="2">
                  <c:v>2245.9</c:v>
                </c:pt>
                <c:pt idx="3">
                  <c:v>2032.1</c:v>
                </c:pt>
                <c:pt idx="4">
                  <c:v>2125.8000000000002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538880"/>
        <c:axId val="40540416"/>
      </c:barChart>
      <c:catAx>
        <c:axId val="405388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0540416"/>
        <c:crosses val="autoZero"/>
        <c:auto val="1"/>
        <c:lblAlgn val="ctr"/>
        <c:lblOffset val="100"/>
        <c:noMultiLvlLbl val="0"/>
      </c:catAx>
      <c:valAx>
        <c:axId val="4054041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0538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359"/>
      <c:rAngAx val="0"/>
      <c:perspective val="80"/>
    </c:view3D>
    <c:floor>
      <c:thickness val="0"/>
      <c:spPr>
        <a:ln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5534769797465434E-2"/>
          <c:y val="3.0737230308169234E-2"/>
          <c:w val="0.85762307899065082"/>
          <c:h val="0.8286608208967233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доходы, млн.руб.</c:v>
                </c:pt>
              </c:strCache>
            </c:strRef>
          </c:tx>
          <c:spPr>
            <a:solidFill>
              <a:srgbClr val="00CC00"/>
            </a:solidFill>
            <a:scene3d>
              <a:camera prst="orthographicFront"/>
              <a:lightRig rig="balanced" dir="t"/>
            </a:scene3d>
            <a:sp3d>
              <a:bevelT prst="angle"/>
              <a:bevelB prst="angle"/>
            </a:sp3d>
          </c:spPr>
          <c:invertIfNegative val="0"/>
          <c:dLbls>
            <c:dLbl>
              <c:idx val="0"/>
              <c:layout>
                <c:manualLayout>
                  <c:x val="-3.8549570878015043E-3"/>
                  <c:y val="8.5154705313760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9568028328968242E-3"/>
                  <c:y val="8.5269956274674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8549570878015043E-3"/>
                  <c:y val="0.10729492869533873"/>
                </c:manualLayout>
              </c:layout>
              <c:tx>
                <c:rich>
                  <a:bodyPr/>
                  <a:lstStyle/>
                  <a:p>
                    <a:r>
                      <a:rPr lang="ru-RU" sz="2400" dirty="0" smtClean="0"/>
                      <a:t>622,7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2">
                  <c:v>2016 год</c:v>
                </c:pt>
                <c:pt idx="4">
                  <c:v>2017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557.72659999999996</c:v>
                </c:pt>
                <c:pt idx="2" formatCode="0.0">
                  <c:v>607.39549999999997</c:v>
                </c:pt>
                <c:pt idx="4" formatCode="0.0">
                  <c:v>622.68059323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доходы, млн.руб.</c:v>
                </c:pt>
              </c:strCache>
            </c:strRef>
          </c:tx>
          <c:spPr>
            <a:solidFill>
              <a:srgbClr val="CC00FF"/>
            </a:solidFill>
            <a:scene3d>
              <a:camera prst="orthographicFront"/>
              <a:lightRig rig="balanced" dir="t"/>
            </a:scene3d>
            <a:sp3d>
              <a:bevelT prst="angle"/>
              <a:bevelB prst="angle"/>
            </a:sp3d>
          </c:spPr>
          <c:invertIfNegative val="0"/>
          <c:dLbls>
            <c:dLbl>
              <c:idx val="0"/>
              <c:layout>
                <c:manualLayout>
                  <c:x val="-3.8549570878015043E-3"/>
                  <c:y val="-3.40618821255043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782435631702256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7099141756030087E-3"/>
                  <c:y val="-3.40618821255043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2">
                  <c:v>2016 год</c:v>
                </c:pt>
                <c:pt idx="4">
                  <c:v>2017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 formatCode="0.0">
                  <c:v>89.058700000000002</c:v>
                </c:pt>
                <c:pt idx="2" formatCode="0.0">
                  <c:v>144.65940000000001</c:v>
                </c:pt>
                <c:pt idx="4" formatCode="0.0">
                  <c:v>164.97197679000001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30"/>
        <c:shape val="cylinder"/>
        <c:axId val="41198720"/>
        <c:axId val="41200640"/>
        <c:axId val="0"/>
      </c:bar3DChart>
      <c:catAx>
        <c:axId val="41198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41200640"/>
        <c:crosses val="autoZero"/>
        <c:auto val="1"/>
        <c:lblAlgn val="ctr"/>
        <c:lblOffset val="100"/>
        <c:noMultiLvlLbl val="0"/>
      </c:catAx>
      <c:valAx>
        <c:axId val="4120064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41198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0918728853701193E-2"/>
          <c:y val="0.87934691302794576"/>
          <c:w val="0.95558892133899354"/>
          <c:h val="0.11213761644067813"/>
        </c:manualLayout>
      </c:layout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scene3d>
          <a:camera prst="orthographicFront"/>
          <a:lightRig rig="threePt" dir="t"/>
        </a:scene3d>
      </c:spPr>
    </c:sideWall>
    <c:backWall>
      <c:thickness val="0"/>
      <c:spPr>
        <a:scene3d>
          <a:camera prst="orthographicFront"/>
          <a:lightRig rig="threePt" dir="t"/>
        </a:scene3d>
      </c:spPr>
    </c:backWall>
    <c:plotArea>
      <c:layout>
        <c:manualLayout>
          <c:layoutTarget val="inner"/>
          <c:xMode val="edge"/>
          <c:yMode val="edge"/>
          <c:x val="7.8168105903828333E-2"/>
          <c:y val="3.905708514704475E-2"/>
          <c:w val="0.81705617956396226"/>
          <c:h val="0.8828249383023951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effectLst/>
            <a:scene3d>
              <a:camera prst="orthographicFront"/>
              <a:lightRig rig="threePt" dir="t"/>
            </a:scene3d>
            <a:sp3d prstMaterial="matte">
              <a:bevelT/>
              <a:bevelB w="762000"/>
            </a:sp3d>
          </c:spPr>
          <c:invertIfNegative val="0"/>
          <c:dLbls>
            <c:dLbl>
              <c:idx val="0"/>
              <c:layout>
                <c:manualLayout>
                  <c:x val="2.7770767718816986E-3"/>
                  <c:y val="0.4162668593853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9157957549221181E-7"/>
                  <c:y val="0.230548902488722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889393078571511E-3"/>
                  <c:y val="0.1504975188658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1660497778433806E-3"/>
                  <c:y val="0.130217438076540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 anchor="ctr" anchorCtr="1"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Консолидированный бюджет района</c:v>
                </c:pt>
                <c:pt idx="1">
                  <c:v>Районный бюджет</c:v>
                </c:pt>
                <c:pt idx="2">
                  <c:v>Бюджеты поселений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1125.67248406</c:v>
                </c:pt>
                <c:pt idx="1">
                  <c:v>646.78525172000002</c:v>
                </c:pt>
                <c:pt idx="2">
                  <c:v>478.88723234000003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12690"/>
            <a:scene3d>
              <a:camera prst="orthographicFront"/>
              <a:lightRig rig="threePt" dir="t"/>
            </a:scene3d>
            <a:sp3d prstMaterial="matte">
              <a:bevelT/>
              <a:bevelB w="762000"/>
            </a:sp3d>
          </c:spPr>
          <c:invertIfNegative val="0"/>
          <c:dLbls>
            <c:dLbl>
              <c:idx val="0"/>
              <c:layout>
                <c:manualLayout>
                  <c:x val="6.9430199567266752E-3"/>
                  <c:y val="0.433346498710073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6302836588163238E-4"/>
                  <c:y val="0.271639414127874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2605673176326475E-4"/>
                  <c:y val="0.16597374070480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1660497778433806E-3"/>
                  <c:y val="0.136621574375386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 anchor="ctr" anchorCtr="1"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Консолидированный бюджет района</c:v>
                </c:pt>
                <c:pt idx="1">
                  <c:v>Районный бюджет</c:v>
                </c:pt>
                <c:pt idx="2">
                  <c:v>Бюджеты поселений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1274.4000000000001</c:v>
                </c:pt>
                <c:pt idx="1">
                  <c:v>752.1</c:v>
                </c:pt>
                <c:pt idx="2">
                  <c:v>522.29999999999995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F0"/>
            </a:solidFill>
            <a:effectLst>
              <a:outerShdw blurRad="50800" dist="50800" dir="5400000" algn="ctr" rotWithShape="0">
                <a:schemeClr val="accent6">
                  <a:lumMod val="40000"/>
                  <a:lumOff val="6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3.7030606087510905E-3"/>
                  <c:y val="0.464247579212952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300960499627706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4061212175021811E-3"/>
                  <c:y val="0.193703300292300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 anchor="ctr" anchorCtr="0"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Консолидированный бюджет района</c:v>
                </c:pt>
                <c:pt idx="1">
                  <c:v>Районный бюджет</c:v>
                </c:pt>
                <c:pt idx="2">
                  <c:v>Бюджеты поселений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1361.8</c:v>
                </c:pt>
                <c:pt idx="1">
                  <c:v>787.7</c:v>
                </c:pt>
                <c:pt idx="2">
                  <c:v>574.20000000000005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44519808"/>
        <c:axId val="44521728"/>
        <c:axId val="0"/>
      </c:bar3DChart>
      <c:catAx>
        <c:axId val="44519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44521728"/>
        <c:crosses val="autoZero"/>
        <c:auto val="1"/>
        <c:lblAlgn val="ctr"/>
        <c:lblOffset val="100"/>
        <c:noMultiLvlLbl val="0"/>
      </c:catAx>
      <c:valAx>
        <c:axId val="445217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44519808"/>
        <c:crosses val="autoZero"/>
        <c:crossBetween val="between"/>
      </c:valAx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x val="0.78527044953260527"/>
          <c:y val="0.13763900799002479"/>
          <c:w val="0.13926307052828824"/>
          <c:h val="0.13317691185737227"/>
        </c:manualLayout>
      </c:layout>
      <c:overlay val="0"/>
      <c:txPr>
        <a:bodyPr/>
        <a:lstStyle/>
        <a:p>
          <a:pPr>
            <a:defRPr sz="1798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44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569825347101582E-2"/>
          <c:y val="0"/>
          <c:w val="0.75084928214151403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 w="114300" prst="artDeco"/>
              <a:bevelB w="114300" prst="artDeco"/>
            </a:sp3d>
          </c:spPr>
          <c:explosion val="15"/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Pt>
            <c:idx val="2"/>
            <c:bubble3D val="0"/>
          </c:dPt>
          <c:dPt>
            <c:idx val="3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Pt>
            <c:idx val="4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Pt>
            <c:idx val="5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Pt>
            <c:idx val="6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Pt>
            <c:idx val="7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Pt>
            <c:idx val="8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Pt>
            <c:idx val="9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Lbls>
            <c:dLbl>
              <c:idx val="0"/>
              <c:layout>
                <c:manualLayout>
                  <c:x val="0.16338867925942249"/>
                  <c:y val="0.1859934483529740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1964687444268505"/>
                  <c:y val="-1.792889730270711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8.7393894447916787E-2"/>
                  <c:y val="-0.1214112666780266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3.83607752339939E-2"/>
                  <c:y val="-9.58050158326517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5.0915821283381971E-2"/>
                  <c:y val="-0.134652792033329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8.5169642783799251E-2"/>
                  <c:y val="-0.1138767563288297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9.3872384101197831E-2"/>
                  <c:y val="-8.270042989935340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7.0083238662607072E-2"/>
                  <c:y val="-3.1121421472540611E-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0.13661277628948301"/>
                  <c:y val="5.212612017416110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7.3172749299859355E-2"/>
                  <c:y val="0.1167515798739873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0"/>
              <c:layout>
                <c:manualLayout>
                  <c:x val="-0.16065174291893472"/>
                  <c:y val="0.1014161732433546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Лист1!$A$2:$A$12</c:f>
              <c:strCache>
                <c:ptCount val="11"/>
                <c:pt idx="0">
                  <c:v>НДФЛ</c:v>
                </c:pt>
                <c:pt idx="1">
                  <c:v>налог на прибыль</c:v>
                </c:pt>
                <c:pt idx="2">
                  <c:v>УСН</c:v>
                </c:pt>
                <c:pt idx="3">
                  <c:v>доходы от продажи земельных участков</c:v>
                </c:pt>
                <c:pt idx="4">
                  <c:v>государственная пошлина</c:v>
                </c:pt>
                <c:pt idx="5">
                  <c:v>аренда земли</c:v>
                </c:pt>
                <c:pt idx="6">
                  <c:v>ЕСХН</c:v>
                </c:pt>
                <c:pt idx="7">
                  <c:v>ЕНВД</c:v>
                </c:pt>
                <c:pt idx="8">
                  <c:v>НВОС</c:v>
                </c:pt>
                <c:pt idx="9">
                  <c:v>прочие</c:v>
                </c:pt>
                <c:pt idx="10">
                  <c:v>штрафы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55.2</c:v>
                </c:pt>
                <c:pt idx="1">
                  <c:v>1.6</c:v>
                </c:pt>
                <c:pt idx="2">
                  <c:v>3</c:v>
                </c:pt>
                <c:pt idx="3">
                  <c:v>4.0999999999999996</c:v>
                </c:pt>
                <c:pt idx="4">
                  <c:v>3.8</c:v>
                </c:pt>
                <c:pt idx="5">
                  <c:v>13.6</c:v>
                </c:pt>
                <c:pt idx="6">
                  <c:v>2.2000000000000002</c:v>
                </c:pt>
                <c:pt idx="7">
                  <c:v>13.1</c:v>
                </c:pt>
                <c:pt idx="8">
                  <c:v>0.4</c:v>
                </c:pt>
                <c:pt idx="9">
                  <c:v>1</c:v>
                </c:pt>
                <c:pt idx="1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8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125982206719075E-2"/>
          <c:y val="5.3954418246445209E-2"/>
          <c:w val="0.44608910197971313"/>
          <c:h val="0.345623917523546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balanced" dir="tr"/>
            </a:scene3d>
            <a:sp3d prstMaterial="plastic">
              <a:bevelT w="50800" prst="angle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00FFFF"/>
              </a:solidFill>
              <a:scene3d>
                <a:camera prst="orthographicFront"/>
                <a:lightRig rig="balanced" dir="tr"/>
              </a:scene3d>
              <a:sp3d prstMaterial="plastic">
                <a:bevelT w="508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scene3d>
                <a:camera prst="orthographicFront"/>
                <a:lightRig rig="balanced" dir="tr"/>
              </a:scene3d>
              <a:sp3d prstMaterial="plastic">
                <a:bevelT w="508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00B050"/>
              </a:solidFill>
              <a:scene3d>
                <a:camera prst="orthographicFront"/>
                <a:lightRig rig="balanced" dir="tr"/>
              </a:scene3d>
              <a:sp3d prstMaterial="plastic">
                <a:bevelT w="508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rgbClr val="0000FF"/>
              </a:solidFill>
              <a:scene3d>
                <a:camera prst="orthographicFront"/>
                <a:lightRig rig="balanced" dir="tr"/>
              </a:scene3d>
              <a:sp3d prstMaterial="plastic">
                <a:bevelT w="50800"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FF9900"/>
              </a:solidFill>
              <a:scene3d>
                <a:camera prst="orthographicFront"/>
                <a:lightRig rig="balanced" dir="tr"/>
              </a:scene3d>
              <a:sp3d prstMaterial="plastic">
                <a:bevelT w="50800" prst="angle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rgbClr val="FF0000"/>
              </a:solidFill>
              <a:scene3d>
                <a:camera prst="orthographicFront"/>
                <a:lightRig rig="balanced" dir="tr"/>
              </a:scene3d>
              <a:sp3d prstMaterial="plastic">
                <a:bevelT w="50800" prst="angle"/>
                <a:contourClr>
                  <a:srgbClr val="000000"/>
                </a:contourClr>
              </a:sp3d>
            </c:spPr>
          </c:dPt>
          <c:dPt>
            <c:idx val="6"/>
            <c:bubble3D val="0"/>
            <c:spPr>
              <a:solidFill>
                <a:srgbClr val="00FF00"/>
              </a:solidFill>
              <a:scene3d>
                <a:camera prst="orthographicFront"/>
                <a:lightRig rig="balanced" dir="tr"/>
              </a:scene3d>
              <a:sp3d prstMaterial="plastic">
                <a:bevelT w="50800" prst="angle"/>
                <a:contourClr>
                  <a:srgbClr val="000000"/>
                </a:contourClr>
              </a:sp3d>
            </c:spPr>
          </c:dPt>
          <c:dPt>
            <c:idx val="7"/>
            <c:bubble3D val="0"/>
            <c:spPr>
              <a:solidFill>
                <a:srgbClr val="00B0F0"/>
              </a:solidFill>
              <a:scene3d>
                <a:camera prst="orthographicFront"/>
                <a:lightRig rig="balanced" dir="tr"/>
              </a:scene3d>
              <a:sp3d prstMaterial="plastic">
                <a:bevelT w="50800" prst="angle"/>
                <a:contourClr>
                  <a:srgbClr val="000000"/>
                </a:contourClr>
              </a:sp3d>
            </c:spPr>
          </c:dPt>
          <c:dPt>
            <c:idx val="8"/>
            <c:bubble3D val="0"/>
            <c:spPr>
              <a:solidFill>
                <a:srgbClr val="9900FF"/>
              </a:solidFill>
              <a:scene3d>
                <a:camera prst="orthographicFront"/>
                <a:lightRig rig="balanced" dir="tr"/>
              </a:scene3d>
              <a:sp3d prstMaterial="plastic">
                <a:bevelT w="50800" prst="angle"/>
                <a:contourClr>
                  <a:srgbClr val="000000"/>
                </a:contourClr>
              </a:sp3d>
            </c:spPr>
          </c:dPt>
          <c:dPt>
            <c:idx val="9"/>
            <c:bubble3D val="0"/>
            <c:spPr>
              <a:solidFill>
                <a:schemeClr val="bg1">
                  <a:lumMod val="50000"/>
                </a:schemeClr>
              </a:solidFill>
              <a:scene3d>
                <a:camera prst="orthographicFront"/>
                <a:lightRig rig="balanced" dir="tr"/>
              </a:scene3d>
              <a:sp3d prstMaterial="plastic">
                <a:bevelT w="50800" prst="angle"/>
                <a:contourClr>
                  <a:srgbClr val="000000"/>
                </a:contourClr>
              </a:sp3d>
            </c:spPr>
          </c:dPt>
          <c:dPt>
            <c:idx val="10"/>
            <c:bubble3D val="0"/>
            <c:spPr>
              <a:solidFill>
                <a:srgbClr val="FF00FF"/>
              </a:solidFill>
              <a:scene3d>
                <a:camera prst="orthographicFront"/>
                <a:lightRig rig="balanced" dir="tr"/>
              </a:scene3d>
              <a:sp3d prstMaterial="plastic">
                <a:bevelT w="508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3.5154410882785217E-2"/>
                  <c:y val="-2.354796453819135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8,4%</a:t>
                    </a:r>
                    <a:endParaRPr lang="en-US" sz="12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037453284091795E-2"/>
                  <c:y val="-2.6779071203092562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1,1%</a:t>
                    </a:r>
                    <a:endParaRPr lang="en-US" sz="12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966484377597384E-2"/>
                  <c:y val="3.1168940813126492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1,8%</a:t>
                    </a:r>
                    <a:endParaRPr lang="en-US" sz="12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265782562696134E-2"/>
                  <c:y val="2.8204270829167082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2,0%</a:t>
                    </a:r>
                    <a:endParaRPr lang="en-US" sz="12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2651261680095907"/>
                  <c:y val="7.8684086380462464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69,4%</a:t>
                    </a:r>
                    <a:endParaRPr lang="en-US" sz="12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7.7922352032816231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3,2%</a:t>
                    </a:r>
                    <a:endParaRPr lang="en-US" sz="12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9117716032917598E-2"/>
                  <c:y val="-1.425199626074513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7,7%</a:t>
                    </a:r>
                    <a:endParaRPr lang="en-US" sz="12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6.1069619010622259E-2"/>
                  <c:y val="1.5963626977784325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3,8%</a:t>
                    </a:r>
                    <a:endParaRPr lang="en-US" sz="12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6.7182443709680212E-2"/>
                  <c:y val="-2.1856456040031787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0,4%</a:t>
                    </a:r>
                    <a:endParaRPr lang="en-US" sz="12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9.2392027549481719E-3"/>
                  <c:y val="-2.1625547367827454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1,0%</a:t>
                    </a:r>
                    <a:endParaRPr lang="en-US" sz="12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4.827484558314999E-2"/>
                  <c:y val="-1.5736693064864842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1,2%</a:t>
                    </a:r>
                    <a:endParaRPr lang="en-US" sz="12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Здравоохранение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Обслуживание государственного и муниципального долга, средства массовой информации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8.4</c:v>
                </c:pt>
                <c:pt idx="1">
                  <c:v>1.1000000000000001</c:v>
                </c:pt>
                <c:pt idx="2">
                  <c:v>1.8</c:v>
                </c:pt>
                <c:pt idx="3">
                  <c:v>2</c:v>
                </c:pt>
                <c:pt idx="4">
                  <c:v>69.400000000000006</c:v>
                </c:pt>
                <c:pt idx="5">
                  <c:v>3.2</c:v>
                </c:pt>
                <c:pt idx="6">
                  <c:v>7.7</c:v>
                </c:pt>
                <c:pt idx="7">
                  <c:v>3.8</c:v>
                </c:pt>
                <c:pt idx="8">
                  <c:v>0.3</c:v>
                </c:pt>
                <c:pt idx="9">
                  <c:v>1.1000000000000001</c:v>
                </c:pt>
                <c:pt idx="10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effectLst>
          <a:glow>
            <a:schemeClr val="accent1"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c:spPr>
    </c:plotArea>
    <c:legend>
      <c:legendPos val="b"/>
      <c:layout>
        <c:manualLayout>
          <c:xMode val="edge"/>
          <c:yMode val="edge"/>
          <c:x val="1.0626344547575509E-2"/>
          <c:y val="0.46847941360376277"/>
          <c:w val="0.97674311440143013"/>
          <c:h val="0.52038157192289658"/>
        </c:manualLayout>
      </c:layout>
      <c:overlay val="0"/>
      <c:spPr>
        <a:solidFill>
          <a:schemeClr val="accent2">
            <a:lumMod val="20000"/>
            <a:lumOff val="80000"/>
          </a:schemeClr>
        </a:solidFill>
      </c:spPr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FFFF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0000FF"/>
              </a:solidFill>
            </c:spPr>
          </c:dPt>
          <c:dPt>
            <c:idx val="4"/>
            <c:bubble3D val="0"/>
            <c:spPr>
              <a:solidFill>
                <a:srgbClr val="FF9900"/>
              </a:solidFill>
            </c:spPr>
          </c:dPt>
          <c:dPt>
            <c:idx val="5"/>
            <c:bubble3D val="0"/>
            <c:spPr>
              <a:solidFill>
                <a:srgbClr val="FF0000"/>
              </a:solidFill>
            </c:spPr>
          </c:dPt>
          <c:dPt>
            <c:idx val="6"/>
            <c:bubble3D val="0"/>
            <c:spPr>
              <a:solidFill>
                <a:srgbClr val="00FF00"/>
              </a:solidFill>
            </c:spPr>
          </c:dPt>
          <c:dPt>
            <c:idx val="7"/>
            <c:bubble3D val="0"/>
            <c:spPr>
              <a:solidFill>
                <a:srgbClr val="00B0F0"/>
              </a:solidFill>
            </c:spPr>
          </c:dPt>
          <c:dPt>
            <c:idx val="8"/>
            <c:bubble3D val="0"/>
            <c:spPr>
              <a:solidFill>
                <a:srgbClr val="9900FF"/>
              </a:solidFill>
            </c:spPr>
          </c:dPt>
          <c:dPt>
            <c:idx val="9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10"/>
            <c:bubble3D val="0"/>
            <c:spPr>
              <a:solidFill>
                <a:srgbClr val="FF00FF"/>
              </a:solidFill>
            </c:spPr>
          </c:dPt>
          <c:dLbls>
            <c:dLbl>
              <c:idx val="0"/>
              <c:layout>
                <c:manualLayout>
                  <c:x val="7.422683487842914E-2"/>
                  <c:y val="-2.01094554308780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8,0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25886527011402"/>
                  <c:y val="-2.276975012035699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1,2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237693754191927E-2"/>
                  <c:y val="3.894445756027108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1,8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1419955395902515E-2"/>
                  <c:y val="8.135438654964263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3,0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4888505403607548E-2"/>
                  <c:y val="1.533646020007438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63,7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3875608471486705E-2"/>
                  <c:y val="1.980972021627226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3,5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4581641134524149E-2"/>
                  <c:y val="6.67223317779506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9,4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2489507338690763"/>
                  <c:y val="7.22772701181350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3,3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13162889308595344"/>
                  <c:y val="-1.547657899122319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4,7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5.4373073773695928E-2"/>
                  <c:y val="-2.564558799022331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1,0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6.6609130157911894E-2"/>
                  <c:y val="-2.573977041099741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0,4%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elete val="1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Лист1!$A$2:$A$20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Здравоохранение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Обслуживание государственного и муниципального долга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Лист1!$B$2:$B$20</c:f>
              <c:numCache>
                <c:formatCode>0.0</c:formatCode>
                <c:ptCount val="19"/>
                <c:pt idx="0">
                  <c:v>8</c:v>
                </c:pt>
                <c:pt idx="1">
                  <c:v>1.2</c:v>
                </c:pt>
                <c:pt idx="2">
                  <c:v>1.8</c:v>
                </c:pt>
                <c:pt idx="3">
                  <c:v>3</c:v>
                </c:pt>
                <c:pt idx="4">
                  <c:v>63.7</c:v>
                </c:pt>
                <c:pt idx="5">
                  <c:v>3.5</c:v>
                </c:pt>
                <c:pt idx="6">
                  <c:v>9.4</c:v>
                </c:pt>
                <c:pt idx="7">
                  <c:v>3.3</c:v>
                </c:pt>
                <c:pt idx="8">
                  <c:v>4.7</c:v>
                </c:pt>
                <c:pt idx="9">
                  <c:v>1</c:v>
                </c:pt>
                <c:pt idx="10">
                  <c:v>0.4</c:v>
                </c:pt>
                <c:pt idx="1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2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041215348999004"/>
          <c:y val="4.3541666666666666E-2"/>
          <c:w val="0.86790246740316912"/>
          <c:h val="0.721180774278215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dLbls>
            <c:dLbl>
              <c:idx val="0"/>
              <c:layout>
                <c:manualLayout>
                  <c:x val="1.8639804995350322E-2"/>
                  <c:y val="0.262990222373026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911843996280259E-2"/>
                  <c:y val="0.269327591669930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503785494885355E-2"/>
                  <c:y val="0.266159031767931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2015 год (отчет)</c:v>
                </c:pt>
                <c:pt idx="1">
                  <c:v>2016 год (отчет)</c:v>
                </c:pt>
                <c:pt idx="2">
                  <c:v>2017 год (отчет)</c:v>
                </c:pt>
              </c:strCache>
            </c:strRef>
          </c:cat>
          <c:val>
            <c:numRef>
              <c:f>Лист1!$B$2:$B$4</c:f>
              <c:numCache>
                <c:formatCode>#,##0.0\ _₽</c:formatCode>
                <c:ptCount val="3"/>
                <c:pt idx="0">
                  <c:v>1541.9</c:v>
                </c:pt>
                <c:pt idx="1">
                  <c:v>1409.4</c:v>
                </c:pt>
                <c:pt idx="2">
                  <c:v>1353.9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solidFill>
              <a:srgbClr val="00FFFF"/>
            </a:solidFill>
          </c:spPr>
          <c:invertIfNegative val="0"/>
          <c:dLbls>
            <c:dLbl>
              <c:idx val="0"/>
              <c:layout>
                <c:manualLayout>
                  <c:x val="3.7279609990700647E-3"/>
                  <c:y val="1.9011359411995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2015 год (отчет)</c:v>
                </c:pt>
                <c:pt idx="1">
                  <c:v>2016 год (отчет)</c:v>
                </c:pt>
                <c:pt idx="2">
                  <c:v>2017 год (отчет)</c:v>
                </c:pt>
              </c:strCache>
            </c:strRef>
          </c:cat>
          <c:val>
            <c:numRef>
              <c:f>Лист1!$C$2:$C$4</c:f>
              <c:numCache>
                <c:formatCode>#,##0.0\ _₽</c:formatCode>
                <c:ptCount val="3"/>
                <c:pt idx="0">
                  <c:v>170.4</c:v>
                </c:pt>
                <c:pt idx="1">
                  <c:v>156.4</c:v>
                </c:pt>
                <c:pt idx="2">
                  <c:v>199.4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Культура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3047863496745259E-2"/>
                  <c:y val="-3.16855990199918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911843996280327E-2"/>
                  <c:y val="-3.16855990199918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3199024976751612E-3"/>
                  <c:y val="-6.33711980399837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2015 год (отчет)</c:v>
                </c:pt>
                <c:pt idx="1">
                  <c:v>2016 год (отчет)</c:v>
                </c:pt>
                <c:pt idx="2">
                  <c:v>2017 год (отчет)</c:v>
                </c:pt>
              </c:strCache>
            </c:strRef>
          </c:cat>
          <c:val>
            <c:numRef>
              <c:f>Лист1!$D$2:$D$4</c:f>
              <c:numCache>
                <c:formatCode>#,##0.0\ _₽</c:formatCode>
                <c:ptCount val="3"/>
                <c:pt idx="0">
                  <c:v>62.9</c:v>
                </c:pt>
                <c:pt idx="1">
                  <c:v>64.5</c:v>
                </c:pt>
                <c:pt idx="2">
                  <c:v>74.3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1.863980499535032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63980499535039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18388299721019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2015 год (отчет)</c:v>
                </c:pt>
                <c:pt idx="1">
                  <c:v>2016 год (отчет)</c:v>
                </c:pt>
                <c:pt idx="2">
                  <c:v>2017 год (отчет)</c:v>
                </c:pt>
              </c:strCache>
            </c:strRef>
          </c:cat>
          <c:val>
            <c:numRef>
              <c:f>Лист1!$E$2:$E$4</c:f>
              <c:numCache>
                <c:formatCode>#,##0.0\ _₽</c:formatCode>
                <c:ptCount val="3"/>
                <c:pt idx="0">
                  <c:v>75.400000000000006</c:v>
                </c:pt>
                <c:pt idx="1">
                  <c:v>77.099999999999994</c:v>
                </c:pt>
                <c:pt idx="2">
                  <c:v>70.8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423174649395542E-2"/>
                  <c:y val="3.16855990199918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639804995350322E-2"/>
                  <c:y val="-6.33711980399837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367765994420388E-2"/>
                  <c:y val="6.33711980399837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2015 год (отчет)</c:v>
                </c:pt>
                <c:pt idx="1">
                  <c:v>2016 год (отчет)</c:v>
                </c:pt>
                <c:pt idx="2">
                  <c:v>2017 год (отчет)</c:v>
                </c:pt>
              </c:strCache>
            </c:strRef>
          </c:cat>
          <c:val>
            <c:numRef>
              <c:f>Лист1!$F$2:$F$4</c:f>
              <c:numCache>
                <c:formatCode>#,##0.0\ _₽</c:formatCode>
                <c:ptCount val="3"/>
                <c:pt idx="0">
                  <c:v>43.4</c:v>
                </c:pt>
                <c:pt idx="1">
                  <c:v>7.2</c:v>
                </c:pt>
                <c:pt idx="2">
                  <c:v>100.5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gapDepth val="70"/>
        <c:shape val="box"/>
        <c:axId val="130577536"/>
        <c:axId val="133132288"/>
        <c:axId val="0"/>
      </c:bar3DChart>
      <c:catAx>
        <c:axId val="1305775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 i="1"/>
            </a:pPr>
            <a:endParaRPr lang="ru-RU"/>
          </a:p>
        </c:txPr>
        <c:crossAx val="133132288"/>
        <c:crosses val="autoZero"/>
        <c:auto val="1"/>
        <c:lblAlgn val="ctr"/>
        <c:lblOffset val="100"/>
        <c:noMultiLvlLbl val="0"/>
      </c:catAx>
      <c:valAx>
        <c:axId val="133132288"/>
        <c:scaling>
          <c:orientation val="minMax"/>
        </c:scaling>
        <c:delete val="0"/>
        <c:axPos val="l"/>
        <c:numFmt formatCode="#,##0.0\ _₽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0577536"/>
        <c:crosses val="autoZero"/>
        <c:crossBetween val="between"/>
        <c:majorUnit val="300"/>
      </c:valAx>
    </c:plotArea>
    <c:legend>
      <c:legendPos val="b"/>
      <c:layout>
        <c:manualLayout>
          <c:xMode val="edge"/>
          <c:yMode val="edge"/>
          <c:x val="1.0265089147398118E-2"/>
          <c:y val="0.86970840688483175"/>
          <c:w val="0.97748814426362118"/>
          <c:h val="0.1302915931151682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566615919354503E-2"/>
          <c:y val="2.4408332936552025E-2"/>
          <c:w val="0.95446980250057689"/>
          <c:h val="0.70888750456298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009900"/>
            </a:solidFill>
          </c:spPr>
          <c:invertIfNegative val="0"/>
          <c:dLbls>
            <c:dLbl>
              <c:idx val="0"/>
              <c:layout>
                <c:manualLayout>
                  <c:x val="-2.8677933707456174E-3"/>
                  <c:y val="0.109317167345031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760955742402248E-3"/>
                  <c:y val="0.183133091032213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3889006227635268E-3"/>
                  <c:y val="0.12830088984821791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8,7</a:t>
                    </a:r>
                    <a:endPara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86779337074562E-3"/>
                  <c:y val="0.1900036480044596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21,8</a:t>
                    </a:r>
                    <a:endPara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0.150961802524091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15,2</a:t>
                    </a:r>
                    <a:endPara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338966853728082E-3"/>
                  <c:y val="0.13013948493456134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13,6</a:t>
                    </a:r>
                    <a:endPara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9.1097639454192983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9,5</a:t>
                    </a:r>
                    <a:endPara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Врачи</c:v>
                </c:pt>
                <c:pt idx="1">
                  <c:v>Средний медицинский персонал</c:v>
                </c:pt>
                <c:pt idx="2">
                  <c:v>Младший медицинский персонал</c:v>
                </c:pt>
                <c:pt idx="3">
                  <c:v>Учителя</c:v>
                </c:pt>
                <c:pt idx="4">
                  <c:v>Педагоги учреждений дошкольного образования</c:v>
                </c:pt>
                <c:pt idx="5">
                  <c:v>Педагоги учреждений дополнительного образования</c:v>
                </c:pt>
                <c:pt idx="6">
                  <c:v>Работники учреждений культуры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25.8</c:v>
                </c:pt>
                <c:pt idx="1">
                  <c:v>13.6</c:v>
                </c:pt>
                <c:pt idx="2">
                  <c:v>8.6999999999999993</c:v>
                </c:pt>
                <c:pt idx="3">
                  <c:v>21.8</c:v>
                </c:pt>
                <c:pt idx="4">
                  <c:v>15.2</c:v>
                </c:pt>
                <c:pt idx="5">
                  <c:v>13.6</c:v>
                </c:pt>
                <c:pt idx="6">
                  <c:v>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4338966853728082E-3"/>
                  <c:y val="0.17438690981231228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41,2</a:t>
                    </a:r>
                    <a:endPara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8143722736545755E-3"/>
                  <c:y val="0.19170621253723125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17,3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339066111091442E-3"/>
                  <c:y val="0.1534965030340544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11,8</a:t>
                    </a:r>
                    <a:endPara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0.1847980686070772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28,1</a:t>
                    </a:r>
                    <a:endPara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86779337074562E-3"/>
                  <c:y val="0.15616738192147375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24,6</a:t>
                    </a:r>
                    <a:endPara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338966853728082E-3"/>
                  <c:y val="0.15877017162016491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25,4</a:t>
                    </a:r>
                    <a:endPara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8143722736545755E-3"/>
                  <c:y val="0.15089361764036799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19,3</a:t>
                    </a:r>
                    <a:endPara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Врачи</c:v>
                </c:pt>
                <c:pt idx="1">
                  <c:v>Средний медицинский персонал</c:v>
                </c:pt>
                <c:pt idx="2">
                  <c:v>Младший медицинский персонал</c:v>
                </c:pt>
                <c:pt idx="3">
                  <c:v>Учителя</c:v>
                </c:pt>
                <c:pt idx="4">
                  <c:v>Педагоги учреждений дошкольного образования</c:v>
                </c:pt>
                <c:pt idx="5">
                  <c:v>Педагоги учреждений дополнительного образования</c:v>
                </c:pt>
                <c:pt idx="6">
                  <c:v>Работники учреждений культуры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41.2</c:v>
                </c:pt>
                <c:pt idx="1">
                  <c:v>17.3</c:v>
                </c:pt>
                <c:pt idx="2">
                  <c:v>11.8</c:v>
                </c:pt>
                <c:pt idx="3">
                  <c:v>28.1</c:v>
                </c:pt>
                <c:pt idx="4">
                  <c:v>24.6</c:v>
                </c:pt>
                <c:pt idx="5">
                  <c:v>25.4</c:v>
                </c:pt>
                <c:pt idx="6">
                  <c:v>19.3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45766272"/>
        <c:axId val="145767808"/>
      </c:barChart>
      <c:catAx>
        <c:axId val="1457662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700" b="1"/>
            </a:pPr>
            <a:endParaRPr lang="ru-RU"/>
          </a:p>
        </c:txPr>
        <c:crossAx val="145767808"/>
        <c:crosses val="autoZero"/>
        <c:auto val="0"/>
        <c:lblAlgn val="ctr"/>
        <c:lblOffset val="100"/>
        <c:noMultiLvlLbl val="0"/>
      </c:catAx>
      <c:valAx>
        <c:axId val="1457678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5766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3486256721249582"/>
          <c:y val="0.91253370029206871"/>
          <c:w val="0.56136016504037944"/>
          <c:h val="8.1656361444334455E-2"/>
        </c:manualLayout>
      </c:layout>
      <c:overlay val="0"/>
      <c:txPr>
        <a:bodyPr/>
        <a:lstStyle/>
        <a:p>
          <a:pPr>
            <a:defRPr sz="12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0.42206</cdr:x>
      <cdr:y>0.03488</cdr:y>
    </cdr:from>
    <cdr:to>
      <cdr:x>0.57268</cdr:x>
      <cdr:y>0.09282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45264" y="266137"/>
          <a:ext cx="1015385" cy="4420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b="1" dirty="0" smtClean="0"/>
            <a:t>752,1</a:t>
          </a:r>
        </a:p>
        <a:p xmlns:a="http://schemas.openxmlformats.org/drawingml/2006/main">
          <a:endParaRPr lang="ru-RU" sz="2800" b="1" dirty="0" smtClean="0"/>
        </a:p>
        <a:p xmlns:a="http://schemas.openxmlformats.org/drawingml/2006/main">
          <a:endParaRPr lang="ru-RU" sz="2800" b="1" dirty="0" smtClean="0"/>
        </a:p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0.06307</cdr:x>
      <cdr:y>0.14705</cdr:y>
    </cdr:from>
    <cdr:to>
      <cdr:x>0.21333</cdr:x>
      <cdr:y>0.20066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25202" y="1121912"/>
          <a:ext cx="1012958" cy="4090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800" b="1" dirty="0" smtClean="0"/>
            <a:t>646,8</a:t>
          </a:r>
          <a:endParaRPr lang="ru-RU" sz="2000" b="1" dirty="0" smtClean="0"/>
        </a:p>
        <a:p xmlns:a="http://schemas.openxmlformats.org/drawingml/2006/main">
          <a:endParaRPr lang="ru-RU" sz="2000" b="1" dirty="0" smtClean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0.26002</cdr:x>
      <cdr:y>0.54695</cdr:y>
    </cdr:from>
    <cdr:to>
      <cdr:x>0.42059</cdr:x>
      <cdr:y>0.57747</cdr:y>
    </cdr:to>
    <cdr:sp macro="" textlink="">
      <cdr:nvSpPr>
        <cdr:cNvPr id="6" name="Стрелка вниз 5"/>
        <cdr:cNvSpPr/>
      </cdr:nvSpPr>
      <cdr:spPr>
        <a:xfrm xmlns:a="http://schemas.openxmlformats.org/drawingml/2006/main" rot="14877731">
          <a:off x="2128436" y="3663403"/>
          <a:ext cx="227595" cy="1058009"/>
        </a:xfrm>
        <a:prstGeom xmlns:a="http://schemas.openxmlformats.org/drawingml/2006/main" prst="downArrow">
          <a:avLst/>
        </a:prstGeom>
        <a:gradFill xmlns:a="http://schemas.openxmlformats.org/drawingml/2006/main">
          <a:gsLst>
            <a:gs pos="10000">
              <a:srgbClr val="00FF00"/>
            </a:gs>
            <a:gs pos="0">
              <a:srgbClr val="00FF00"/>
            </a:gs>
            <a:gs pos="19000">
              <a:srgbClr val="00FF00"/>
            </a:gs>
            <a:gs pos="0">
              <a:srgbClr val="00FF00"/>
            </a:gs>
          </a:gsLst>
          <a:lin ang="5400000" scaled="0"/>
        </a:gradFill>
        <a:ln xmlns:a="http://schemas.openxmlformats.org/drawingml/2006/main">
          <a:noFill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  <a:bevelB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endParaRPr lang="ru-RU" dirty="0"/>
        </a:p>
      </cdr:txBody>
    </cdr:sp>
  </cdr:relSizeAnchor>
  <cdr:relSizeAnchor xmlns:cdr="http://schemas.openxmlformats.org/drawingml/2006/chartDrawing">
    <cdr:from>
      <cdr:x>0.57778</cdr:x>
      <cdr:y>0.49386</cdr:y>
    </cdr:from>
    <cdr:to>
      <cdr:x>0.71013</cdr:x>
      <cdr:y>0.5525</cdr:y>
    </cdr:to>
    <cdr:sp macro="" textlink="">
      <cdr:nvSpPr>
        <cdr:cNvPr id="8" name="TextBox 1"/>
        <cdr:cNvSpPr txBox="1"/>
      </cdr:nvSpPr>
      <cdr:spPr>
        <a:xfrm xmlns:a="http://schemas.openxmlformats.org/drawingml/2006/main" rot="20235098">
          <a:off x="3894997" y="3767753"/>
          <a:ext cx="892220" cy="4473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/>
            <a:t>+ 2,5%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0.765</cdr:x>
      <cdr:y>0.00132</cdr:y>
    </cdr:from>
    <cdr:to>
      <cdr:x>0.918</cdr:x>
      <cdr:y>0.06385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5157117" y="10101"/>
          <a:ext cx="1031429" cy="4770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800" b="1" dirty="0" smtClean="0"/>
            <a:t>787,7</a:t>
          </a:r>
          <a:endParaRPr lang="ru-RU" sz="2000" b="1" dirty="0" smtClean="0"/>
        </a:p>
        <a:p xmlns:a="http://schemas.openxmlformats.org/drawingml/2006/main">
          <a:endParaRPr lang="ru-RU" sz="2000" b="1" dirty="0" smtClean="0"/>
        </a:p>
        <a:p xmlns:a="http://schemas.openxmlformats.org/drawingml/2006/main">
          <a:endParaRPr lang="ru-RU" sz="2000" b="1" dirty="0" smtClean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0.57801</cdr:x>
      <cdr:y>0.16186</cdr:y>
    </cdr:from>
    <cdr:to>
      <cdr:x>0.71035</cdr:x>
      <cdr:y>0.21706</cdr:y>
    </cdr:to>
    <cdr:sp macro="" textlink="">
      <cdr:nvSpPr>
        <cdr:cNvPr id="15" name="TextBox 1"/>
        <cdr:cNvSpPr txBox="1"/>
      </cdr:nvSpPr>
      <cdr:spPr>
        <a:xfrm xmlns:a="http://schemas.openxmlformats.org/drawingml/2006/main" rot="20235098">
          <a:off x="3896601" y="1234877"/>
          <a:ext cx="892152" cy="4211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/>
            <a:t>+ 14,0%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0.57783</cdr:x>
      <cdr:y>0</cdr:y>
    </cdr:from>
    <cdr:to>
      <cdr:x>0.71017</cdr:x>
      <cdr:y>0.05864</cdr:y>
    </cdr:to>
    <cdr:sp macro="" textlink="">
      <cdr:nvSpPr>
        <cdr:cNvPr id="16" name="TextBox 1"/>
        <cdr:cNvSpPr txBox="1"/>
      </cdr:nvSpPr>
      <cdr:spPr>
        <a:xfrm xmlns:a="http://schemas.openxmlformats.org/drawingml/2006/main" rot="20235098">
          <a:off x="3895376" y="-1292380"/>
          <a:ext cx="892152" cy="447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 smtClean="0"/>
            <a:t>+ 4,7%</a:t>
          </a:r>
          <a:endParaRPr lang="ru-RU" sz="2400" b="1" dirty="0"/>
        </a:p>
      </cdr:txBody>
    </cdr:sp>
  </cdr:relSizeAnchor>
  <cdr:relSizeAnchor xmlns:cdr="http://schemas.openxmlformats.org/drawingml/2006/chartDrawing">
    <cdr:from>
      <cdr:x>0.21365</cdr:x>
      <cdr:y>0.05825</cdr:y>
    </cdr:from>
    <cdr:to>
      <cdr:x>0.37989</cdr:x>
      <cdr:y>0.11371</cdr:y>
    </cdr:to>
    <cdr:sp macro="" textlink="">
      <cdr:nvSpPr>
        <cdr:cNvPr id="17" name="TextBox 1"/>
        <cdr:cNvSpPr txBox="1"/>
      </cdr:nvSpPr>
      <cdr:spPr>
        <a:xfrm xmlns:a="http://schemas.openxmlformats.org/drawingml/2006/main" rot="20235098">
          <a:off x="1440261" y="444427"/>
          <a:ext cx="1120684" cy="4231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 smtClean="0"/>
            <a:t>+ 16,3%</a:t>
          </a:r>
          <a:endParaRPr lang="ru-RU" sz="2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0.1615</cdr:x>
      <cdr:y>0.11684</cdr:y>
    </cdr:from>
    <cdr:to>
      <cdr:x>0.26149</cdr:x>
      <cdr:y>0.27054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77010" y="6951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0.05167</cdr:x>
      <cdr:y>0.10082</cdr:y>
    </cdr:from>
    <cdr:to>
      <cdr:x>0.15491</cdr:x>
      <cdr:y>0.28823</cdr:y>
    </cdr:to>
    <cdr:sp macro="" textlink="">
      <cdr:nvSpPr>
        <cdr:cNvPr id="3" name="TextBox 2"/>
        <cdr:cNvSpPr txBox="1"/>
      </cdr:nvSpPr>
      <cdr:spPr>
        <a:xfrm xmlns:a="http://schemas.openxmlformats.org/drawingml/2006/main" rot="19729303">
          <a:off x="338594" y="304912"/>
          <a:ext cx="676504" cy="5667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60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%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0.18692</cdr:x>
      <cdr:y>0.39269</cdr:y>
    </cdr:from>
    <cdr:to>
      <cdr:x>0.29016</cdr:x>
      <cdr:y>0.58009</cdr:y>
    </cdr:to>
    <cdr:sp macro="" textlink="">
      <cdr:nvSpPr>
        <cdr:cNvPr id="4" name="TextBox 3"/>
        <cdr:cNvSpPr txBox="1"/>
      </cdr:nvSpPr>
      <cdr:spPr>
        <a:xfrm xmlns:a="http://schemas.openxmlformats.org/drawingml/2006/main" rot="20256343">
          <a:off x="1224859" y="1187615"/>
          <a:ext cx="676504" cy="5667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27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%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0.33338</cdr:x>
      <cdr:y>0.44769</cdr:y>
    </cdr:from>
    <cdr:to>
      <cdr:x>0.43662</cdr:x>
      <cdr:y>0.63509</cdr:y>
    </cdr:to>
    <cdr:sp macro="" textlink="">
      <cdr:nvSpPr>
        <cdr:cNvPr id="5" name="TextBox 4"/>
        <cdr:cNvSpPr txBox="1"/>
      </cdr:nvSpPr>
      <cdr:spPr>
        <a:xfrm xmlns:a="http://schemas.openxmlformats.org/drawingml/2006/main" rot="19829917">
          <a:off x="2184524" y="1353963"/>
          <a:ext cx="676503" cy="5667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%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0.45387</cdr:x>
      <cdr:y>0.25269</cdr:y>
    </cdr:from>
    <cdr:to>
      <cdr:x>0.55711</cdr:x>
      <cdr:y>0.44009</cdr:y>
    </cdr:to>
    <cdr:sp macro="" textlink="">
      <cdr:nvSpPr>
        <cdr:cNvPr id="6" name="TextBox 5"/>
        <cdr:cNvSpPr txBox="1"/>
      </cdr:nvSpPr>
      <cdr:spPr>
        <a:xfrm xmlns:a="http://schemas.openxmlformats.org/drawingml/2006/main" rot="20104367">
          <a:off x="2974116" y="764234"/>
          <a:ext cx="676503" cy="5667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29 %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0.59794</cdr:x>
      <cdr:y>0.30889</cdr:y>
    </cdr:from>
    <cdr:to>
      <cdr:x>0.70118</cdr:x>
      <cdr:y>0.49629</cdr:y>
    </cdr:to>
    <cdr:sp macro="" textlink="">
      <cdr:nvSpPr>
        <cdr:cNvPr id="7" name="TextBox 6"/>
        <cdr:cNvSpPr txBox="1"/>
      </cdr:nvSpPr>
      <cdr:spPr>
        <a:xfrm xmlns:a="http://schemas.openxmlformats.org/drawingml/2006/main" rot="19519996">
          <a:off x="3918161" y="934179"/>
          <a:ext cx="676503" cy="566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62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%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0.72401</cdr:x>
      <cdr:y>0.29363</cdr:y>
    </cdr:from>
    <cdr:to>
      <cdr:x>0.83847</cdr:x>
      <cdr:y>0.44376</cdr:y>
    </cdr:to>
    <cdr:sp macro="" textlink="">
      <cdr:nvSpPr>
        <cdr:cNvPr id="8" name="TextBox 7"/>
        <cdr:cNvSpPr txBox="1"/>
      </cdr:nvSpPr>
      <cdr:spPr>
        <a:xfrm xmlns:a="http://schemas.openxmlformats.org/drawingml/2006/main" rot="19613707">
          <a:off x="4744237" y="888043"/>
          <a:ext cx="750002" cy="454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r>
            <a: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%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0.86113</cdr:x>
      <cdr:y>0.40129</cdr:y>
    </cdr:from>
    <cdr:to>
      <cdr:x>0.96437</cdr:x>
      <cdr:y>0.58869</cdr:y>
    </cdr:to>
    <cdr:sp macro="" textlink="">
      <cdr:nvSpPr>
        <cdr:cNvPr id="9" name="TextBox 8"/>
        <cdr:cNvSpPr txBox="1"/>
      </cdr:nvSpPr>
      <cdr:spPr>
        <a:xfrm xmlns:a="http://schemas.openxmlformats.org/drawingml/2006/main" rot="19745236">
          <a:off x="5642749" y="1213637"/>
          <a:ext cx="676504" cy="566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103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%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0.35174</cdr:x>
      <cdr:y>0.5</cdr:y>
    </cdr:from>
    <cdr:to>
      <cdr:x>0.41678</cdr:x>
      <cdr:y>0.57378</cdr:y>
    </cdr:to>
    <cdr:cxnSp macro="">
      <cdr:nvCxnSpPr>
        <cdr:cNvPr id="11" name="Прямая со стрелкой 10"/>
        <cdr:cNvCxnSpPr/>
      </cdr:nvCxnSpPr>
      <cdr:spPr>
        <a:xfrm xmlns:a="http://schemas.openxmlformats.org/drawingml/2006/main" flipV="1">
          <a:off x="2304855" y="1512168"/>
          <a:ext cx="426190" cy="223135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0.46599</cdr:x>
      <cdr:y>0.30952</cdr:y>
    </cdr:from>
    <cdr:to>
      <cdr:x>0.5473</cdr:x>
      <cdr:y>0.3833</cdr:y>
    </cdr:to>
    <cdr:cxnSp macro="">
      <cdr:nvCxnSpPr>
        <cdr:cNvPr id="18" name="Прямая со стрелкой 17"/>
        <cdr:cNvCxnSpPr/>
      </cdr:nvCxnSpPr>
      <cdr:spPr>
        <a:xfrm xmlns:a="http://schemas.openxmlformats.org/drawingml/2006/main" flipV="1">
          <a:off x="3053488" y="936104"/>
          <a:ext cx="532802" cy="223135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0.60976</cdr:x>
      <cdr:y>0.35418</cdr:y>
    </cdr:from>
    <cdr:to>
      <cdr:x>0.68293</cdr:x>
      <cdr:y>0.44914</cdr:y>
    </cdr:to>
    <cdr:cxnSp macro="">
      <cdr:nvCxnSpPr>
        <cdr:cNvPr id="22" name="Прямая со стрелкой 21"/>
        <cdr:cNvCxnSpPr/>
      </cdr:nvCxnSpPr>
      <cdr:spPr>
        <a:xfrm xmlns:a="http://schemas.openxmlformats.org/drawingml/2006/main" flipV="1">
          <a:off x="5400600" y="1728192"/>
          <a:ext cx="648065" cy="463345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0.05504</cdr:x>
      <cdr:y>0.14286</cdr:y>
    </cdr:from>
    <cdr:to>
      <cdr:x>0.14447</cdr:x>
      <cdr:y>0.24616</cdr:y>
    </cdr:to>
    <cdr:cxnSp macro="">
      <cdr:nvCxnSpPr>
        <cdr:cNvPr id="30" name="Прямая со стрелкой 29"/>
        <cdr:cNvCxnSpPr/>
      </cdr:nvCxnSpPr>
      <cdr:spPr>
        <a:xfrm xmlns:a="http://schemas.openxmlformats.org/drawingml/2006/main" flipV="1">
          <a:off x="360639" y="432048"/>
          <a:ext cx="586011" cy="312414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0.19789</cdr:x>
      <cdr:y>0.45238</cdr:y>
    </cdr:from>
    <cdr:to>
      <cdr:x>0.27482</cdr:x>
      <cdr:y>0.51141</cdr:y>
    </cdr:to>
    <cdr:cxnSp macro="">
      <cdr:nvCxnSpPr>
        <cdr:cNvPr id="34" name="Прямая со стрелкой 33"/>
        <cdr:cNvCxnSpPr/>
      </cdr:nvCxnSpPr>
      <cdr:spPr>
        <a:xfrm xmlns:a="http://schemas.openxmlformats.org/drawingml/2006/main" flipV="1">
          <a:off x="1296743" y="1368152"/>
          <a:ext cx="504056" cy="178526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0.73636</cdr:x>
      <cdr:y>0.35714</cdr:y>
    </cdr:from>
    <cdr:to>
      <cdr:x>0.80953</cdr:x>
      <cdr:y>0.44568</cdr:y>
    </cdr:to>
    <cdr:cxnSp macro="">
      <cdr:nvCxnSpPr>
        <cdr:cNvPr id="40" name="Прямая со стрелкой 39"/>
        <cdr:cNvCxnSpPr/>
      </cdr:nvCxnSpPr>
      <cdr:spPr>
        <a:xfrm xmlns:a="http://schemas.openxmlformats.org/drawingml/2006/main" flipV="1">
          <a:off x="4825135" y="1080120"/>
          <a:ext cx="479463" cy="267775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0.86822</cdr:x>
      <cdr:y>0.45238</cdr:y>
    </cdr:from>
    <cdr:to>
      <cdr:x>0.94139</cdr:x>
      <cdr:y>0.52617</cdr:y>
    </cdr:to>
    <cdr:cxnSp macro="">
      <cdr:nvCxnSpPr>
        <cdr:cNvPr id="44" name="Прямая со стрелкой 43"/>
        <cdr:cNvCxnSpPr/>
      </cdr:nvCxnSpPr>
      <cdr:spPr>
        <a:xfrm xmlns:a="http://schemas.openxmlformats.org/drawingml/2006/main" flipV="1">
          <a:off x="5689231" y="1368152"/>
          <a:ext cx="479464" cy="223166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A27E6-F160-42CB-AEDD-14882E0BD541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A5B03-82C6-44F2-80DE-2E2D9E2D4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267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A5B03-82C6-44F2-80DE-2E2D9E2D48A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395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A5B03-82C6-44F2-80DE-2E2D9E2D48AA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512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6736729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7" y="4176389"/>
            <a:ext cx="5381513" cy="2390889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6" y="975361"/>
            <a:ext cx="3621965" cy="65263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342900" y="370418"/>
            <a:ext cx="6172200" cy="78041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42900" y="8324851"/>
            <a:ext cx="1600200" cy="609600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343150" y="8331200"/>
            <a:ext cx="2171700" cy="609600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914900" y="8324851"/>
            <a:ext cx="1600200" cy="609600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E7644033-6130-4F9A-8B97-20C7CF99E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694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7" y="2896864"/>
            <a:ext cx="4475000" cy="3231128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9" y="6143349"/>
            <a:ext cx="4477871" cy="111394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2"/>
            <a:ext cx="2727064" cy="167799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1"/>
            <a:ext cx="3012814" cy="65263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7"/>
            <a:ext cx="2541495" cy="2852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6" y="1347316"/>
            <a:ext cx="2770586" cy="288402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B0F0"/>
            </a:gs>
            <a:gs pos="0">
              <a:schemeClr val="bg1"/>
            </a:gs>
            <a:gs pos="86000">
              <a:schemeClr val="bg2">
                <a:lumMod val="50000"/>
              </a:schemeClr>
            </a:gs>
            <a:gs pos="68000">
              <a:srgbClr val="55BFF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8" y="5829557"/>
            <a:ext cx="488438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6347"/>
            <a:ext cx="4800600" cy="46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2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1" y="8229602"/>
            <a:ext cx="251460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2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6.xls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7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93548" y="338446"/>
            <a:ext cx="77107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 ИСПОЛНЕНИИ  БЮДЖЕТА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 ОБРАЗОВАНИЯ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ЕЙСКИЙ  РАЙОН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</a:p>
        </p:txBody>
      </p:sp>
      <p:pic>
        <p:nvPicPr>
          <p:cNvPr id="12291" name="Picture 3" descr="U:\Общая папка\karta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72" y="2411760"/>
            <a:ext cx="6256110" cy="62468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05" y="31096"/>
            <a:ext cx="926525" cy="11613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34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36712" y="0"/>
            <a:ext cx="618072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Исполнение доходной части консолидированного</a:t>
            </a:r>
          </a:p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бюджета Ейского района за 2015-2017 годы, млн. рублей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8137602"/>
              </p:ext>
            </p:extLst>
          </p:nvPr>
        </p:nvGraphicFramePr>
        <p:xfrm>
          <a:off x="-27357" y="899592"/>
          <a:ext cx="6859191" cy="7933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309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809625" y="154518"/>
            <a:ext cx="52649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районного бюджета в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году, %</a:t>
            </a:r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562871"/>
              </p:ext>
            </p:extLst>
          </p:nvPr>
        </p:nvGraphicFramePr>
        <p:xfrm>
          <a:off x="-80963" y="1403352"/>
          <a:ext cx="6938963" cy="7740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139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6632" y="0"/>
            <a:ext cx="6624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Исполнение районного бюджета 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по разделам и подразделам классификации расходов бюджета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0082" y="738664"/>
            <a:ext cx="1007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728915"/>
              </p:ext>
            </p:extLst>
          </p:nvPr>
        </p:nvGraphicFramePr>
        <p:xfrm>
          <a:off x="192405" y="1015663"/>
          <a:ext cx="6619875" cy="800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7" name="Лист" r:id="rId4" imgW="6619878" imgH="8000910" progId="Excel.Sheet.12">
                  <p:embed/>
                </p:oleObj>
              </mc:Choice>
              <mc:Fallback>
                <p:oleObj name="Лист" r:id="rId4" imgW="6619878" imgH="80009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2405" y="1015663"/>
                        <a:ext cx="6619875" cy="8001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477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6881" y="838121"/>
            <a:ext cx="1138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/>
              <a:t>тыс. рублей</a:t>
            </a:r>
            <a:endParaRPr lang="ru-RU" sz="12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6632" y="-20568"/>
            <a:ext cx="66247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</a:rPr>
              <a:t>Исполнение районного бюджета </a:t>
            </a:r>
          </a:p>
          <a:p>
            <a:pPr algn="ctr"/>
            <a:r>
              <a:rPr lang="ru-RU" sz="2000" b="1" dirty="0">
                <a:solidFill>
                  <a:srgbClr val="0000FF"/>
                </a:solidFill>
              </a:rPr>
              <a:t>по разделам и подразделам классификации расходов бюджета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54402"/>
              </p:ext>
            </p:extLst>
          </p:nvPr>
        </p:nvGraphicFramePr>
        <p:xfrm>
          <a:off x="121493" y="1115120"/>
          <a:ext cx="6619875" cy="7854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1" name="Лист" r:id="rId4" imgW="6619878" imgH="7781940" progId="Excel.Sheet.12">
                  <p:embed/>
                </p:oleObj>
              </mc:Choice>
              <mc:Fallback>
                <p:oleObj name="Лист" r:id="rId4" imgW="6619878" imgH="77819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493" y="1115120"/>
                        <a:ext cx="6619875" cy="785442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838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46" y="-14798"/>
            <a:ext cx="6623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СТРУКТУРА БЮДЖЕТНЫХ АССИГНОВАНИЙ ПО </a:t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>РАЗДЕЛАМ КЛАССИФИКАЦИИ РАСХОДОВ БЮДЖЕТА</a:t>
            </a:r>
            <a:endParaRPr lang="ru-RU" sz="2000" b="1" dirty="0">
              <a:solidFill>
                <a:srgbClr val="0000FF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618983711"/>
              </p:ext>
            </p:extLst>
          </p:nvPr>
        </p:nvGraphicFramePr>
        <p:xfrm>
          <a:off x="110092" y="1093198"/>
          <a:ext cx="6703284" cy="8050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1176732" y="2411760"/>
            <a:ext cx="1163528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2032,1 </a:t>
            </a:r>
            <a:r>
              <a:rPr lang="ru-RU" sz="1200" b="1" dirty="0" smtClean="0">
                <a:solidFill>
                  <a:schemeClr val="tx1"/>
                </a:solidFill>
              </a:rPr>
              <a:t>млн. рублей</a:t>
            </a:r>
            <a:endParaRPr lang="ru-RU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39562" y="615335"/>
            <a:ext cx="1107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год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3176" y="693088"/>
            <a:ext cx="1123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99678192"/>
              </p:ext>
            </p:extLst>
          </p:nvPr>
        </p:nvGraphicFramePr>
        <p:xfrm>
          <a:off x="3140968" y="1259632"/>
          <a:ext cx="388843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Овал 8"/>
          <p:cNvSpPr/>
          <p:nvPr/>
        </p:nvSpPr>
        <p:spPr>
          <a:xfrm>
            <a:off x="4525430" y="2521516"/>
            <a:ext cx="1207826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2125,8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млн. рублей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31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5" y="-1978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 СТРУКТУРА РАСХОДОВ 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РАЙОННОГО БЮДЖЕТА НА СОЦИАЛЬНУЮ СФЕРУ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055037650"/>
              </p:ext>
            </p:extLst>
          </p:nvPr>
        </p:nvGraphicFramePr>
        <p:xfrm>
          <a:off x="4615" y="600090"/>
          <a:ext cx="6813376" cy="4008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6632" y="585389"/>
            <a:ext cx="1112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29" y="4644008"/>
            <a:ext cx="68533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2017 году выполнены все намеченные социальные обязательства перед населением, обеспечено своевременное, полное и адресное обеспечение населения мерами социальной поддержки.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6033" y="5382672"/>
            <a:ext cx="662473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Прирост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среднемесячной заработной платы работников учреждений социальной сферы по указам Президента Российской Федерации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770842165"/>
              </p:ext>
            </p:extLst>
          </p:nvPr>
        </p:nvGraphicFramePr>
        <p:xfrm>
          <a:off x="116033" y="6012160"/>
          <a:ext cx="655272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550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ИСПОЛНЕНИЕ РАСХОДОВ  РАЙОННОГО БЮДЖЕТА ПО</a:t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>МУНИЦИПАЛЬНЫМ ПРОГРАММАМ И 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НЕПРОГРАММНЫМ НАПРАВЛЕНИЯМ ДЕЯТЕЛЬНОСТИ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072544"/>
            <a:ext cx="6624736" cy="79639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4" name="TextBox 3"/>
          <p:cNvSpPr txBox="1"/>
          <p:nvPr/>
        </p:nvSpPr>
        <p:spPr>
          <a:xfrm>
            <a:off x="5850481" y="795545"/>
            <a:ext cx="1007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2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632" y="25152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ИСПОЛНЕНИЕ РАСХОДОВ МЕСТНОГО БЮДЖЕТА ПО</a:t>
            </a:r>
            <a:br>
              <a:rPr lang="ru-RU" b="1" dirty="0">
                <a:solidFill>
                  <a:srgbClr val="0000FF"/>
                </a:solidFill>
              </a:rPr>
            </a:br>
            <a:r>
              <a:rPr lang="ru-RU" b="1" dirty="0">
                <a:solidFill>
                  <a:srgbClr val="0000FF"/>
                </a:solidFill>
              </a:rPr>
              <a:t>МУНИЦИПАЛЬНЫМ ПРОГРАММАМ И НЕПРОГРАММНЫМ НАПРАВЛЕНИЯМ ДЕЯТЕЛЬНОСТИ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948482"/>
            <a:ext cx="6696744" cy="80880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3" name="TextBox 2"/>
          <p:cNvSpPr txBox="1"/>
          <p:nvPr/>
        </p:nvSpPr>
        <p:spPr>
          <a:xfrm>
            <a:off x="5850480" y="695027"/>
            <a:ext cx="1007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86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2436" y="22910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СТРУКТУРА БЮДЖЕТНЫХ АССИГНОВАНИЙ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 ПО МУНИЦИПАЛЬНЫМ ПРОГРАММАМ И </a:t>
            </a:r>
            <a:r>
              <a:rPr lang="ru-RU" sz="2400" b="1" dirty="0">
                <a:solidFill>
                  <a:srgbClr val="0000FF"/>
                </a:solidFill>
              </a:rPr>
              <a:t>Н</a:t>
            </a:r>
            <a:r>
              <a:rPr lang="ru-RU" sz="2400" b="1" dirty="0" smtClean="0">
                <a:solidFill>
                  <a:srgbClr val="0000FF"/>
                </a:solidFill>
              </a:rPr>
              <a:t>ЕПРОГРАММНЫМ НАПРАВЛЕНИЯМ ДЕЯТЕЛЬНОСТИ В 2017 ГОДУ </a:t>
            </a:r>
            <a:endParaRPr lang="ru-RU" sz="2400" b="1" dirty="0">
              <a:solidFill>
                <a:srgbClr val="0000FF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50015070"/>
              </p:ext>
            </p:extLst>
          </p:nvPr>
        </p:nvGraphicFramePr>
        <p:xfrm>
          <a:off x="1124744" y="2627784"/>
          <a:ext cx="453650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ая выноска 3"/>
          <p:cNvSpPr/>
          <p:nvPr/>
        </p:nvSpPr>
        <p:spPr>
          <a:xfrm>
            <a:off x="0" y="4427984"/>
            <a:ext cx="1417534" cy="432048"/>
          </a:xfrm>
          <a:prstGeom prst="wedgeRectCallout">
            <a:avLst>
              <a:gd name="adj1" fmla="val 91482"/>
              <a:gd name="adj2" fmla="val 16691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– 4,5%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332656" y="1979712"/>
            <a:ext cx="1872208" cy="466298"/>
          </a:xfrm>
          <a:prstGeom prst="wedgeRectCallout">
            <a:avLst>
              <a:gd name="adj1" fmla="val 79167"/>
              <a:gd name="adj2" fmla="val 16697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образования 60,9 %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 rot="10800000" flipV="1">
            <a:off x="4483475" y="7087684"/>
            <a:ext cx="1742432" cy="528024"/>
          </a:xfrm>
          <a:prstGeom prst="wedgeRectCallout">
            <a:avLst>
              <a:gd name="adj1" fmla="val 86218"/>
              <a:gd name="adj2" fmla="val -25093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6,4 %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5175528" y="4246258"/>
            <a:ext cx="1634480" cy="612648"/>
          </a:xfrm>
          <a:prstGeom prst="wedgeRectCallout">
            <a:avLst>
              <a:gd name="adj1" fmla="val -100964"/>
              <a:gd name="adj2" fmla="val 17257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 граждан 2,7 %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5633854" y="5259464"/>
            <a:ext cx="1130424" cy="612648"/>
          </a:xfrm>
          <a:prstGeom prst="wedgeRectCallout">
            <a:avLst>
              <a:gd name="adj1" fmla="val -169901"/>
              <a:gd name="adj2" fmla="val 4757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Ейского района 1,3%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5404048" y="6248738"/>
            <a:ext cx="1319054" cy="720080"/>
          </a:xfrm>
          <a:prstGeom prst="wedgeRectCallout">
            <a:avLst>
              <a:gd name="adj1" fmla="val -144664"/>
              <a:gd name="adj2" fmla="val -9430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безопасности населения 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1,3 %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2785642" y="6901356"/>
            <a:ext cx="1572108" cy="900680"/>
          </a:xfrm>
          <a:prstGeom prst="wedgeRectCallout">
            <a:avLst>
              <a:gd name="adj1" fmla="val -25849"/>
              <a:gd name="adj2" fmla="val -14576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и спорта 4,7%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116632" y="5313760"/>
            <a:ext cx="1562472" cy="504056"/>
          </a:xfrm>
          <a:prstGeom prst="wedgeRectCallout">
            <a:avLst>
              <a:gd name="adj1" fmla="val 91795"/>
              <a:gd name="adj2" fmla="val 3363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программы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4,6 %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105202" y="3526198"/>
            <a:ext cx="1440160" cy="613754"/>
          </a:xfrm>
          <a:prstGeom prst="wedgeRectCallout">
            <a:avLst>
              <a:gd name="adj1" fmla="val 77043"/>
              <a:gd name="adj2" fmla="val 12593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здравоохранения 9,5 %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373852" y="5996130"/>
            <a:ext cx="1691864" cy="612648"/>
          </a:xfrm>
          <a:prstGeom prst="wedgeRectCallout">
            <a:avLst>
              <a:gd name="adj1" fmla="val 85009"/>
              <a:gd name="adj2" fmla="val -5130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муниципальными финансами 2,4 %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357838" y="6768678"/>
            <a:ext cx="2279074" cy="755650"/>
          </a:xfrm>
          <a:prstGeom prst="wedgeRectCallout">
            <a:avLst>
              <a:gd name="adj1" fmla="val 60627"/>
              <a:gd name="adj2" fmla="val -14383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жилищно –коммунального и дорожного хозяйства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1,7 %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85185" y="4139952"/>
            <a:ext cx="19752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Arial Black" panose="020B0A04020102020204" pitchFamily="34" charset="0"/>
              </a:rPr>
              <a:t>2125,8</a:t>
            </a:r>
          </a:p>
          <a:p>
            <a:pPr algn="ctr"/>
            <a:r>
              <a:rPr lang="ru-RU" sz="2000" b="1" dirty="0" smtClean="0">
                <a:latin typeface="Arial Black" panose="020B0A04020102020204" pitchFamily="34" charset="0"/>
              </a:rPr>
              <a:t>млн. рублей</a:t>
            </a:r>
            <a:endParaRPr lang="ru-RU" sz="2000" b="1" dirty="0">
              <a:latin typeface="Arial Black" panose="020B0A040201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488" y="1592570"/>
            <a:ext cx="2408866" cy="221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60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</a:rPr>
              <a:t>ДОСТИЖЕНИЕ ЦЕЛЕВЫХ ПОКАЗАТЕЛЕЙ МУНИЦИПАЛЬНЫХ ПРОГРАММ МУНИЦИПАЛЬНОГО ОБРАЗОВАНИЯ ЕЙСКИЙ РАЙОН </a:t>
            </a:r>
            <a:endParaRPr lang="ru-RU" sz="1600" b="1" dirty="0">
              <a:solidFill>
                <a:srgbClr val="0000FF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731862"/>
              </p:ext>
            </p:extLst>
          </p:nvPr>
        </p:nvGraphicFramePr>
        <p:xfrm>
          <a:off x="58317" y="607685"/>
          <a:ext cx="6741366" cy="842881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46347"/>
                <a:gridCol w="3672408"/>
                <a:gridCol w="864096"/>
                <a:gridCol w="568595"/>
                <a:gridCol w="716622"/>
                <a:gridCol w="573298"/>
              </a:tblGrid>
              <a:tr h="1732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№ п/п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81" marR="4881" marT="488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Наименование показателя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81" marR="4881" marT="488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Единица измерения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81" marR="4881" marT="488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2016 год (отчет)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81" marR="4881" marT="488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2017 год (отчет)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81" marR="4881" marT="488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2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Утвержденные плановые показатели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Исполнено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81" marR="4881" marT="4881" marB="0" anchor="ctr"/>
                </a:tc>
              </a:tr>
              <a:tr h="20623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Муниципальная программа "Развитие здравоохранения в Ейском районе"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81" marR="4881" marT="4881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36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Обеспечение врачами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на 10 тыс. населения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32,7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33,0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32,5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</a:tr>
              <a:tr h="2887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Обеспеченность средним медицинским персоналом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на 10 тыс. населения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122,3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122,3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122,0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</a:tr>
              <a:tr h="422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Доля медицинских специалистов, обучавшихся в рамках краевой целевой программы "Повышение квалификации медицинских работников здравоохранения"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на 10 тыс. населения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0,4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0,4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0,3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</a:tr>
              <a:tr h="1649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Охват профилактическими медицинскими осмотрами детей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%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99,7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100,0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100,0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</a:tr>
              <a:tr h="1649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Охват профилактическими медицинскими осмотрами взрослые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</a:tr>
              <a:tr h="2887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Заболеваемость острым вирусным гепатитом В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на 100 тыс. населения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</a:tr>
              <a:tr h="3052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Доля смертности от всех причин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на 1000 населения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14,3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14,7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14,6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</a:tr>
              <a:tr h="1649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Средняя продолжительность пребывания пациента на койке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дней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11,7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11,8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8,3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</a:tr>
              <a:tr h="2887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Охват льготной категории граждан в обеспечении социальной поддержкой бесплатным зубопротезированием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на 100 тыс. населения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450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</a:tr>
              <a:tr h="422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Охват льготной категории граждан в обеспечении лекарственными средствами и изделиями медицинского назначения (на учете 20455 человек)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на 100 тыс. населения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5600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5600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5600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</a:tr>
              <a:tr h="164988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Муниципальная программа "Развитие образования в Ейском районе"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81" marR="4881" marT="4881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4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Охват детей программами дошкольного образования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</a:tr>
              <a:tr h="9803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Доступность дошкольного образования (отношение численности детей в возрасте от3 до 7 лет получающих дошкольное образование в текущем году, к сумме численности детей в возрасте от 3 до 7 лет, получающих дошкольное образование в текущем году, и численности детей в возрасте от 3 до 7 лет, находящихся в очереди на обучение в текущем году дошкольного образования)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</a:tr>
              <a:tr h="422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Доля педагогических работников дошкольных  образовательных организаций, которым при прохождении  аттестации присвоена высшая или первая категория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35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47,1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</a:tr>
              <a:tr h="3464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Охват детей в возрасте от 5 до 18 лет программами дополнительного образования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97,9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98,1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98,9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</a:tr>
              <a:tr h="5623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Удельный вес численности обучающихся в организациях общего образования, обучающихся по новым федеральным государственным образовательным стандартам, в общей численности учащихся общеобразовательных организаций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70,4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78,9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79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</a:tr>
              <a:tr h="422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Доля педагогических работников общеобразовательных организаций, которым при прохождении аттестации присвоена первая и высшая категория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50,6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</a:tr>
              <a:tr h="422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Доля педагогических работников дошкольных образовательных организаций, которым при прохождении  аттестации присвоена высшая или первая категория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47,1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</a:tr>
              <a:tr h="5623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Доля муниципальных дошкольных образовательных учреждений, здания которых находятся в аварийном состоянии или требуют капитального ремонта в общем числе муниципальных дошкольных образовательных учреждений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11,1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11,1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</a:tr>
              <a:tr h="5623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Доля муниципальных общеобразовательных учреждений, здания которых находятся в аварийном состоянии или требуют капитального ремонта в общем числе муниципальных общеобразовательных учреждений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23,1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23,1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1" marR="4881" marT="488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751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://sportstill.ru/post/imgs/5672b5b3b6fac.jpg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http://pic.nn1.su/images/news/icon/cpqnymvw8aauo6l_14922763496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36712" y="160339"/>
            <a:ext cx="5353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Ейского района!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152" y="586287"/>
            <a:ext cx="6560621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 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ами «бюджет для граждан», в котором кратко и доступно отражена основная информация об исполнении районного бюджета в 2017 году.</a:t>
            </a:r>
          </a:p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Цель данного материала – донести до широкой аудитории жителей района информацию о бюджете в понятной для граждан форме: в виде схем, диаграмм, таблиц и доступного изложения основных мероприятий, предпринятых органами местного самоуправления для повышения качества жизни населения.</a:t>
            </a:r>
          </a:p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Ключевым направлением расходов районного бюджета в 2017 году, как и ранее, оставалось обеспечение сбалансированности бюджета и поддержание устойчивого социально-экономического развития. Основным приоритетом бюджетной политики являлось исполнение «майских» указов Президента РФ, обеспечение населения доступными и качественными муниципальными услугами, социальными гарантиями, адресное решение социальных вопросов, создание благоприятных и комфортных условий для проживания.</a:t>
            </a:r>
          </a:p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Надеемся, что изучение представленной информации даст возможность жителям нашего района узнать, как формируется районный бюджет по доходам, а также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объеме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какие цели  направляются бюджетные средства.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7044" y="8601080"/>
            <a:ext cx="3960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уважением, Ю.А. </a:t>
            </a:r>
            <a:r>
              <a:rPr lang="ru-R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Келембет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глава</a:t>
            </a:r>
          </a:p>
          <a:p>
            <a:pPr algn="just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Ейский район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12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</a:rPr>
              <a:t>ДОСТИЖЕНИЕ ЦЕЛЕВЫХ ПОКАЗАТЕЛЕЙ МУНИЦИПАЛЬНЫХ ПРОГРАММ МУНИЦИПАЛЬНОГО ОБРАЗОВАНИЯ ЕЙСКИЙ РАЙОН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816268"/>
              </p:ext>
            </p:extLst>
          </p:nvPr>
        </p:nvGraphicFramePr>
        <p:xfrm>
          <a:off x="80628" y="562150"/>
          <a:ext cx="6696744" cy="846001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91164"/>
                <a:gridCol w="3639535"/>
                <a:gridCol w="873488"/>
                <a:gridCol w="611177"/>
                <a:gridCol w="711879"/>
                <a:gridCol w="569501"/>
              </a:tblGrid>
              <a:tr h="1586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№ п/п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15" marR="4215" marT="421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Наименование показателя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15" marR="4215" marT="421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Единица измерения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15" marR="4215" marT="421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2016 год (отчет)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15" marR="4215" marT="421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2017 год (отчет)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15" marR="4215" marT="421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62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Утвержденные плановые показатели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Исполнено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15" marR="4215" marT="4215" marB="0" anchor="ctr"/>
                </a:tc>
              </a:tr>
              <a:tr h="14318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Муниципальная программа "Социальная поддержка граждан в Ейском районе"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15" marR="4215" marT="4215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10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Доля детей-сирот и детей, оставшихся без попечения родителей, переданных на воспитание в семьи граждан из числа вновь выявленных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</a:tr>
              <a:tr h="6988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Общее количество граждан, которым предлставляется ежемесячная денежная выплата на содержание детей-сирот и детей, оставшихся без попечения родителей, находящихся под опекой (попечительством) или переданных на воспитание в приемные семьи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человек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285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320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223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</a:tr>
              <a:tr h="5599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Доля охвата лиц, замещавшим муниципальные должности и должности муниципальной службы муниципального образования Ейский район, которым полагается дополнительное материальное обеспечение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человек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</a:tr>
              <a:tr h="143189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effectLst/>
                        </a:rPr>
                        <a:t>Муниципальная программа "Дети Ейского района"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15" marR="4215" marT="4215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10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Количество муниципальных конкурсов, соревнований, олимпиад и иных мероприятий, проведенных для выявления одаренных детей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шт.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</a:tr>
              <a:tr h="6341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Доля обучающихся общеобразовательных организаций и организаций дополнительного образования, отдохнувших в каникулярное время на базе муниципальных учреждений, осуществляющих организацию отдыха детей в Краснодарском крае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</a:tr>
              <a:tr h="4393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Количество мероприятий для детей, состоящих на учете в комиссии по делам несовершеннолетних и защите их прав, ОДН ОУУП и ПДН ОМВД по Ейскому району, внутришкольном учете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шт.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</a:tr>
              <a:tr h="4210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Численность детей-сирот и детей, оставшихся без попечения родителей, а также лиц из их числа, обеспеченных жилыми помещениями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человек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</a:tr>
              <a:tr h="28210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Муниципальная программа "Комплексное и устойчивое развитие Ейского района в сфере строительства и архитектуры"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15" marR="4215" marT="4215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4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Корректировка генеральных планов сельских поселений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ед.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</a:tr>
              <a:tr h="2821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Корректировка </a:t>
                      </a:r>
                      <a:r>
                        <a:rPr lang="ru-RU" sz="900" u="none" strike="noStrike" dirty="0">
                          <a:effectLst/>
                        </a:rPr>
                        <a:t>Правил землепользования и застройки сельских поселений Ейского района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ед.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</a:tr>
              <a:tr h="14318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Муниципальная программа "Инвестиционное развитие Ейского района"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15" marR="4215" marT="4215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10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Объем инвестиций в основной капитал за счет всех источников финансирования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%  к предыдущему году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88,7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102,5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</a:tr>
              <a:tr h="2821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Количество соглашений в сфере реализации инвестиционных проектов на территории Ейского района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единиц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</a:tr>
              <a:tr h="2821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Создание новых рабочих мест за счет реализации инвестиционных проектов на территории Ейского района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единиц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175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175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</a:tr>
              <a:tr h="14318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Муниципальная программа поддержки малого и среднего предпринимательства в Ейском районе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15" marR="4215" marT="4215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06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Кол-во субъектов малого и среднего предпринимательства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единиц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6649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6659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6544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</a:tr>
              <a:tr h="1431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Оборот субъектов малого  и среднего предпринимательства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единиц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36461,3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37946,2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37946,2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</a:tr>
              <a:tr h="2821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Объем инвестиций в основной капитал субъектов малого и среднего  предпринимательства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единиц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654,7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677,8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677,7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</a:tr>
              <a:tr h="421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Подготовка информационных специальных выпусков на теле- и радиоканалах  по вопросам деятельности малого и среднего предпринимательства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статьи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</a:tr>
              <a:tr h="6988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Число участников проведенных мероприятий, в том числе «Неделя малого и среднего бизнеса Ейского района», семинаров, «круглых столов», конференций по вопросам развития и поддержки субъектов малого и среднего предпринимательства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статьи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120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700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15" marR="4215" marT="421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46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2860" y="0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</a:rPr>
              <a:t>ДОСТИЖЕНИЕ ЦЕЛЕВЫХ ПОКАЗАТЕЛЕЙ МУНИЦИПАЛЬНЫХ ПРОГРАММ МУНИЦИПАЛЬНОГО ОБРАЗОВАНИЯ ЕЙСКИЙ РАЙОН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539667"/>
              </p:ext>
            </p:extLst>
          </p:nvPr>
        </p:nvGraphicFramePr>
        <p:xfrm>
          <a:off x="116631" y="584775"/>
          <a:ext cx="6701409" cy="848974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64207"/>
                <a:gridCol w="3495631"/>
                <a:gridCol w="800140"/>
                <a:gridCol w="654660"/>
                <a:gridCol w="821315"/>
                <a:gridCol w="565456"/>
              </a:tblGrid>
              <a:tr h="1649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№ п/п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02" marR="4502" marT="450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Наименование показателя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02" marR="4502" marT="450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Единица измерения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02" marR="4502" marT="450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2016 год (отчет)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02" marR="4502" marT="450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2017 год (отчет)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02" marR="4502" marT="450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59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Утвержденные плановые показатели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Исполнено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02" marR="4502" marT="4502" marB="0" anchor="ctr"/>
                </a:tc>
              </a:tr>
              <a:tr h="15708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Муниципальная программа "Обеспечение безопасности населения Ейского района"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02" marR="4502" marT="4502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05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Видеонаблюдение на территории населенных пунктов Ейского района с целью обеспечения общественного порядка и безопасности граждан:  количество часов видеонаблюдения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2" marR="4502" marT="450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час.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8760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8760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8760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2" marR="4502" marT="4502" marB="0" anchor="ctr"/>
                </a:tc>
              </a:tr>
              <a:tr h="6813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Выполнение требований пожарной безопасности в учреждениях дополнительного образования, подведомственных управлению образованием администрации муниципального образования </a:t>
                      </a:r>
                      <a:r>
                        <a:rPr lang="ru-RU" sz="900" u="none" strike="noStrike" dirty="0" err="1">
                          <a:effectLst/>
                          <a:latin typeface="+mn-lt"/>
                        </a:rPr>
                        <a:t>Ейский</a:t>
                      </a:r>
                      <a:r>
                        <a:rPr lang="ru-RU" sz="900" u="none" strike="noStrike" dirty="0">
                          <a:effectLst/>
                          <a:latin typeface="+mn-lt"/>
                        </a:rPr>
                        <a:t> район: количество объектов на которых проведены работы по выполнению требований пожарной безопасности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2" marR="4502" marT="450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шт.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2" marR="4502" marT="4502" marB="0" anchor="ctr"/>
                </a:tc>
              </a:tr>
              <a:tr h="15708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Муниципальная программа "Развитие культуры в Ейском районе"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02" marR="4502" marT="4502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0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Количество  проведенных  культурно-досуговых  мероприятий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единиц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681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350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</a:tr>
              <a:tr h="275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Число посетителей    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Культурно- массовых мероприятий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тыс. чел.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173,6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122,3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122,3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</a:tr>
              <a:tr h="4105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Участие в международных, всероссийских и краевых смотрах, конкурсах, фестивалях самодеятельного художественного творчества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единиц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38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40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40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</a:tr>
              <a:tr h="2906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Количество научно – методических и консультативных мероприятий муниципальных библиотек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единиц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157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159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159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</a:tr>
              <a:tr h="1570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Доля отреставрированных предметов в основном музейном фонде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0,55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0,55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</a:tr>
              <a:tr h="275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Охват детей школьного возраста  (6-18  лет) эстетическим  образованием, предоставляемым детскими школами искусств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15,4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15,5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15,5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</a:tr>
              <a:tr h="275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Участие в  международных  и  всероссийских  творческих  фестивалях,  проведенных  детскими  школами  искусств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единиц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</a:tr>
              <a:tr h="15708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Муниципальная программа "Развитие санаторно-курортного и туристского комплекса в Ейском районе"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02" marR="4502" marT="4502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9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Количество отдыхающих, посетивших муниципальное образование </a:t>
                      </a:r>
                      <a:r>
                        <a:rPr lang="ru-RU" sz="900" u="none" strike="noStrike" dirty="0" err="1">
                          <a:effectLst/>
                        </a:rPr>
                        <a:t>Ейский</a:t>
                      </a:r>
                      <a:r>
                        <a:rPr lang="ru-RU" sz="900" u="none" strike="noStrike" dirty="0">
                          <a:effectLst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тыс. чел.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712,05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754,2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712,7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</a:tr>
              <a:tr h="3052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Количество организаций в санаторно-курортном и туристском комплексе Ейского района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единиц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34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75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</a:tr>
              <a:tr h="2518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Коечная емкость предприятий санаторно-курортного комплекса Ейского района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единиц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5412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5140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7284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</a:tr>
              <a:tr h="15708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Муниципальная программа "Развитие физической культуры и спорта в Ейском районе"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02" marR="4502" marT="4502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2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Удельный вес населения района, систематически занимающегося физической культурой и спортом в общей численности населения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43,3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44,6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</a:tr>
              <a:tr h="3052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Удельный вес детей и подростков в возрасте 6-15 лет, систематически занимающихся в спортивных учреждениях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</a:tr>
              <a:tr h="3052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Доля населения, систематически занимающихся физической культурой и спортом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42,3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43,4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44,6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</a:tr>
              <a:tr h="4557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Доля лиц с ограниченными возможностями здоровья, систематически занимающихся физической культурой и спортом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18,4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</a:tr>
              <a:tr h="3052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Количество спортсменов-разрядников, полготовленных за отчетный период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чел.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950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1479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</a:tr>
              <a:tr h="3052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Количество проведенных физкультурно-спортивных мероприятий краевого и всероссийского уровней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единиц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61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</a:tr>
              <a:tr h="3052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Количество участников физкультурно-спортивных мероприятий краевого и всероссийского уровней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чел.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2700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3000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3050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</a:tr>
              <a:tr h="3189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Количество медалей, завоеванных спортсменами и командами Ейского района на краевых и всероссийских соревнованиях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штук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580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600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</a:tr>
              <a:tr h="3052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Проведение спортивных мероприятий районного краевого и всероссийского уровня по видам спорта и участие в них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единиц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2" marR="4502" marT="450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317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624" y="16014"/>
            <a:ext cx="6813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</a:rPr>
              <a:t>ДОСТИЖЕНИЕ ЦЕЛЕВЫХ ПОКАЗАТЕЛЕЙ МУНИЦИПАЛЬНЫХ ПРОГРАММ МУНИЦИПАЛЬНОГО ОБРАЗОВАНИЯ ЕЙСКИЙ РАЙОН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375017"/>
              </p:ext>
            </p:extLst>
          </p:nvPr>
        </p:nvGraphicFramePr>
        <p:xfrm>
          <a:off x="44624" y="683565"/>
          <a:ext cx="6768752" cy="818491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91129"/>
                <a:gridCol w="3930244"/>
                <a:gridCol w="774795"/>
                <a:gridCol w="483665"/>
                <a:gridCol w="717781"/>
                <a:gridCol w="571138"/>
              </a:tblGrid>
              <a:tr h="1977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№ п/п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Наименование показателя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Единица измерения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2016 год (отчет)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2017 год (отчет)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13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Утвержденные плановые показатели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Исполнено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</a:tr>
              <a:tr h="188302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Муниципальная программа "Развитие жилищно-коммунального и дорожного хозяйства в Ейском районе"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3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Количество построенных водозаборных сооружений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</a:tr>
              <a:tr h="1883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Количество отремонтированных водозаборных сооружений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единиц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</a:tr>
              <a:tr h="1883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Количество отремонтированных автомобильных дорог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единиц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</a:tr>
              <a:tr h="188302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Муниципальная программа "Развитие топливно-энергетического комплекса в Ейском районе"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3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Количество построенных газопроводных сооружений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шт.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</a:tr>
              <a:tr h="1883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Количество заказанных экспертиз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шт.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</a:tr>
              <a:tr h="1883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Количество заказанных проектов планировки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шт.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</a:tr>
              <a:tr h="188302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Муниципальная программа "Информационное общество Ейского района"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3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Публикация в печатных изданиях и сети Интернет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единиц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1050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1070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1070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</a:tr>
              <a:tr h="1883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ТВ-сюжет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единиц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90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</a:tr>
              <a:tr h="3295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Количество функционирующих сайтов органов местного самоуправления в сети "Интернет"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единиц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</a:tr>
              <a:tr h="3295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Количество удаленных рабочих мест многофункционального центра по предоставлению государственных и муниципальных услуг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единиц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</a:tr>
              <a:tr h="357773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Муниципальная программа Ейского района "Комплексные меры противодействия незаконному потреблению и обороту наркотических средств</a:t>
                      </a:r>
                      <a:r>
                        <a:rPr lang="ru-RU" sz="900" u="none" strike="noStrike" dirty="0">
                          <a:effectLst/>
                        </a:rPr>
                        <a:t>""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07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Доля зарегистрированных правоохранительными органами  преступлений, связанных с незаконным оборотом наркотиков от общего количества общеуголовных преступлений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</a:tr>
              <a:tr h="3295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Количество лиц, состоящих на диспансерном учете и  профилактическом наблюдении в связи с употреблением наркотических веществ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единиц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238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630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</a:tr>
              <a:tr h="4895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Доля подростков и молодежи в возрасте от 11 до 24 лет, вовлеченных в профилактические мероприятия, по отношению к общей численности указанной категории лиц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86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</a:tr>
              <a:tr h="7626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Количество членов казачьих мобильных групп районных казачьих обществ, принимающих участие в мероприятиях по выявлению фактов незаконного оборота наркотических средств, уничтожению дикорастущих и незаконно культивируемых растений, содержащих наркотические вещества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единиц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280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260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280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</a:tr>
              <a:tr h="6119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Количество проведенных комплексных профилактических мероприятий органами, являющимися субъектами профилактики наркомании, по пропаганде здорового образа жизни, недопустимости потребления наркотических веществ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единиц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</a:tr>
              <a:tr h="188302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Муниципальная программа "Поддержка Ейского районного казачьего общества"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3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Число членов Ейского районного казачьего общества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человек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730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740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743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</a:tr>
              <a:tr h="3295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Число казаков-дружинников в районной казачьей дружине, участвующей в охране общественного порядка на постоянной основе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человек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</a:tr>
              <a:tr h="3106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Численность кадетских казачьих классов и групп казачьей направленности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человек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</a:tr>
              <a:tr h="1883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Количество учащихся в них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человек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215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665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8" marR="5608" marT="560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24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632" y="0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</a:rPr>
              <a:t>ДОСТИЖЕНИЕ ЦЕЛЕВЫХ ПОКАЗАТЕЛЕЙ МУНИЦИПАЛЬНЫХ ПРОГРАММ МУНИЦИПАЛЬНОГО ОБРАЗОВАНИЯ ЕЙСКИЙ РАЙОН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744070"/>
              </p:ext>
            </p:extLst>
          </p:nvPr>
        </p:nvGraphicFramePr>
        <p:xfrm>
          <a:off x="57638" y="584775"/>
          <a:ext cx="6755060" cy="823203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80071"/>
                <a:gridCol w="3810338"/>
                <a:gridCol w="799237"/>
                <a:gridCol w="481710"/>
                <a:gridCol w="714877"/>
                <a:gridCol w="568827"/>
              </a:tblGrid>
              <a:tr h="2117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№ п/п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Наименование показателя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Единица измерения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2016 год (отчет)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2017 год (отчет)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55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Утвержденные плановые показатели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Исполнено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</a:tr>
              <a:tr h="342852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Муниципальная программа "Эффективное управление муниципальным имуществом и земельными ресурсами </a:t>
                      </a:r>
                      <a:r>
                        <a:rPr lang="ru-RU" sz="1000" b="1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Ейского</a:t>
                      </a:r>
                      <a:r>
                        <a:rPr lang="ru-RU" sz="10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района"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574" marR="5574" marT="5574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7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Объем полученных доходов от сдачи в аренду муниципального имущества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млн. 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</a:tr>
              <a:tr h="3529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Объем полученных доходов от договоров на установку и эксплуатацию объектов наружной рекламы (рекламных конструкций)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млн. 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0,08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0,11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</a:tr>
              <a:tr h="3231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Объем полученных доходов от арендной платы за земельные участки, государственная собственность на которые не разграничена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млн. руб.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58,99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68,75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</a:tr>
              <a:tr h="4022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Количество земельных участков для индивидуального жилищного строительства и ведения личного подсобного хозяйства, предоставленных гражданам, имеющим трех и более детей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шт.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</a:tr>
              <a:tr h="3529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Количество демонтированных рекламных конструкций, установленных без разрешения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шт.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</a:tr>
              <a:tr h="32268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Муниципальная программа "</a:t>
                      </a:r>
                      <a:r>
                        <a:rPr lang="ru-RU" sz="1000" b="1" u="none" strike="noStrike" dirty="0" smtClean="0">
                          <a:effectLst/>
                        </a:rPr>
                        <a:t>Поддержка </a:t>
                      </a:r>
                      <a:r>
                        <a:rPr lang="ru-RU" sz="1000" b="1" u="none" strike="noStrike" dirty="0">
                          <a:effectLst/>
                        </a:rPr>
                        <a:t>деятельности </a:t>
                      </a:r>
                      <a:r>
                        <a:rPr lang="ru-RU" sz="1000" b="1" u="none" strike="noStrike" dirty="0" smtClean="0">
                          <a:effectLst/>
                        </a:rPr>
                        <a:t>социально-ориентированных </a:t>
                      </a:r>
                      <a:r>
                        <a:rPr lang="ru-RU" sz="1000" b="1" u="none" strike="noStrike" dirty="0">
                          <a:effectLst/>
                        </a:rPr>
                        <a:t>общественных организаций </a:t>
                      </a:r>
                      <a:r>
                        <a:rPr lang="ru-RU" sz="1000" b="1" u="none" strike="noStrike" dirty="0" err="1">
                          <a:effectLst/>
                        </a:rPr>
                        <a:t>Ейского</a:t>
                      </a:r>
                      <a:r>
                        <a:rPr lang="ru-RU" sz="1000" b="1" u="none" strike="noStrike" dirty="0">
                          <a:effectLst/>
                        </a:rPr>
                        <a:t> района"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54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Количество ветеранов, получивших разъяснения о порядке участия в программных мероприятиях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человек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60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</a:tr>
              <a:tr h="3529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Количество социально-ориентированных некоммерческих организаций, получивших муниципальную поддержку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единиц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</a:tr>
              <a:tr h="3627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Количество мероприятий, проведенных некоммерческими организациями в ходе реализации общественнополезных программ для различных целевых групп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единиц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</a:tr>
              <a:tr h="377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Число членов некоммерческих организаций, участвующих в мероприятиях, посвященных знаменательным датам, проводимым в районе, крае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единиц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500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500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500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</a:tr>
              <a:tr h="383188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Муниципальная программа "Развитие сельского хозяйства и регулирование рынков сельскохозяйственной продукции, сырья и продовольствия в Ейском районе"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4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Среднемесячная номинальная заработная плата в сельском хозяйстве (по сельскохозяйственным организациям, не относящимся к субъектам малого предпринимательства)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тыс. 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22,9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25,1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23,9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</a:tr>
              <a:tr h="201679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Муниципальная программа "Молодежь </a:t>
                      </a:r>
                      <a:r>
                        <a:rPr lang="ru-RU" sz="1000" b="1" u="none" strike="noStrike" dirty="0" err="1">
                          <a:effectLst/>
                        </a:rPr>
                        <a:t>Ейского</a:t>
                      </a:r>
                      <a:r>
                        <a:rPr lang="ru-RU" sz="1000" b="1" u="none" strike="noStrike" dirty="0">
                          <a:effectLst/>
                        </a:rPr>
                        <a:t> района"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4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Число молодых людей, участвующих в мероприятиях, направленных на гражданское и патриотическое воспитание, духовно-нравственное развитие детей и молодежи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тыс. человек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</a:tr>
              <a:tr h="3327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Число молодых людей, участвующих в культурно-досуговых мероприятиях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тыс. человек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72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</a:tr>
              <a:tr h="3529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Число молодых людей, участвующих в мероприятиях, напрвавленных на формирование здорового образа жизни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тыс. человек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</a:tr>
              <a:tr h="201679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Муниципальная программа "Управление муниципальными финансами </a:t>
                      </a:r>
                      <a:r>
                        <a:rPr lang="ru-RU" sz="1000" u="none" strike="noStrike" dirty="0" err="1">
                          <a:effectLst/>
                        </a:rPr>
                        <a:t>Ейского</a:t>
                      </a:r>
                      <a:r>
                        <a:rPr lang="ru-RU" sz="1000" u="none" strike="noStrike" dirty="0">
                          <a:effectLst/>
                        </a:rPr>
                        <a:t> района"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9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1</a:t>
                      </a:r>
                    </a:p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74" marR="5574" marT="55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Общий объем муниципального долга муниципального образования </a:t>
                      </a:r>
                      <a:r>
                        <a:rPr lang="ru-RU" sz="1000" u="none" strike="noStrike" dirty="0" err="1">
                          <a:effectLst/>
                        </a:rPr>
                        <a:t>Ейский</a:t>
                      </a:r>
                      <a:r>
                        <a:rPr lang="ru-RU" sz="1000" u="none" strike="noStrike" dirty="0">
                          <a:effectLst/>
                        </a:rPr>
                        <a:t> район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тыс. рублей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163600,0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271900,0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158600,0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74" marR="5574" marT="557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3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9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006850915"/>
              </p:ext>
            </p:extLst>
          </p:nvPr>
        </p:nvGraphicFramePr>
        <p:xfrm>
          <a:off x="152149" y="1679293"/>
          <a:ext cx="3810000" cy="4225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2139720" y="3178697"/>
            <a:ext cx="9701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000000"/>
                </a:solidFill>
                <a:latin typeface="Times New Roman" pitchFamily="18" charset="0"/>
              </a:rPr>
              <a:t>на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1.01.2017</a:t>
            </a:r>
            <a:endParaRPr lang="ru-RU" sz="1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217122" y="2446395"/>
            <a:ext cx="9701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000000"/>
                </a:solidFill>
                <a:latin typeface="Times New Roman" pitchFamily="18" charset="0"/>
              </a:rPr>
              <a:t>на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1.01.2015</a:t>
            </a:r>
            <a:endParaRPr lang="ru-RU" sz="1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1139799" y="2917694"/>
            <a:ext cx="10038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на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1.01.2016</a:t>
            </a:r>
            <a:endParaRPr lang="ru-RU" sz="1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782707" y="1809987"/>
            <a:ext cx="2405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%</a:t>
            </a: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1772366" y="2345161"/>
            <a:ext cx="2405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%</a:t>
            </a: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2701624" y="2677145"/>
            <a:ext cx="2405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%</a:t>
            </a: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586497" y="1396268"/>
            <a:ext cx="32023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800" b="1" i="1" dirty="0">
                <a:solidFill>
                  <a:srgbClr val="000000"/>
                </a:solidFill>
                <a:latin typeface="Times New Roman" pitchFamily="18" charset="0"/>
              </a:rPr>
              <a:t>Динамика </a:t>
            </a:r>
            <a:r>
              <a:rPr lang="ru-RU" sz="2000" b="1" i="1" dirty="0">
                <a:solidFill>
                  <a:srgbClr val="000000"/>
                </a:solidFill>
                <a:latin typeface="Times New Roman" pitchFamily="18" charset="0"/>
              </a:rPr>
              <a:t>долговой</a:t>
            </a:r>
            <a:r>
              <a:rPr lang="ru-RU" sz="1800" b="1" i="1" dirty="0">
                <a:solidFill>
                  <a:srgbClr val="000000"/>
                </a:solidFill>
                <a:latin typeface="Times New Roman" pitchFamily="18" charset="0"/>
              </a:rPr>
              <a:t> нагрузки</a:t>
            </a:r>
          </a:p>
        </p:txBody>
      </p:sp>
      <p:graphicFrame>
        <p:nvGraphicFramePr>
          <p:cNvPr id="3" name="Object 29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499867545"/>
              </p:ext>
            </p:extLst>
          </p:nvPr>
        </p:nvGraphicFramePr>
        <p:xfrm>
          <a:off x="144325" y="3520077"/>
          <a:ext cx="5984975" cy="5623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560" name="Text Box 32"/>
          <p:cNvSpPr txBox="1">
            <a:spLocks noChangeArrowheads="1"/>
          </p:cNvSpPr>
          <p:nvPr/>
        </p:nvSpPr>
        <p:spPr bwMode="auto">
          <a:xfrm>
            <a:off x="2043207" y="3864092"/>
            <a:ext cx="349128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  <a:t>Структура муниципального долга МО Ейский район</a:t>
            </a:r>
          </a:p>
          <a:p>
            <a:pPr algn="r"/>
            <a:endParaRPr lang="ru-RU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r"/>
            <a:endParaRPr lang="ru-RU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68" name="Text Box 40"/>
          <p:cNvSpPr txBox="1">
            <a:spLocks noChangeArrowheads="1"/>
          </p:cNvSpPr>
          <p:nvPr/>
        </p:nvSpPr>
        <p:spPr bwMode="auto">
          <a:xfrm>
            <a:off x="1224734" y="56190"/>
            <a:ext cx="536300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000" b="1" dirty="0">
                <a:latin typeface="Times New Roman" pitchFamily="18" charset="0"/>
              </a:rPr>
              <a:t>Муниципальный долг</a:t>
            </a:r>
          </a:p>
        </p:txBody>
      </p:sp>
      <p:sp>
        <p:nvSpPr>
          <p:cNvPr id="22569" name="Text Box 41"/>
          <p:cNvSpPr txBox="1">
            <a:spLocks noChangeArrowheads="1"/>
          </p:cNvSpPr>
          <p:nvPr/>
        </p:nvSpPr>
        <p:spPr bwMode="auto">
          <a:xfrm>
            <a:off x="508819" y="3554868"/>
            <a:ext cx="10287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млн.руб.</a:t>
            </a:r>
          </a:p>
        </p:txBody>
      </p:sp>
      <p:sp>
        <p:nvSpPr>
          <p:cNvPr id="22572" name="Text Box 44"/>
          <p:cNvSpPr txBox="1">
            <a:spLocks noChangeArrowheads="1"/>
          </p:cNvSpPr>
          <p:nvPr/>
        </p:nvSpPr>
        <p:spPr bwMode="auto">
          <a:xfrm>
            <a:off x="960826" y="4164610"/>
            <a:ext cx="8207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000000"/>
                </a:solidFill>
              </a:rPr>
              <a:t>297,9</a:t>
            </a:r>
            <a:endParaRPr lang="ru-RU" sz="1800" b="1" dirty="0">
              <a:solidFill>
                <a:srgbClr val="000000"/>
              </a:solidFill>
            </a:endParaRPr>
          </a:p>
        </p:txBody>
      </p:sp>
      <p:sp>
        <p:nvSpPr>
          <p:cNvPr id="22575" name="Text Box 47"/>
          <p:cNvSpPr txBox="1">
            <a:spLocks noChangeArrowheads="1"/>
          </p:cNvSpPr>
          <p:nvPr/>
        </p:nvSpPr>
        <p:spPr bwMode="auto">
          <a:xfrm>
            <a:off x="2187674" y="5526085"/>
            <a:ext cx="907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000000"/>
                </a:solidFill>
              </a:rPr>
              <a:t>183,6</a:t>
            </a:r>
            <a:endParaRPr lang="ru-RU" sz="1800" b="1" dirty="0">
              <a:solidFill>
                <a:srgbClr val="00000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906237" y="1043608"/>
            <a:ext cx="2897757" cy="2135089"/>
          </a:xfrm>
          <a:prstGeom prst="flowChartAlternateProcess">
            <a:avLst/>
          </a:prstGeom>
          <a:solidFill>
            <a:srgbClr val="92D050">
              <a:alpha val="20000"/>
            </a:srgbClr>
          </a:solidFill>
          <a:ln w="34925" cap="sq" cmpd="dbl">
            <a:solidFill>
              <a:srgbClr val="002060">
                <a:alpha val="63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Долговая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нагрузка – отношение объема муниципального долга МО Ейский район на 1 января соответствующего года к общему годовому объему доходов районного бюджета (без учета безвозмездных поступлений)</a:t>
            </a:r>
          </a:p>
          <a:p>
            <a:pPr algn="ctr"/>
            <a:endParaRPr lang="ru-RU" sz="1400" dirty="0"/>
          </a:p>
        </p:txBody>
      </p:sp>
      <p:sp>
        <p:nvSpPr>
          <p:cNvPr id="20" name="Text Box 47"/>
          <p:cNvSpPr txBox="1">
            <a:spLocks noChangeArrowheads="1"/>
          </p:cNvSpPr>
          <p:nvPr/>
        </p:nvSpPr>
        <p:spPr bwMode="auto">
          <a:xfrm>
            <a:off x="4869160" y="5803084"/>
            <a:ext cx="9361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000000"/>
                </a:solidFill>
              </a:rPr>
              <a:t>158,6</a:t>
            </a:r>
            <a:endParaRPr lang="ru-RU" sz="1800" b="1" dirty="0">
              <a:solidFill>
                <a:srgbClr val="000000"/>
              </a:solidFill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613588" y="2762889"/>
            <a:ext cx="3241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%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3097053" y="3200926"/>
            <a:ext cx="9701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000000"/>
                </a:solidFill>
                <a:latin typeface="Times New Roman" pitchFamily="18" charset="0"/>
              </a:rPr>
              <a:t>на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1.01.2018</a:t>
            </a:r>
            <a:endParaRPr lang="ru-RU" sz="1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24744" cy="12899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71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https://img-fotki.yandex.ru/get/6104/159089998.0/0_71ddc_7f596e23_-2-XXXL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864" y="5984583"/>
            <a:ext cx="4695428" cy="315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356388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140"/>
            <a:ext cx="5229200" cy="4182821"/>
          </a:xfrm>
          <a:prstGeom prst="rtTriangle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2" descr="http://www.postfactum.ks.ua/wp-content/uploads/2016/07/%D0%9F%D0%BE%D0%BB%D0%B5-1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4332" y="683568"/>
            <a:ext cx="549701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Финансовое управление</a:t>
            </a:r>
          </a:p>
          <a:p>
            <a:pPr algn="ctr"/>
            <a:r>
              <a:rPr lang="ru-RU" sz="2400" b="1" dirty="0" smtClean="0"/>
              <a:t>администрации муниципального</a:t>
            </a:r>
          </a:p>
          <a:p>
            <a:pPr algn="ctr"/>
            <a:r>
              <a:rPr lang="ru-RU" sz="2400" b="1" dirty="0" smtClean="0"/>
              <a:t>образования Ейский район</a:t>
            </a:r>
          </a:p>
          <a:p>
            <a:pPr algn="ctr"/>
            <a:r>
              <a:rPr lang="ru-RU" sz="2400" b="1" dirty="0" smtClean="0"/>
              <a:t>353680, г.Ейск, ул. Победы, д. 113</a:t>
            </a:r>
          </a:p>
          <a:p>
            <a:pPr algn="ctr"/>
            <a:r>
              <a:rPr lang="ru-RU" sz="2400" b="1" dirty="0" smtClean="0"/>
              <a:t>тел.(861-32)2-53-70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/>
              <a:t>E-mail</a:t>
            </a:r>
            <a:r>
              <a:rPr lang="ru-RU" sz="2400" b="1" dirty="0" smtClean="0"/>
              <a:t>: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eskfin@mail.kuban.ru</a:t>
            </a:r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3888"/>
            <a:ext cx="3642841" cy="3168352"/>
          </a:xfrm>
          <a:prstGeom prst="flowChartPunchedTap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4170"/>
            <a:ext cx="3933056" cy="3059831"/>
          </a:xfrm>
          <a:prstGeom prst="homePlat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" b="-90"/>
          <a:stretch/>
        </p:blipFill>
        <p:spPr bwMode="auto">
          <a:xfrm>
            <a:off x="3642840" y="3491882"/>
            <a:ext cx="3215159" cy="2492703"/>
          </a:xfrm>
          <a:prstGeom prst="flowChartPunchedCard">
            <a:avLst/>
          </a:prstGeom>
          <a:noFill/>
          <a:ln>
            <a:noFill/>
          </a:ln>
          <a:effectLst>
            <a:glow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9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8760" y="107504"/>
            <a:ext cx="4634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РАЙОННЫЙ БЮДЖЕТ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648" y="539552"/>
            <a:ext cx="6660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муниципального образования Ейский район)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5689" y="987743"/>
            <a:ext cx="6863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решением Совета муниципального образования Ейский район от 7 декабря 2016 года № 495 «О районном бюджете на 2017 год и на плановый период 2018 и 2019 годов»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16632" y="1911073"/>
            <a:ext cx="3147314" cy="2135167"/>
          </a:xfrm>
          <a:prstGeom prst="round2Diag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Публичные слушания по проекту районного бюджета на 2017 год и на плановый период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2018 и 2019 годов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проведены 21.11. 2016 г.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061" y="1911073"/>
            <a:ext cx="3150249" cy="220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85021" y="2205732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Публичные слушания по отчету об исполнении</a:t>
            </a:r>
          </a:p>
          <a:p>
            <a:pPr algn="ctr"/>
            <a:r>
              <a:rPr lang="ru-RU" dirty="0" smtClean="0"/>
              <a:t>районного бюджета за 2017 год</a:t>
            </a:r>
          </a:p>
          <a:p>
            <a:pPr algn="ctr"/>
            <a:r>
              <a:rPr lang="ru-RU" dirty="0" smtClean="0"/>
              <a:t>проведены 18.04.2018 г.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94509" y="4203970"/>
            <a:ext cx="6341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</a:rPr>
              <a:t>ИТОГИ РЕАЛИЗАЦИИ БЮДЖЕТНОЙ И НАЛОГОВОЙ ПОЛИТИКИ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0247" y="4544806"/>
            <a:ext cx="708886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сбалансированности и устойчивости районного бюджета;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предоставления государственных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муниципальных услуг;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программно-целевых методов управления;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управления муниципальными финансами;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открытости (прозрачности) бюджетного процесса.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0052" y="5714357"/>
            <a:ext cx="5267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ВЫПОЛНЕНИЕ ГЛАВНЫХ БЮДЖЕТНЫХ ЗАДАЧ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998" y="6100809"/>
            <a:ext cx="6839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проведенной в 2017 году работы удалось решить основные задачи: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98" y="6747140"/>
            <a:ext cx="68390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 обеспечить все расходные обязательства в части социальной поддержки населения и выплаты заработной платы в бюджетной сфере с учетом ее повышения в соответствии с «майскими» указами Президента РФ;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0247" y="7795029"/>
            <a:ext cx="6890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государственных программ выполнить условия софинансирования с краевым бюджетом;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8316416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   выполнение   муниципального  задания    муниципальными 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учреждениями;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739" y="8765913"/>
            <a:ext cx="5297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погасить просроченную кредиторскую задолженность.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20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0" y="-11370"/>
            <a:ext cx="6852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ОСНОВНЫЕ ПОКАЗАТЕЛИ СОЦИАЛЬНО-ЭКОНОМИЧЕСКОГО РАЗВИТИЯ МУНИЦИПАЛЬНОГО ОБРАЗОВАНИЯ ЕЙСКИЙ РАЙОН</a:t>
            </a:r>
            <a:endParaRPr lang="ru-RU" sz="2000" b="1" dirty="0">
              <a:solidFill>
                <a:srgbClr val="0000FF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514427"/>
              </p:ext>
            </p:extLst>
          </p:nvPr>
        </p:nvGraphicFramePr>
        <p:xfrm>
          <a:off x="116630" y="976311"/>
          <a:ext cx="6624737" cy="809496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36797"/>
                <a:gridCol w="2839173"/>
                <a:gridCol w="833737"/>
                <a:gridCol w="789744"/>
                <a:gridCol w="862643"/>
                <a:gridCol w="862643"/>
              </a:tblGrid>
              <a:tr h="28349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№ </a:t>
                      </a:r>
                      <a:r>
                        <a:rPr lang="ru-RU" sz="1100" b="1" u="none" strike="noStrike" dirty="0" smtClean="0">
                          <a:effectLst/>
                        </a:rPr>
                        <a:t>п/п</a:t>
                      </a:r>
                    </a:p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24" marR="4224" marT="4224" marB="0" anchor="b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Наименование </a:t>
                      </a:r>
                      <a:r>
                        <a:rPr lang="ru-RU" sz="1100" b="1" u="none" strike="noStrike" dirty="0" smtClean="0">
                          <a:effectLst/>
                        </a:rPr>
                        <a:t>показателя</a:t>
                      </a:r>
                    </a:p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24" marR="4224" marT="4224" marB="0" anchor="b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</a:rPr>
                        <a:t>Единица </a:t>
                      </a:r>
                      <a:r>
                        <a:rPr lang="ru-RU" sz="1100" b="1" u="none" strike="noStrike" dirty="0">
                          <a:effectLst/>
                        </a:rPr>
                        <a:t>измерения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24" marR="4224" marT="4224" marB="0" anchor="b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2016 год (факт)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24" marR="4224" marT="4224" marB="0" anchor="b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2017 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24" marR="4224" marT="4224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88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оценка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24" marR="4224" marT="422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факт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24" marR="4224" marT="4224" marB="0" anchor="b">
                    <a:solidFill>
                      <a:srgbClr val="FFFF00"/>
                    </a:solidFill>
                  </a:tcPr>
                </a:tc>
              </a:tr>
              <a:tr h="2976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постоянного населения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человек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</a:tr>
              <a:tr h="551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инвестиций крупных и средних организаций за счет всех источников финансирования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966,3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992,5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</a:tr>
              <a:tr h="5953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субъектов малого и среднего предпринимательства, которым оказана государственная поддержка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</a:tr>
              <a:tr h="551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Сальдированный финансовый результат (прибыль минус убыток) крупных и средних предприятий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1152,0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1464,5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1495,4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</a:tr>
              <a:tr h="279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прибыльных предприятий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1642,7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1573,6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1662,7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</a:tr>
              <a:tr h="1488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Убытки убыточных предприятий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</a:tr>
              <a:tr h="2976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убыточных предприятий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</a:tr>
              <a:tr h="5953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безработных граждан, зарегистрированных в государственных учреждениях службы занятости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</a:tr>
              <a:tr h="2976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регистрируемой безработицы (на конец периода)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</a:tr>
              <a:tr h="2976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заработной платы крупных и средних организаций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6078,5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6384,1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6075,8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</a:tr>
              <a:tr h="279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работающих крупных и средних организаций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человек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20,678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20,628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19,734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</a:tr>
              <a:tr h="4153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заработная плата по крупным и средним организациям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24497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25791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25657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</a:tr>
              <a:tr h="4465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населения с доходами ниже прожиточного минимума в % ко всему населению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</a:tr>
              <a:tr h="9858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 по чистым видам экономической деятельности по крупным и средним промышленным предприятиям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3844,4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3619,7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</a:tr>
              <a:tr h="289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 действие жилых домов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кв. м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61,53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</a:tr>
              <a:tr h="10418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отгруженной продукции собственного производства, выполненных работ и услуг собственными силами по чистым видам экономической деятельности по крупным и средним организациям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3471,1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4224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92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624" y="29726"/>
            <a:ext cx="68133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</a:rPr>
              <a:t>ОСНОВНЫЕ ПОКАЗАТЕЛИ СОЦИАЛЬНО-ЭКОНОМИЧЕСКОГО РАЗВИТИЯ МУНИЦИПАЛЬНОГО ОБРАЗОВАНИЯ ЕЙСКИЙ РАЙОН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361738"/>
              </p:ext>
            </p:extLst>
          </p:nvPr>
        </p:nvGraphicFramePr>
        <p:xfrm>
          <a:off x="138943" y="1045389"/>
          <a:ext cx="6624738" cy="791616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32049"/>
                <a:gridCol w="2808312"/>
                <a:gridCol w="1008112"/>
                <a:gridCol w="720080"/>
                <a:gridCol w="793541"/>
                <a:gridCol w="862644"/>
              </a:tblGrid>
              <a:tr h="34873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№ </a:t>
                      </a:r>
                      <a:r>
                        <a:rPr lang="ru-RU" sz="1100" b="1" u="none" strike="noStrike" dirty="0" smtClean="0">
                          <a:effectLst/>
                        </a:rPr>
                        <a:t>п/п</a:t>
                      </a:r>
                    </a:p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02" marR="5102" marT="5102" marB="0" anchor="b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Наименование </a:t>
                      </a:r>
                      <a:r>
                        <a:rPr lang="ru-RU" sz="1100" b="1" u="none" strike="noStrike" dirty="0" smtClean="0">
                          <a:effectLst/>
                        </a:rPr>
                        <a:t>показателя</a:t>
                      </a:r>
                    </a:p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02" marR="5102" marT="5102" marB="0" anchor="b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единица измерения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02" marR="5102" marT="5102" marB="0" anchor="b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2016 год (факт)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02" marR="5102" marT="5102" marB="0" anchor="b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2017 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02" marR="5102" marT="5102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0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оценка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02" marR="5102" marT="510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факт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02" marR="5102" marT="5102" marB="0" anchor="b">
                    <a:solidFill>
                      <a:srgbClr val="FFFF00"/>
                    </a:solidFill>
                  </a:tcPr>
                </a:tc>
              </a:tr>
              <a:tr h="9154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работ, выполненных собственными силами, по виду деятельности «Строительство» по крупным и средним организациям по чистым видам деятельности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198500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78123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</a:tr>
              <a:tr h="1830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Грузооборот транспорта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т/км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22054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</a:tr>
              <a:tr h="2005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Пассажирооборот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пасс./км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351212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267996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</a:tr>
              <a:tr h="5492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розничной торговли по крупным и средним организациям всех видов деятельности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6293527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6553500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6656800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</a:tr>
              <a:tr h="1180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отгруженной продукции, выполненных услуг собственными силами по хозяйственным видам экономической деятельности по крупным и средним организациям курортно-туристского комплекса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240011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213705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</a:tr>
              <a:tr h="7323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дошкольными образовательными учреждениями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 на 1000 детей в возрасте 1-6 лет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783,3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779,9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779,9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</a:tr>
              <a:tr h="5492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Детей, приходящихся на 100 мест в дошкольных образовательных учреждениях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</a:tr>
              <a:tr h="5492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детей в возрасте 1-6 лет дошкольными образовательными учреждениями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</a:tr>
              <a:tr h="3661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детей в дошкольных образовательных организациях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5723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5769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</a:tr>
              <a:tr h="5492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 в возрасте 1-6 лет (за исключением школьников)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7734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7793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</a:tr>
              <a:tr h="7323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Детские дошкольные учреждения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 на 1000 детей в возрасте 1-6 лет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6058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6078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6078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</a:tr>
              <a:tr h="5108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групп альтернативных моделей дошкольного образования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</a:tr>
              <a:tr h="3661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обучающихся в учреждениях общего образования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12089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12133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12133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2" marR="5102" marT="5102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73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80" y="107504"/>
            <a:ext cx="61071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МЕСТНОГО БЮДЖЕТА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РАСЧЕТЕ НА  1 ЖИТЕЛЯ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376296"/>
              </p:ext>
            </p:extLst>
          </p:nvPr>
        </p:nvGraphicFramePr>
        <p:xfrm>
          <a:off x="116632" y="1043609"/>
          <a:ext cx="6624736" cy="327867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637880"/>
                <a:gridCol w="981443"/>
                <a:gridCol w="955270"/>
                <a:gridCol w="1050143"/>
              </a:tblGrid>
              <a:tr h="364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6" marR="7116" marT="7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 (отчет)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6" marR="7116" marT="7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 (отчет)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6" marR="7116" marT="7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 (отчет)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6" marR="7116" marT="7116" marB="0" anchor="b"/>
                </a:tc>
              </a:tr>
              <a:tr h="364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постоянного населения, человек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6" marR="7116" marT="7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137166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6" marR="7116" marT="7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136085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6" marR="7116" marT="7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135206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6" marR="7116" marT="7116" marB="0" anchor="b"/>
                </a:tc>
              </a:tr>
              <a:tr h="364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местного бюджета в расчете на 1 жителя, рублей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6" marR="7116" marT="7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16 444,9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6" marR="7116" marT="7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15 525,5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6" marR="7116" marT="7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15 815,7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6" marR="7116" marT="7116" marB="0" anchor="b"/>
                </a:tc>
              </a:tr>
              <a:tr h="364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местного бюджета в расчете на 1 жителя, рублей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6" marR="7116" marT="7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16 373,4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6" marR="7116" marT="7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14 932,8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6" marR="7116" marT="7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15 722,7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6" marR="7116" marT="7116" marB="0" anchor="b"/>
                </a:tc>
              </a:tr>
              <a:tr h="1824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6" marR="7116" marT="7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6" marR="7116" marT="7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6" marR="7116" marT="7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6" marR="7116" marT="7116" marB="0" anchor="b"/>
                </a:tc>
              </a:tr>
              <a:tr h="1824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6" marR="7116" marT="7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435,0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6" marR="7116" marT="7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298,0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6" marR="7116" marT="7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466,9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6" marR="7116" marT="7116" marB="0" anchor="b"/>
                </a:tc>
              </a:tr>
              <a:tr h="1824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6" marR="7116" marT="7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11 240,9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6" marR="7116" marT="7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10 356,7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6" marR="7116" marT="7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10 013,9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6" marR="7116" marT="7116" marB="0" anchor="b"/>
                </a:tc>
              </a:tr>
              <a:tr h="1824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6" marR="7116" marT="7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1 242,0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6" marR="7116" marT="7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1 149,5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6" marR="7116" marT="7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1 474,6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6" marR="7116" marT="7116" marB="0" anchor="b"/>
                </a:tc>
              </a:tr>
              <a:tr h="1824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и кинематография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6" marR="7116" marT="7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458,7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6" marR="7116" marT="7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474,2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6" marR="7116" marT="7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549,8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6" marR="7116" marT="7116" marB="0" anchor="b"/>
                </a:tc>
              </a:tr>
              <a:tr h="1824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социальную политику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6" marR="7116" marT="7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549,7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6" marR="7116" marT="7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566,7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6" marR="7116" marT="7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523,9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6" marR="7116" marT="7116" marB="0" anchor="b"/>
                </a:tc>
              </a:tr>
              <a:tr h="1824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физическую культуру и спорт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6" marR="7116" marT="7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316,2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6" marR="7116" marT="7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53,2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6" marR="7116" marT="7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743,4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6" marR="7116" marT="7116" marB="0" anchor="b"/>
                </a:tc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41901177"/>
              </p:ext>
            </p:extLst>
          </p:nvPr>
        </p:nvGraphicFramePr>
        <p:xfrm>
          <a:off x="-11430" y="5508104"/>
          <a:ext cx="3312368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36167817"/>
              </p:ext>
            </p:extLst>
          </p:nvPr>
        </p:nvGraphicFramePr>
        <p:xfrm>
          <a:off x="3305779" y="5580112"/>
          <a:ext cx="3384376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8680" y="4631879"/>
            <a:ext cx="22616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районного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5064" y="4631879"/>
            <a:ext cx="2349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районного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0627" y="7589941"/>
            <a:ext cx="64312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12737,5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6377" y="7360840"/>
            <a:ext cx="64312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14355,4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84784" y="7065858"/>
            <a:ext cx="64312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16444,9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46390" y="6696139"/>
            <a:ext cx="64312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15525,5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4725" y="6345778"/>
            <a:ext cx="64312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15815,7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4317" y="8621026"/>
            <a:ext cx="163311" cy="1165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48680" y="8519790"/>
            <a:ext cx="2372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Доходы на 1 жителя, рублей</a:t>
            </a:r>
            <a:endParaRPr lang="ru-RU" sz="12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84317" y="8872408"/>
            <a:ext cx="147314" cy="13154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89657" y="8796789"/>
            <a:ext cx="2268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Доходы всего, млн. рублей</a:t>
            </a:r>
            <a:endParaRPr lang="ru-RU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861048" y="7622450"/>
            <a:ext cx="64312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13003,8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21067" y="7397947"/>
            <a:ext cx="64312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14565,3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41168" y="7084481"/>
            <a:ext cx="64312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16373,4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45224" y="6628407"/>
            <a:ext cx="64312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14932,8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67395" y="6303724"/>
            <a:ext cx="64312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15722,7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71447" y="8614215"/>
            <a:ext cx="179201" cy="1550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4034345" y="8587927"/>
            <a:ext cx="2425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Расходы на 1 жителя, рублей</a:t>
            </a:r>
            <a:endParaRPr lang="ru-RU" sz="12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779070" y="8865450"/>
            <a:ext cx="179201" cy="139676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005064" y="8811788"/>
            <a:ext cx="2424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Расходы – всего, млн. рублей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71685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018065"/>
              </p:ext>
            </p:extLst>
          </p:nvPr>
        </p:nvGraphicFramePr>
        <p:xfrm>
          <a:off x="0" y="780013"/>
          <a:ext cx="6858000" cy="8363987"/>
        </p:xfrm>
        <a:graphic>
          <a:graphicData uri="http://schemas.openxmlformats.org/drawingml/2006/table">
            <a:tbl>
              <a:tblPr/>
              <a:tblGrid>
                <a:gridCol w="2302543"/>
                <a:gridCol w="1111572"/>
                <a:gridCol w="1310066"/>
                <a:gridCol w="1071873"/>
                <a:gridCol w="1061946"/>
              </a:tblGrid>
              <a:tr h="28790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Утвержденный план на 2017 г.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Факт. исполнение  за 2017 год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исполнения плана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Динамика к 2016 году, %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</a:tr>
              <a:tr h="160708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Доходы  - всего 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2 110 091,7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2 138 372,9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101,3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101,2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62342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в том числе : 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3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 Налоговые и неналоговые  доходы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757 149,5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787 652,6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104,0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104,7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684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 том числе: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</a:tr>
              <a:tr h="1684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Налоговые доходы - всего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606 035,8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622 680,6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102,7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102,5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684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Налог на прибыль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12 450,0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12 476,8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100,2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79,8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</a:tr>
              <a:tr h="1684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Налог на доходы физических лиц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421 765,7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434 645,1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103,1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101,5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</a:tr>
              <a:tr h="4176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Акцизы по подакцизным товарам (продукции), производимым на территории РФ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1 104,1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1 112,4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100,7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208,8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</a:tr>
              <a:tr h="3193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Единый налог на вмененный доход для отдельных видов деятельности 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 </a:t>
                      </a:r>
                      <a:r>
                        <a:rPr lang="ru-RU" sz="105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000,0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102 943,1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100,9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99,2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</a:tr>
              <a:tr h="2573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Единый сельскохозяйственный налог 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17 446,4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102,0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103,1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</a:tr>
              <a:tr h="4762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560,0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670,6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119,8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257,6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</a:tr>
              <a:tr h="4762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 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020,0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23 499,6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102,1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115,4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</a:tr>
              <a:tr h="1684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Государственная пошлина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 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036,0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29 886,6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106,6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138,4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</a:tr>
              <a:tr h="1684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Неналоговые доходы - всего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 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113,7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164 972,0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109,2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114,0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80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Проценты, полученные от предоставления бюджетных кредитов за счет средств районного бюджета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20,4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21,4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104,7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36,7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</a:tr>
              <a:tr h="3827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Доходы, получаемые в виде арендной платы за земельные участки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99 994,0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107 300,9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107,3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124,9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</a:tr>
              <a:tr h="5080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Доходы от сдачи в аренду имущества, составляющего казну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мун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района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(за исключением земельных участков)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4 100,0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4 246,0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103,6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77,5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</a:tr>
              <a:tr h="4762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Платежи от муниципальных унитарных предприятий (доходы от перечисления части прибыли)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17,0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43,0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252,8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218,0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</a:tr>
              <a:tr h="3193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2 985,8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3 113,6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104,3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50,4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</a:tr>
              <a:tr h="6332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Прочие доходы от оказания платных услуг (работ) получателями средств бюджетов и  компенсации затрат бюджетов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1 124,3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1 320,9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117,5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45,6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</a:tr>
              <a:tr h="3827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Доходы от реализации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мун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имущества (в части реализации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основных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ср-в)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525,0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525,9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100,2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</a:tr>
              <a:tr h="7901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Доходы от продажи земельных участков,  государственная  собственность на которые не разграничена и которые расположены в границах поселений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30 150,2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32 024,2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106,2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153,3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</a:tr>
              <a:tr h="2006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Штрафы, санкции, возмещение ущерба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12 132,0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15 749,9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129,8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91,6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</a:tr>
              <a:tr h="1684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Прочие неналоговые доходы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65,0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626,3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963,5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98,9</a:t>
                      </a:r>
                    </a:p>
                  </a:txBody>
                  <a:tcPr marL="5229" marR="5229" marT="52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</a:tr>
              <a:tr h="16847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Безвозмездные поступления </a:t>
                      </a:r>
                    </a:p>
                  </a:txBody>
                  <a:tcPr marL="5229" marR="5229" marT="52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1 352 942,2</a:t>
                      </a:r>
                    </a:p>
                  </a:txBody>
                  <a:tcPr marL="5229" marR="5229" marT="52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1 350 720,4</a:t>
                      </a:r>
                    </a:p>
                  </a:txBody>
                  <a:tcPr marL="5229" marR="5229" marT="52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99,8</a:t>
                      </a:r>
                    </a:p>
                  </a:txBody>
                  <a:tcPr marL="5229" marR="5229" marT="52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99,3</a:t>
                      </a:r>
                    </a:p>
                  </a:txBody>
                  <a:tcPr marL="5229" marR="5229" marT="52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4"/>
          <p:cNvSpPr txBox="1">
            <a:spLocks/>
          </p:cNvSpPr>
          <p:nvPr/>
        </p:nvSpPr>
        <p:spPr>
          <a:xfrm>
            <a:off x="1027360" y="11661"/>
            <a:ext cx="5830640" cy="768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Исполнение плана по налоговым и неналоговым доходам районного бюджета за 2017 год, тыс. руб.</a:t>
            </a: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488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46" y="0"/>
            <a:ext cx="6843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РАЙОННОГО БЮДЖЕТА</a:t>
            </a:r>
            <a:endParaRPr lang="ru-RU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251976"/>
              </p:ext>
            </p:extLst>
          </p:nvPr>
        </p:nvGraphicFramePr>
        <p:xfrm>
          <a:off x="121996" y="1032768"/>
          <a:ext cx="6695650" cy="211088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905493"/>
                <a:gridCol w="792359"/>
                <a:gridCol w="1128101"/>
                <a:gridCol w="936213"/>
                <a:gridCol w="936213"/>
                <a:gridCol w="997271"/>
              </a:tblGrid>
              <a:tr h="2488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 (отчет)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 (отчет)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 к 2016 году,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ctr"/>
                </a:tc>
              </a:tr>
              <a:tr h="435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Утвержденные плановые показатели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к плановым показателям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84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2 112,8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2 110,1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2 138,4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101,3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101,2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</a:tr>
              <a:tr h="3456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752,1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757,2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787,7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104,7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</a:tr>
              <a:tr h="17284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1 360,7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1 352,9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1 350,7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</a:tr>
              <a:tr h="17284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всего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2 032,1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2 146,5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2 125,8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104,6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</a:tr>
              <a:tr h="17284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(-), Профицит (+)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80,7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-36,4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390" y="3212363"/>
            <a:ext cx="6839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ИСТОЧНИКИ ФИНАНСИРОВАНИЯ РАЙОННОГО БЮДЖЕТА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3256" y="769441"/>
            <a:ext cx="9802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162725"/>
              </p:ext>
            </p:extLst>
          </p:nvPr>
        </p:nvGraphicFramePr>
        <p:xfrm>
          <a:off x="99630" y="3673422"/>
          <a:ext cx="6730156" cy="254005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488950"/>
                <a:gridCol w="1145302"/>
                <a:gridCol w="1088037"/>
                <a:gridCol w="1007867"/>
              </a:tblGrid>
              <a:tr h="1272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" marR="6061" marT="6061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 (отчет)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" marR="6061" marT="606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06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Утвержденные плановые показатели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" marR="6061" marT="6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" marR="6061" marT="6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к плановым показателям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" marR="6061" marT="6061" marB="0" anchor="ctr"/>
                </a:tc>
              </a:tr>
              <a:tr h="3030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финансирования дефицита бюджета, 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36,4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-12,6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-34,6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" marR="6061" marT="6061" marB="0" anchor="b"/>
                </a:tc>
              </a:tr>
              <a:tr h="1515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" marR="6061" marT="6061" marB="0" anchor="b"/>
                </a:tc>
              </a:tr>
              <a:tr h="1515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от кредитных организаций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-20,0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-20,0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" marR="6061" marT="6061" marB="0" anchor="b"/>
                </a:tc>
              </a:tr>
              <a:tr h="3030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 от других бюджетов бюджетной системы Российской Федерации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" marR="6061" marT="6061" marB="0" anchor="b"/>
                </a:tc>
              </a:tr>
              <a:tr h="1515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остатков средств бюджета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66,5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17,5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26,3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" marR="6061" marT="6061" marB="0" anchor="b"/>
                </a:tc>
              </a:tr>
              <a:tr h="3030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источники финансирования дефицита бюджета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-25,1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-25,1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" marR="6061" marT="6061" marB="0" anchor="b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46252" y="3412417"/>
            <a:ext cx="9802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138" y="6227885"/>
            <a:ext cx="6591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БЕЗВОЗМЕЗДНЫЕ ПОСТУПЛЕНИЯ ИЗ КРАЕВОГО БЮДЖЕТА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74694" y="6439521"/>
            <a:ext cx="9802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045891"/>
              </p:ext>
            </p:extLst>
          </p:nvPr>
        </p:nvGraphicFramePr>
        <p:xfrm>
          <a:off x="78390" y="6730202"/>
          <a:ext cx="6657277" cy="223880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863103"/>
                <a:gridCol w="872715"/>
                <a:gridCol w="1103671"/>
                <a:gridCol w="919278"/>
                <a:gridCol w="919278"/>
                <a:gridCol w="979232"/>
              </a:tblGrid>
              <a:tr h="1735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 (отчет)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 (отчет)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 к 2016 году, 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ctr"/>
                </a:tc>
              </a:tr>
              <a:tr h="6790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Утвержденные плановые показатели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к плановым показателям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359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1 361,2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1 352,9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1 350,6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</a:tr>
              <a:tr h="1735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</a:tr>
              <a:tr h="17359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89,4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87,9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87,9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</a:tr>
              <a:tr h="17359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88,2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61,4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69,6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</a:tr>
              <a:tr h="17359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1 178,8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1 201,5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1 199,8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101,8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</a:tr>
              <a:tr h="34209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31,3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" marR="5531" marT="5531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8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7274453"/>
              </p:ext>
            </p:extLst>
          </p:nvPr>
        </p:nvGraphicFramePr>
        <p:xfrm>
          <a:off x="137170" y="1391399"/>
          <a:ext cx="6741368" cy="7629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58" name="Text Box 20"/>
          <p:cNvSpPr txBox="1">
            <a:spLocks noChangeArrowheads="1"/>
          </p:cNvSpPr>
          <p:nvPr/>
        </p:nvSpPr>
        <p:spPr bwMode="auto">
          <a:xfrm>
            <a:off x="1124744" y="41462"/>
            <a:ext cx="554461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200" b="1" dirty="0" smtClean="0">
                <a:solidFill>
                  <a:srgbClr val="000000"/>
                </a:solidFill>
                <a:latin typeface="Times New Roman" pitchFamily="18" charset="0"/>
              </a:rPr>
              <a:t>Динамика налоговых </a:t>
            </a:r>
            <a:r>
              <a:rPr lang="ru-RU" altLang="ru-RU" sz="3200" b="1" dirty="0">
                <a:solidFill>
                  <a:srgbClr val="000000"/>
                </a:solidFill>
                <a:latin typeface="Times New Roman" pitchFamily="18" charset="0"/>
              </a:rPr>
              <a:t>и </a:t>
            </a:r>
            <a:r>
              <a:rPr lang="ru-RU" altLang="ru-RU" sz="3200" b="1" dirty="0" smtClean="0">
                <a:solidFill>
                  <a:srgbClr val="000000"/>
                </a:solidFill>
                <a:latin typeface="Times New Roman" pitchFamily="18" charset="0"/>
              </a:rPr>
              <a:t>неналоговых доходов</a:t>
            </a:r>
            <a:r>
              <a:rPr lang="ru-RU" altLang="ru-RU" sz="3200" b="1" dirty="0">
                <a:solidFill>
                  <a:srgbClr val="000000"/>
                </a:solidFill>
                <a:latin typeface="Times New Roman" pitchFamily="18" charset="0"/>
              </a:rPr>
              <a:t>, %</a:t>
            </a:r>
          </a:p>
        </p:txBody>
      </p:sp>
      <p:sp>
        <p:nvSpPr>
          <p:cNvPr id="2" name="Стрелка вниз 1"/>
          <p:cNvSpPr/>
          <p:nvPr/>
        </p:nvSpPr>
        <p:spPr>
          <a:xfrm rot="14835976">
            <a:off x="2137880" y="1538745"/>
            <a:ext cx="273539" cy="1518877"/>
          </a:xfrm>
          <a:prstGeom prst="downArrow">
            <a:avLst/>
          </a:prstGeom>
          <a:gradFill>
            <a:gsLst>
              <a:gs pos="0">
                <a:srgbClr val="00FF00"/>
              </a:gs>
              <a:gs pos="55000">
                <a:srgbClr val="616B79">
                  <a:alpha val="76000"/>
                </a:srgbClr>
              </a:gs>
              <a:gs pos="95000">
                <a:srgbClr val="CC00FF"/>
              </a:gs>
              <a:gs pos="100000">
                <a:srgbClr val="CC00F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 rot="14877731">
            <a:off x="4366050" y="5047230"/>
            <a:ext cx="227595" cy="1058009"/>
          </a:xfrm>
          <a:prstGeom prst="downArrow">
            <a:avLst/>
          </a:prstGeom>
          <a:gradFill>
            <a:gsLst>
              <a:gs pos="10000">
                <a:srgbClr val="00FF00"/>
              </a:gs>
              <a:gs pos="0">
                <a:srgbClr val="00FF00"/>
              </a:gs>
              <a:gs pos="19000">
                <a:srgbClr val="00FF00"/>
              </a:gs>
              <a:gs pos="0">
                <a:srgbClr val="00FF00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TextBox 1"/>
          <p:cNvSpPr txBox="1"/>
          <p:nvPr/>
        </p:nvSpPr>
        <p:spPr>
          <a:xfrm rot="20235098">
            <a:off x="1926182" y="5357596"/>
            <a:ext cx="872004" cy="43727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/>
              <a:t>+ 8,9%</a:t>
            </a:r>
            <a:endParaRPr lang="ru-RU" sz="1800" b="1" dirty="0"/>
          </a:p>
        </p:txBody>
      </p:sp>
      <p:sp>
        <p:nvSpPr>
          <p:cNvPr id="8" name="Стрелка вниз 7"/>
          <p:cNvSpPr/>
          <p:nvPr/>
        </p:nvSpPr>
        <p:spPr>
          <a:xfrm rot="14877731">
            <a:off x="2349951" y="2796758"/>
            <a:ext cx="227595" cy="1058009"/>
          </a:xfrm>
          <a:prstGeom prst="downArrow">
            <a:avLst/>
          </a:prstGeom>
          <a:solidFill>
            <a:srgbClr val="CC00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 rot="14877731">
            <a:off x="4399628" y="2492783"/>
            <a:ext cx="227595" cy="1058009"/>
          </a:xfrm>
          <a:prstGeom prst="downArrow">
            <a:avLst/>
          </a:prstGeom>
          <a:solidFill>
            <a:srgbClr val="CC00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 rot="14835976">
            <a:off x="4499772" y="1198660"/>
            <a:ext cx="241537" cy="1359791"/>
          </a:xfrm>
          <a:prstGeom prst="downArrow">
            <a:avLst/>
          </a:prstGeom>
          <a:gradFill>
            <a:gsLst>
              <a:gs pos="0">
                <a:srgbClr val="00FF00"/>
              </a:gs>
              <a:gs pos="55000">
                <a:srgbClr val="616B79">
                  <a:alpha val="76000"/>
                </a:srgbClr>
              </a:gs>
              <a:gs pos="95000">
                <a:srgbClr val="CC00FF"/>
              </a:gs>
              <a:gs pos="100000">
                <a:srgbClr val="CC00F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TextBox 1"/>
          <p:cNvSpPr txBox="1"/>
          <p:nvPr/>
        </p:nvSpPr>
        <p:spPr>
          <a:xfrm rot="20235098">
            <a:off x="1921234" y="2935746"/>
            <a:ext cx="872004" cy="41168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/>
              <a:t>+ 62,4%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57826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5032</TotalTime>
  <Words>4168</Words>
  <Application>Microsoft Office PowerPoint</Application>
  <PresentationFormat>Экран (4:3)</PresentationFormat>
  <Paragraphs>1302</Paragraphs>
  <Slides>25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Воздушный поток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budget5</dc:creator>
  <cp:lastModifiedBy>budget5</cp:lastModifiedBy>
  <cp:revision>261</cp:revision>
  <cp:lastPrinted>2018-05-04T12:40:58Z</cp:lastPrinted>
  <dcterms:created xsi:type="dcterms:W3CDTF">2017-04-05T13:32:39Z</dcterms:created>
  <dcterms:modified xsi:type="dcterms:W3CDTF">2018-05-31T13:26:24Z</dcterms:modified>
</cp:coreProperties>
</file>