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322" r:id="rId3"/>
    <p:sldId id="331" r:id="rId4"/>
    <p:sldId id="321" r:id="rId5"/>
    <p:sldId id="270" r:id="rId6"/>
  </p:sldIdLst>
  <p:sldSz cx="12187238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ченко Ирина Александровна" initials="ИИА" lastIdx="1" clrIdx="0">
    <p:extLst>
      <p:ext uri="{19B8F6BF-5375-455C-9EA6-DF929625EA0E}">
        <p15:presenceInfo xmlns:p15="http://schemas.microsoft.com/office/powerpoint/2012/main" userId="Ивченко Ирина Александ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AC"/>
    <a:srgbClr val="68A59B"/>
    <a:srgbClr val="007673"/>
    <a:srgbClr val="D6E6E3"/>
    <a:srgbClr val="B5D3CE"/>
    <a:srgbClr val="4D4D4D"/>
    <a:srgbClr val="5F5F5F"/>
    <a:srgbClr val="333333"/>
    <a:srgbClr val="008A87"/>
    <a:srgbClr val="007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2" autoAdjust="0"/>
  </p:normalViewPr>
  <p:slideViewPr>
    <p:cSldViewPr snapToGrid="0">
      <p:cViewPr varScale="1">
        <p:scale>
          <a:sx n="64" d="100"/>
          <a:sy n="64" d="100"/>
        </p:scale>
        <p:origin x="90" y="150"/>
      </p:cViewPr>
      <p:guideLst>
        <p:guide orient="horz" pos="2160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6A97-2583-42C6-80A2-9EAA523CF2B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024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1F44B-B4BE-4E42-BCDE-8C9CBB613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6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5" y="1709738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35\МФ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C8E24-F6CE-BE9E-E50B-2A628C2D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671A2C-F09B-6A7C-282F-1A7B4E2A5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38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020DB-1980-A9BD-1059-91DF8AB61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BA2D89-4BAF-AE30-0E8B-944B1FCA8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EED266-D6C4-F4BD-A6C4-77998D60D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4" y="-2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8102852" y="550637"/>
            <a:ext cx="3793403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Приоритетные направления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B92B3-C8DB-FFB1-FF8E-1333C7EBD930}"/>
              </a:ext>
            </a:extLst>
          </p:cNvPr>
          <p:cNvSpPr txBox="1"/>
          <p:nvPr/>
        </p:nvSpPr>
        <p:spPr>
          <a:xfrm>
            <a:off x="3725500" y="1322074"/>
            <a:ext cx="789855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uller Bold"/>
              </a:rPr>
              <a:t>«СТАРТ»</a:t>
            </a:r>
          </a:p>
          <a:p>
            <a:r>
              <a:rPr lang="ru-RU" dirty="0">
                <a:latin typeface="Muller Bold"/>
                <a:cs typeface="Times New Roman" panose="02020603050405020304" pitchFamily="18" charset="0"/>
              </a:rPr>
              <a:t> Для начинающих субъектов МСП, срок регистрации которых не более 1 года до дня подачи заявления на займ</a:t>
            </a:r>
          </a:p>
          <a:p>
            <a:endParaRPr lang="ru-RU" dirty="0">
              <a:latin typeface="Muller Bold"/>
              <a:cs typeface="Times New Roman" panose="02020603050405020304" pitchFamily="18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</a:t>
            </a:r>
            <a:r>
              <a:rPr lang="ru-RU" sz="1800" dirty="0">
                <a:effectLst/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оборотных средств, приобретение основных средств, приобретение компьютерной техники, программного обеспечения и лицензий к программам, используемых в предпринимательской деятельности, строительство, оплата услуг по изготовлению и размещению рекламы и рекламной продукции, оплата услуг по ремонту техники, оборудования и транспортных средств, используемых в производственном процессе.</a:t>
            </a:r>
            <a:endParaRPr lang="ru-RU" sz="18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C6E18C-77E5-3101-7FB4-CBD902DD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7" y="2279897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19EC3A-123C-1FE2-5194-6CE383678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8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43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4762123" y="505370"/>
            <a:ext cx="3793403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Приоритетные направления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B2C6493-C641-41B0-B896-D0C9C1F4AA0A}"/>
              </a:ext>
            </a:extLst>
          </p:cNvPr>
          <p:cNvSpPr/>
          <p:nvPr/>
        </p:nvSpPr>
        <p:spPr>
          <a:xfrm>
            <a:off x="886562" y="4112696"/>
            <a:ext cx="4868616" cy="2487280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«САМОЗАНЯТЫЙ»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</a:t>
            </a:r>
            <a:r>
              <a:rPr lang="ru-RU" sz="120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до 36 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1-3 %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на цели связанные с организацией, осуществлением и развитием профессиональной деятельности самозанятых граждан, применяющих специальный налоговый режим «Налог на профессиональный доход».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E00D782-A060-446E-8FFE-7EFD09D3F37D}"/>
              </a:ext>
            </a:extLst>
          </p:cNvPr>
          <p:cNvSpPr/>
          <p:nvPr/>
        </p:nvSpPr>
        <p:spPr>
          <a:xfrm>
            <a:off x="886562" y="1145933"/>
            <a:ext cx="4868617" cy="2695404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«СТАРТ»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</a:t>
            </a:r>
            <a:r>
              <a:rPr lang="ru-RU" sz="1200" dirty="0">
                <a:effectLst/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оборотных средств, приобретение основных средств, строительство, ремонт и реконструкция, приобретение компьютерной техники, программного обеспечения и лицензий к программам, используемых в предпринимательской деятельности, выплата по передаче  прав на франшизу, оплата услуг по изготовлению и размещению рекламы и рекламно</a:t>
            </a:r>
            <a:r>
              <a:rPr lang="ru-RU" sz="1200" dirty="0"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й продукции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effectLst/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375487-65BF-49B2-81A5-E0467B5051FA}"/>
              </a:ext>
            </a:extLst>
          </p:cNvPr>
          <p:cNvSpPr/>
          <p:nvPr/>
        </p:nvSpPr>
        <p:spPr>
          <a:xfrm>
            <a:off x="6432060" y="1145933"/>
            <a:ext cx="5488662" cy="2695404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«БИЗНЕС-МОЛОДЫХ»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0,1  % годовых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оборотных средств, оплата не более 6 ежемесячных арендных платежей по договору аренды недвижимости, </a:t>
            </a:r>
            <a:r>
              <a:rPr lang="ru-RU" sz="1200" dirty="0">
                <a:latin typeface="Muller Bold"/>
                <a:cs typeface="Times New Roman" panose="02020603050405020304" pitchFamily="18" charset="0"/>
              </a:rPr>
              <a:t>приобретение основных средств, компьютерной техники, программного обеспечения и лицензий к программам, оплата услуг по изготовлению и размещению рекламы и рекламной продукции, строительство, ремонт и реконструкция, выплата заработной платы работникам за период не 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более 6 (шести) месяцев согласно штатному расписанию  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  <a:p>
            <a:pPr>
              <a:defRPr/>
            </a:pPr>
            <a:endParaRPr lang="ru-RU" sz="1200" b="1" dirty="0">
              <a:latin typeface="Muller Bold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8C2A66F-8C4C-4169-9CE8-A19D1372DE3F}"/>
              </a:ext>
            </a:extLst>
          </p:cNvPr>
          <p:cNvSpPr/>
          <p:nvPr/>
        </p:nvSpPr>
        <p:spPr>
          <a:xfrm>
            <a:off x="6355533" y="4112696"/>
            <a:ext cx="5565189" cy="2487280"/>
          </a:xfrm>
          <a:prstGeom prst="roundRect">
            <a:avLst/>
          </a:prstGeom>
          <a:solidFill>
            <a:srgbClr val="82B4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«СОЦИАЛЬНЫЙ»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2 %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для категории «Социальный, получатель гранта» 0,1 %</a:t>
            </a:r>
          </a:p>
          <a:p>
            <a:pPr marL="284400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</a:t>
            </a:r>
            <a:r>
              <a:rPr lang="ru-RU" sz="1200" dirty="0">
                <a:latin typeface="Muller Bold"/>
                <a:cs typeface="Times New Roman" panose="02020603050405020304" pitchFamily="18" charset="0"/>
              </a:rPr>
              <a:t>приобретение оборотных средств, приобретение основных средств,                     приобретение компьютерной техники, программного обеспечения и лицензий к программам, используемых в предпринимательской деятельности, оплата каналов связи, оплата веб-хостинга, оплата услуг по изготовлению и размещению рекламы и рекламной продукции и </a:t>
            </a:r>
            <a:r>
              <a:rPr lang="ru-RU" sz="1200" dirty="0" err="1">
                <a:latin typeface="Muller Bold"/>
                <a:cs typeface="Times New Roman" panose="02020603050405020304" pitchFamily="18" charset="0"/>
              </a:rPr>
              <a:t>тд</a:t>
            </a:r>
            <a:r>
              <a:rPr lang="ru-RU" sz="1200" dirty="0">
                <a:latin typeface="Muller Bold"/>
                <a:cs typeface="Times New Roman" panose="02020603050405020304" pitchFamily="18" charset="0"/>
              </a:rPr>
              <a:t>  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48092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урочные\ПРОЕКТ 9\Департамент Развития\Презентация 35\МФО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46DF9C-C560-1C32-9271-B130C022EFBE}"/>
              </a:ext>
            </a:extLst>
          </p:cNvPr>
          <p:cNvSpPr/>
          <p:nvPr/>
        </p:nvSpPr>
        <p:spPr>
          <a:xfrm>
            <a:off x="1729210" y="4529915"/>
            <a:ext cx="7740715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Менеджер отдела развития</a:t>
            </a: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Тимофеева Диана Игоревна </a:t>
            </a: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сайт: </a:t>
            </a:r>
            <a:r>
              <a:rPr lang="en-US" dirty="0" err="1">
                <a:solidFill>
                  <a:srgbClr val="00000A"/>
                </a:solidFill>
                <a:latin typeface="Times New Roman" panose="02020603050405020304" pitchFamily="18" charset="0"/>
              </a:rPr>
              <a:t>fmkk.ru</a:t>
            </a:r>
            <a:endParaRPr lang="ru-RU" dirty="0">
              <a:solidFill>
                <a:srgbClr val="00000A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тел. +7</a:t>
            </a:r>
            <a:r>
              <a:rPr lang="en-US" dirty="0">
                <a:solidFill>
                  <a:srgbClr val="00000A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(861)</a:t>
            </a:r>
            <a:r>
              <a:rPr lang="en-US" dirty="0">
                <a:solidFill>
                  <a:srgbClr val="00000A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298-08-08 (доб.214)</a:t>
            </a: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моб.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8-918-265-45-12</a:t>
            </a:r>
            <a:endParaRPr lang="ru-RU" dirty="0">
              <a:solidFill>
                <a:srgbClr val="00000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50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448</Words>
  <Application>Microsoft Office PowerPoint</Application>
  <PresentationFormat>Произвольный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Muller Bold</vt:lpstr>
      <vt:lpstr>Open Sans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Мария (дизайнер)</dc:creator>
  <cp:lastModifiedBy>c04_03</cp:lastModifiedBy>
  <cp:revision>214</cp:revision>
  <cp:lastPrinted>2023-03-10T06:46:26Z</cp:lastPrinted>
  <dcterms:created xsi:type="dcterms:W3CDTF">2018-07-16T14:46:52Z</dcterms:created>
  <dcterms:modified xsi:type="dcterms:W3CDTF">2023-03-28T09:19:45Z</dcterms:modified>
</cp:coreProperties>
</file>