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56" r:id="rId1"/>
  </p:sldMasterIdLst>
  <p:notesMasterIdLst>
    <p:notesMasterId r:id="rId16"/>
  </p:notesMasterIdLst>
  <p:handoutMasterIdLst>
    <p:handoutMasterId r:id="rId17"/>
  </p:handoutMasterIdLst>
  <p:sldIdLst>
    <p:sldId id="2141411490" r:id="rId2"/>
    <p:sldId id="2141411457" r:id="rId3"/>
    <p:sldId id="2141411494" r:id="rId4"/>
    <p:sldId id="2141411485" r:id="rId5"/>
    <p:sldId id="2141411458" r:id="rId6"/>
    <p:sldId id="2141411459" r:id="rId7"/>
    <p:sldId id="2141411461" r:id="rId8"/>
    <p:sldId id="2141411463" r:id="rId9"/>
    <p:sldId id="2141411468" r:id="rId10"/>
    <p:sldId id="2141411482" r:id="rId11"/>
    <p:sldId id="2141411473" r:id="rId12"/>
    <p:sldId id="2141411484" r:id="rId13"/>
    <p:sldId id="2141411474" r:id="rId14"/>
    <p:sldId id="2141411492" r:id="rId15"/>
  </p:sldIdLst>
  <p:sldSz cx="9144000" cy="6858000" type="screen4x3"/>
  <p:notesSz cx="9926638" cy="6858000"/>
  <p:defaultTextStyle>
    <a:defPPr>
      <a:defRPr lang="ru-RU"/>
    </a:defPPr>
    <a:lvl1pPr marL="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4" orient="horz" pos="577" userDrawn="1">
          <p15:clr>
            <a:srgbClr val="A4A3A4"/>
          </p15:clr>
        </p15:guide>
        <p15:guide id="15" orient="horz" pos="3162" userDrawn="1">
          <p15:clr>
            <a:srgbClr val="A4A3A4"/>
          </p15:clr>
        </p15:guide>
        <p15:guide id="16" pos="2880" userDrawn="1">
          <p15:clr>
            <a:srgbClr val="A4A3A4"/>
          </p15:clr>
        </p15:guide>
        <p15:guide id="17" pos="521" userDrawn="1">
          <p15:clr>
            <a:srgbClr val="A4A3A4"/>
          </p15:clr>
        </p15:guide>
        <p15:guide id="18" orient="horz" pos="769">
          <p15:clr>
            <a:srgbClr val="A4A3A4"/>
          </p15:clr>
        </p15:guide>
        <p15:guide id="19" orient="horz" pos="4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0000FF"/>
    <a:srgbClr val="4993FF"/>
    <a:srgbClr val="008CFF"/>
    <a:srgbClr val="6600FF"/>
    <a:srgbClr val="6600CC"/>
    <a:srgbClr val="CC66FF"/>
    <a:srgbClr val="4D4D4D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8" autoAdjust="0"/>
    <p:restoredTop sz="96400" autoAdjust="0"/>
  </p:normalViewPr>
  <p:slideViewPr>
    <p:cSldViewPr snapToGrid="0">
      <p:cViewPr varScale="1">
        <p:scale>
          <a:sx n="115" d="100"/>
          <a:sy n="115" d="100"/>
        </p:scale>
        <p:origin x="1296" y="108"/>
      </p:cViewPr>
      <p:guideLst>
        <p:guide orient="horz" pos="577"/>
        <p:guide orient="horz" pos="3162"/>
        <p:guide pos="2880"/>
        <p:guide pos="521"/>
        <p:guide orient="horz" pos="769"/>
        <p:guide orient="horz" pos="4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020492977156167E-2"/>
          <c:y val="0"/>
          <c:w val="0.7508492821415140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explosion val="31"/>
          <c:dPt>
            <c:idx val="0"/>
            <c:bubble3D val="0"/>
            <c:explosion val="26"/>
            <c:spPr>
              <a:scene3d>
                <a:camera prst="orthographicFront"/>
                <a:lightRig rig="threePt" dir="t"/>
              </a:scene3d>
              <a:sp3d prstMaterial="metal">
                <a:bevelT w="3810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1-C289-43DD-9D4A-22CAF7E4EEF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3-C289-43DD-9D4A-22CAF7E4EEF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C289-43DD-9D4A-22CAF7E4EEFA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6-C289-43DD-9D4A-22CAF7E4EEF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C289-43DD-9D4A-22CAF7E4EEFA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9-C289-43DD-9D4A-22CAF7E4EEFA}"/>
              </c:ext>
            </c:extLst>
          </c:dPt>
          <c:dPt>
            <c:idx val="6"/>
            <c:bubble3D val="0"/>
            <c:spPr>
              <a:solidFill>
                <a:srgbClr val="E0C41E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B-C289-43DD-9D4A-22CAF7E4EEFA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C-C289-43DD-9D4A-22CAF7E4EEFA}"/>
              </c:ext>
            </c:extLst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E-C289-43DD-9D4A-22CAF7E4EEFA}"/>
              </c:ext>
            </c:extLst>
          </c:dPt>
          <c:dPt>
            <c:idx val="9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10-C289-43DD-9D4A-22CAF7E4EEFA}"/>
              </c:ext>
            </c:extLst>
          </c:dPt>
          <c:dLbls>
            <c:dLbl>
              <c:idx val="0"/>
              <c:layout>
                <c:manualLayout>
                  <c:x val="2.5662698133906908E-2"/>
                  <c:y val="0.274043331765276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89-43DD-9D4A-22CAF7E4EEFA}"/>
                </c:ext>
              </c:extLst>
            </c:dLbl>
            <c:dLbl>
              <c:idx val="1"/>
              <c:layout>
                <c:manualLayout>
                  <c:x val="-0.2019595868978972"/>
                  <c:y val="3.48770051504723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89-43DD-9D4A-22CAF7E4EEFA}"/>
                </c:ext>
              </c:extLst>
            </c:dLbl>
            <c:dLbl>
              <c:idx val="2"/>
              <c:layout>
                <c:manualLayout>
                  <c:x val="-3.5689665421884037E-2"/>
                  <c:y val="-7.62244407747360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89-43DD-9D4A-22CAF7E4EEFA}"/>
                </c:ext>
              </c:extLst>
            </c:dLbl>
            <c:dLbl>
              <c:idx val="3"/>
              <c:layout>
                <c:manualLayout>
                  <c:x val="4.2169812850263999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89-43DD-9D4A-22CAF7E4EEFA}"/>
                </c:ext>
              </c:extLst>
            </c:dLbl>
            <c:dLbl>
              <c:idx val="4"/>
              <c:layout>
                <c:manualLayout>
                  <c:x val="6.876085581958398E-2"/>
                  <c:y val="-6.679198489291251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89-43DD-9D4A-22CAF7E4EEFA}"/>
                </c:ext>
              </c:extLst>
            </c:dLbl>
            <c:dLbl>
              <c:idx val="5"/>
              <c:layout>
                <c:manualLayout>
                  <c:x val="9.6608606834234848E-2"/>
                  <c:y val="-7.06719350159599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89-43DD-9D4A-22CAF7E4EEFA}"/>
                </c:ext>
              </c:extLst>
            </c:dLbl>
            <c:dLbl>
              <c:idx val="6"/>
              <c:layout>
                <c:manualLayout>
                  <c:x val="5.0193310599387156E-2"/>
                  <c:y val="-5.5901770170185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89-43DD-9D4A-22CAF7E4EEFA}"/>
                </c:ext>
              </c:extLst>
            </c:dLbl>
            <c:dLbl>
              <c:idx val="7"/>
              <c:layout>
                <c:manualLayout>
                  <c:x val="4.2047244094488186E-2"/>
                  <c:y val="-3.592291223802625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289-43DD-9D4A-22CAF7E4EEFA}"/>
                </c:ext>
              </c:extLst>
            </c:dLbl>
            <c:dLbl>
              <c:idx val="8"/>
              <c:layout>
                <c:manualLayout>
                  <c:x val="0.1009229405692855"/>
                  <c:y val="9.70915962777971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289-43DD-9D4A-22CAF7E4EEFA}"/>
                </c:ext>
              </c:extLst>
            </c:dLbl>
            <c:dLbl>
              <c:idx val="9"/>
              <c:layout>
                <c:manualLayout>
                  <c:x val="4.5261377331265402E-2"/>
                  <c:y val="0.260586579558269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289-43DD-9D4A-22CAF7E4EEFA}"/>
                </c:ext>
              </c:extLst>
            </c:dLbl>
            <c:dLbl>
              <c:idx val="10"/>
              <c:layout>
                <c:manualLayout>
                  <c:x val="3.6500629597003974E-2"/>
                  <c:y val="4.51877680546005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289-43DD-9D4A-22CAF7E4EE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налог на прибыль</c:v>
                </c:pt>
                <c:pt idx="2">
                  <c:v>НВОС</c:v>
                </c:pt>
                <c:pt idx="3">
                  <c:v>государственная пошлина</c:v>
                </c:pt>
                <c:pt idx="4">
                  <c:v>аренда земли</c:v>
                </c:pt>
                <c:pt idx="5">
                  <c:v>ЕСХН</c:v>
                </c:pt>
                <c:pt idx="6">
                  <c:v>Патентная система</c:v>
                </c:pt>
                <c:pt idx="7">
                  <c:v>продажа земельных участков</c:v>
                </c:pt>
                <c:pt idx="8">
                  <c:v>прочие</c:v>
                </c:pt>
                <c:pt idx="9">
                  <c:v>Налог на имущество организаций </c:v>
                </c:pt>
                <c:pt idx="10">
                  <c:v>УСН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54.1</c:v>
                </c:pt>
                <c:pt idx="1">
                  <c:v>2.1</c:v>
                </c:pt>
                <c:pt idx="2">
                  <c:v>0.4</c:v>
                </c:pt>
                <c:pt idx="3">
                  <c:v>1.3</c:v>
                </c:pt>
                <c:pt idx="4">
                  <c:v>8.4</c:v>
                </c:pt>
                <c:pt idx="5">
                  <c:v>2.2999999999999998</c:v>
                </c:pt>
                <c:pt idx="6">
                  <c:v>5.4</c:v>
                </c:pt>
                <c:pt idx="7">
                  <c:v>1.2</c:v>
                </c:pt>
                <c:pt idx="8">
                  <c:v>1</c:v>
                </c:pt>
                <c:pt idx="9">
                  <c:v>0.5</c:v>
                </c:pt>
                <c:pt idx="10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289-43DD-9D4A-22CAF7E4E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70"/>
      <c:rAngAx val="1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57357294714555E-2"/>
          <c:y val="0.14371081784563619"/>
          <c:w val="0.89311040026246724"/>
          <c:h val="0.572733267716535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Коммерческий кредит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threePt" dir="t"/>
            </a:scene3d>
            <a:sp3d prstMaterial="matte">
              <a:bevelT prst="angle"/>
              <a:bevelB prst="angle"/>
            </a:sp3d>
          </c:spPr>
          <c:invertIfNegative val="0"/>
          <c:dLbls>
            <c:dLbl>
              <c:idx val="4"/>
              <c:layout>
                <c:manualLayout>
                  <c:x val="5.83038982812756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21-4461-9795-FFE469B23F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на 1.01.2023</c:v>
                </c:pt>
                <c:pt idx="1">
                  <c:v>прогноз на 1.01.2024</c:v>
                </c:pt>
                <c:pt idx="2">
                  <c:v>прогноз на 1.01.2025</c:v>
                </c:pt>
                <c:pt idx="3">
                  <c:v>прогноз на 1.01.2026</c:v>
                </c:pt>
                <c:pt idx="4">
                  <c:v>прогноз на 1.01.2027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E921-4461-9795-FFE469B23F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кредит</c:v>
                </c:pt>
              </c:strCache>
            </c:strRef>
          </c:tx>
          <c:spPr>
            <a:solidFill>
              <a:srgbClr val="FF6699"/>
            </a:solidFill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000" b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на 1.01.2023</c:v>
                </c:pt>
                <c:pt idx="1">
                  <c:v>прогноз на 1.01.2024</c:v>
                </c:pt>
                <c:pt idx="2">
                  <c:v>прогноз на 1.01.2025</c:v>
                </c:pt>
                <c:pt idx="3">
                  <c:v>прогноз на 1.01.2026</c:v>
                </c:pt>
                <c:pt idx="4">
                  <c:v>прогноз на 1.01.2027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41.3</c:v>
                </c:pt>
                <c:pt idx="1">
                  <c:v>41.3</c:v>
                </c:pt>
                <c:pt idx="2">
                  <c:v>31.3</c:v>
                </c:pt>
                <c:pt idx="3">
                  <c:v>20.9</c:v>
                </c:pt>
                <c:pt idx="4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21-4461-9795-FFE469B23FA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плата за пользование кредитными средствами</c:v>
                </c:pt>
              </c:strCache>
            </c:strRef>
          </c:tx>
          <c:spPr>
            <a:solidFill>
              <a:srgbClr val="66FF33"/>
            </a:solidFill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факт на 1.01.2023</c:v>
                </c:pt>
                <c:pt idx="1">
                  <c:v>прогноз на 1.01.2024</c:v>
                </c:pt>
                <c:pt idx="2">
                  <c:v>прогноз на 1.01.2025</c:v>
                </c:pt>
                <c:pt idx="3">
                  <c:v>прогноз на 1.01.2026</c:v>
                </c:pt>
                <c:pt idx="4">
                  <c:v>прогноз на 1.01.2027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E921-4461-9795-FFE469B23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868416"/>
        <c:axId val="148894784"/>
        <c:axId val="0"/>
      </c:bar3DChart>
      <c:catAx>
        <c:axId val="15186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rgbClr val="000000"/>
                </a:solidFill>
              </a:defRPr>
            </a:pPr>
            <a:endParaRPr lang="ru-RU"/>
          </a:p>
        </c:txPr>
        <c:crossAx val="148894784"/>
        <c:crosses val="autoZero"/>
        <c:auto val="1"/>
        <c:lblAlgn val="ctr"/>
        <c:lblOffset val="100"/>
        <c:noMultiLvlLbl val="0"/>
      </c:catAx>
      <c:valAx>
        <c:axId val="148894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151868416"/>
        <c:crosses val="autoZero"/>
        <c:crossBetween val="between"/>
      </c:valAx>
      <c:spPr>
        <a:noFill/>
        <a:ln w="25394">
          <a:noFill/>
        </a:ln>
      </c:spPr>
    </c:plotArea>
    <c:legend>
      <c:legendPos val="b"/>
      <c:layout>
        <c:manualLayout>
          <c:xMode val="edge"/>
          <c:yMode val="edge"/>
          <c:x val="5.485867041374997E-2"/>
          <c:y val="0.79894138232720913"/>
          <c:w val="0.89999994287982787"/>
          <c:h val="0.10439480779188315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1400">
              <a:solidFill>
                <a:srgbClr val="0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35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0740029464501971E-2"/>
          <c:w val="1"/>
          <c:h val="0.949260042283298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28552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66FF33"/>
              </a:solidFill>
              <a:ln>
                <a:solidFill>
                  <a:srgbClr val="0070C0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14300" prst="hardEdge"/>
                <a:bevelB w="152400" h="50800" prst="softRound"/>
              </a:sp3d>
            </c:spPr>
          </c:marker>
          <c:dLbls>
            <c:dLbl>
              <c:idx val="0"/>
              <c:layout>
                <c:manualLayout>
                  <c:x val="-7.4718204036487171E-2"/>
                  <c:y val="-5.90405766823193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FE-41AE-8604-CC6922F6DE46}"/>
                </c:ext>
              </c:extLst>
            </c:dLbl>
            <c:dLbl>
              <c:idx val="1"/>
              <c:layout>
                <c:manualLayout>
                  <c:x val="-4.7235100566050673E-17"/>
                  <c:y val="-2.9520288341159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FE-41AE-8604-CC6922F6DE46}"/>
                </c:ext>
              </c:extLst>
            </c:dLbl>
            <c:dLbl>
              <c:idx val="2"/>
              <c:layout>
                <c:manualLayout>
                  <c:x val="0"/>
                  <c:y val="-2.9520288341159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FE-41AE-8604-CC6922F6DE46}"/>
                </c:ext>
              </c:extLst>
            </c:dLbl>
            <c:dLbl>
              <c:idx val="3"/>
              <c:layout>
                <c:manualLayout>
                  <c:x val="-9.4470201132101346E-17"/>
                  <c:y val="-2.6568253331433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FE-41AE-8604-CC6922F6DE46}"/>
                </c:ext>
              </c:extLst>
            </c:dLbl>
            <c:dLbl>
              <c:idx val="4"/>
              <c:layout>
                <c:manualLayout>
                  <c:x val="-2.8341387737977886E-2"/>
                  <c:y val="-2.9520281479370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FE-41AE-8604-CC6922F6DE46}"/>
                </c:ext>
              </c:extLst>
            </c:dLbl>
            <c:dLbl>
              <c:idx val="5"/>
              <c:layout>
                <c:manualLayout>
                  <c:x val="-3.0917877532339513E-2"/>
                  <c:y val="-4.4280432511739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FE-41AE-8604-CC6922F6DE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</c:v>
                </c:pt>
                <c:pt idx="1">
                  <c:v>2 кв</c:v>
                </c:pt>
                <c:pt idx="2">
                  <c:v>3 кв</c:v>
                </c:pt>
                <c:pt idx="5">
                  <c:v>3 кв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5.7</c:v>
                </c:pt>
                <c:pt idx="1">
                  <c:v>5.04</c:v>
                </c:pt>
                <c:pt idx="2">
                  <c:v>3.29</c:v>
                </c:pt>
                <c:pt idx="3">
                  <c:v>3.01</c:v>
                </c:pt>
                <c:pt idx="4" formatCode="0.0">
                  <c:v>1.98</c:v>
                </c:pt>
                <c:pt idx="5" formatCode="0.0">
                  <c:v>1.91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3FE-41AE-8604-CC6922F6DE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857152"/>
        <c:axId val="148896512"/>
      </c:lineChart>
      <c:catAx>
        <c:axId val="1518571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48896512"/>
        <c:crosses val="autoZero"/>
        <c:auto val="1"/>
        <c:lblAlgn val="ctr"/>
        <c:lblOffset val="100"/>
        <c:noMultiLvlLbl val="0"/>
      </c:catAx>
      <c:valAx>
        <c:axId val="148896512"/>
        <c:scaling>
          <c:logBase val="10"/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1857152"/>
        <c:crosses val="autoZero"/>
        <c:crossBetween val="between"/>
      </c:valAx>
      <c:spPr>
        <a:noFill/>
        <a:ln w="2537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2921420536718624E-2"/>
          <c:w val="1"/>
          <c:h val="0.677786839145106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2B0-4FBF-8158-143BD259CA0F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2B0-4FBF-8158-143BD259CA0F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2B0-4FBF-8158-143BD259CA0F}"/>
              </c:ext>
            </c:extLst>
          </c:dPt>
          <c:dPt>
            <c:idx val="3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7-02B0-4FBF-8158-143BD259CA0F}"/>
              </c:ext>
            </c:extLst>
          </c:dPt>
          <c:dLbls>
            <c:dLbl>
              <c:idx val="0"/>
              <c:layout>
                <c:manualLayout>
                  <c:x val="5.3904680454514284E-2"/>
                  <c:y val="-8.3590626440512138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rgbClr val="000000"/>
                        </a:solidFill>
                      </a:rPr>
                      <a:t>205,7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B0-4FBF-8158-143BD259CA0F}"/>
                </c:ext>
              </c:extLst>
            </c:dLbl>
            <c:dLbl>
              <c:idx val="1"/>
              <c:layout>
                <c:manualLayout>
                  <c:x val="4.5625093434041114E-2"/>
                  <c:y val="-1.81439148063481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B0-4FBF-8158-143BD259CA0F}"/>
                </c:ext>
              </c:extLst>
            </c:dLbl>
            <c:dLbl>
              <c:idx val="2"/>
              <c:layout>
                <c:manualLayout>
                  <c:x val="-8.0185788294787758E-2"/>
                  <c:y val="3.053109432749477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000000"/>
                        </a:solidFill>
                      </a:rPr>
                      <a:t>1</a:t>
                    </a:r>
                    <a:r>
                      <a:rPr lang="ru-RU" sz="1400" dirty="0" smtClean="0">
                        <a:solidFill>
                          <a:srgbClr val="000000"/>
                        </a:solidFill>
                      </a:rPr>
                      <a:t>522,1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B0-4FBF-8158-143BD259CA0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smtClean="0">
                        <a:solidFill>
                          <a:srgbClr val="000000"/>
                        </a:solidFill>
                      </a:rPr>
                      <a:t>2,</a:t>
                    </a:r>
                    <a:r>
                      <a:rPr lang="ru-RU" sz="1400" smtClean="0">
                        <a:solidFill>
                          <a:srgbClr val="000000"/>
                        </a:solidFill>
                      </a:rPr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B0-4FBF-8158-143BD259CA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205.7</c:v>
                </c:pt>
                <c:pt idx="1">
                  <c:v>260.7</c:v>
                </c:pt>
                <c:pt idx="2">
                  <c:v>1521.9</c:v>
                </c:pt>
                <c:pt idx="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B0-4FBF-8158-143BD259C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2400" b="1">
              <a:solidFill>
                <a:srgbClr val="000000"/>
              </a:solidFill>
              <a:latin typeface="Monotype Corsiva" panose="03010101010201010101" pitchFamily="66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561-4C26-BF62-EEC9ADA3095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561-4C26-BF62-EEC9ADA3095E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561-4C26-BF62-EEC9ADA3095E}"/>
              </c:ext>
            </c:extLst>
          </c:dPt>
          <c:dPt>
            <c:idx val="3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7-A561-4C26-BF62-EEC9ADA3095E}"/>
              </c:ext>
            </c:extLst>
          </c:dPt>
          <c:dLbls>
            <c:dLbl>
              <c:idx val="0"/>
              <c:layout>
                <c:manualLayout>
                  <c:x val="9.8441730216793765E-3"/>
                  <c:y val="-3.83212465155536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61-4C26-BF62-EEC9ADA3095E}"/>
                </c:ext>
              </c:extLst>
            </c:dLbl>
            <c:dLbl>
              <c:idx val="1"/>
              <c:layout>
                <c:manualLayout>
                  <c:x val="6.0919900492601112E-2"/>
                  <c:y val="-5.96850776188228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61-4C26-BF62-EEC9ADA3095E}"/>
                </c:ext>
              </c:extLst>
            </c:dLbl>
            <c:dLbl>
              <c:idx val="2"/>
              <c:layout>
                <c:manualLayout>
                  <c:x val="-0.10640704682812377"/>
                  <c:y val="7.423523975425966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000000"/>
                        </a:solidFill>
                      </a:rPr>
                      <a:t>1</a:t>
                    </a:r>
                    <a:r>
                      <a:rPr lang="ru-RU" sz="1400" dirty="0" smtClean="0">
                        <a:solidFill>
                          <a:srgbClr val="000000"/>
                        </a:solidFill>
                      </a:rPr>
                      <a:t>543,5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61-4C26-BF62-EEC9ADA3095E}"/>
                </c:ext>
              </c:extLst>
            </c:dLbl>
            <c:dLbl>
              <c:idx val="3"/>
              <c:layout>
                <c:manualLayout>
                  <c:x val="-0.10821553026189795"/>
                  <c:y val="-4.665784090364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61-4C26-BF62-EEC9ADA3095E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164.6</c:v>
                </c:pt>
                <c:pt idx="1">
                  <c:v>100.8</c:v>
                </c:pt>
                <c:pt idx="2">
                  <c:v>1543.5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61-4C26-BF62-EEC9ADA30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DB3-4962-9701-F9CB60A45A57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DB3-4962-9701-F9CB60A45A57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DB3-4962-9701-F9CB60A45A57}"/>
              </c:ext>
            </c:extLst>
          </c:dPt>
          <c:dLbls>
            <c:dLbl>
              <c:idx val="0"/>
              <c:layout>
                <c:manualLayout>
                  <c:x val="7.4248748671980364E-2"/>
                  <c:y val="-4.259329813503490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000000"/>
                        </a:solidFill>
                      </a:rPr>
                      <a:t>1</a:t>
                    </a:r>
                    <a:r>
                      <a:rPr lang="ru-RU" sz="1400" dirty="0" smtClean="0">
                        <a:solidFill>
                          <a:srgbClr val="000000"/>
                        </a:solidFill>
                      </a:rPr>
                      <a:t>69,5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B3-4962-9701-F9CB60A45A57}"/>
                </c:ext>
              </c:extLst>
            </c:dLbl>
            <c:dLbl>
              <c:idx val="1"/>
              <c:layout>
                <c:manualLayout>
                  <c:x val="9.755054235810609E-2"/>
                  <c:y val="-3.661553083830635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</a:rPr>
                      <a:t>87,9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B3-4962-9701-F9CB60A45A57}"/>
                </c:ext>
              </c:extLst>
            </c:dLbl>
            <c:dLbl>
              <c:idx val="2"/>
              <c:layout>
                <c:manualLayout>
                  <c:x val="-0.15295892632765473"/>
                  <c:y val="-0.1318340011002239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rgbClr val="000000"/>
                        </a:solidFill>
                      </a:rPr>
                      <a:t>1</a:t>
                    </a:r>
                    <a:r>
                      <a:rPr lang="ru-RU" sz="1400" dirty="0" smtClean="0">
                        <a:solidFill>
                          <a:srgbClr val="000000"/>
                        </a:solidFill>
                      </a:rPr>
                      <a:t>620,8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B3-4962-9701-F9CB60A45A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169.5</c:v>
                </c:pt>
                <c:pt idx="1">
                  <c:v>24.7</c:v>
                </c:pt>
                <c:pt idx="2">
                  <c:v>1572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B3-4962-9701-F9CB60A45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2227690288715"/>
          <c:y val="5.499557760759357E-2"/>
          <c:w val="0.82023683722810703"/>
          <c:h val="0.805960378240391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0.67334630496665548"/>
                  <c:y val="-3.2381504092818141E-3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ru-RU" sz="3200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195,4</a:t>
                    </a:r>
                    <a:endParaRPr lang="en-US" sz="2800" b="1" dirty="0">
                      <a:solidFill>
                        <a:srgbClr val="00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78-4FB4-9FC0-B91B4F8379A6}"/>
                </c:ext>
              </c:extLst>
            </c:dLbl>
            <c:dLbl>
              <c:idx val="1"/>
              <c:layout>
                <c:manualLayout>
                  <c:x val="-0.4746153721703843"/>
                  <c:y val="6.4763008185636283E-3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r>
                      <a:rPr lang="ru-RU" sz="3200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</a:t>
                    </a:r>
                    <a:r>
                      <a:rPr lang="en-US" sz="3200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ru-RU" sz="3200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lang="en-US" sz="2800" b="1" dirty="0">
                      <a:solidFill>
                        <a:srgbClr val="00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78-4FB4-9FC0-B91B4F8379A6}"/>
                </c:ext>
              </c:extLst>
            </c:dLbl>
            <c:dLbl>
              <c:idx val="2"/>
              <c:layout>
                <c:manualLayout>
                  <c:x val="-0.24974334651160296"/>
                  <c:y val="-9.7144512278454723E-3"/>
                </c:manualLayout>
              </c:layout>
              <c:tx>
                <c:rich>
                  <a:bodyPr/>
                  <a:lstStyle/>
                  <a:p>
                    <a:r>
                      <a:rPr lang="ru-RU" sz="3200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3087</a:t>
                    </a:r>
                    <a:r>
                      <a:rPr lang="en-US" sz="3200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,4</a:t>
                    </a:r>
                    <a:endParaRPr lang="en-US" sz="2800" b="1" dirty="0">
                      <a:solidFill>
                        <a:srgbClr val="00000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78-4FB4-9FC0-B91B4F8379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i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3195.1</c:v>
                </c:pt>
                <c:pt idx="1">
                  <c:v>3023</c:v>
                </c:pt>
                <c:pt idx="2">
                  <c:v>3087.4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78-4FB4-9FC0-B91B4F837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67"/>
        <c:axId val="62865408"/>
        <c:axId val="57280192"/>
      </c:barChart>
      <c:catAx>
        <c:axId val="62865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600" b="1">
                <a:solidFill>
                  <a:srgbClr val="000000"/>
                </a:solidFill>
                <a:latin typeface="Arial Black" panose="020B0A04020102020204" pitchFamily="34" charset="0"/>
              </a:defRPr>
            </a:pPr>
            <a:endParaRPr lang="ru-RU"/>
          </a:p>
        </c:txPr>
        <c:crossAx val="57280192"/>
        <c:crosses val="autoZero"/>
        <c:auto val="1"/>
        <c:lblAlgn val="ctr"/>
        <c:lblOffset val="100"/>
        <c:noMultiLvlLbl val="0"/>
      </c:catAx>
      <c:valAx>
        <c:axId val="57280192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</a:defRPr>
            </a:pPr>
            <a:endParaRPr lang="ru-RU"/>
          </a:p>
        </c:txPr>
        <c:crossAx val="62865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143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99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BAC-48A8-ABD8-A848C1B14F63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BBAC-48A8-ABD8-A848C1B14F63}"/>
              </c:ext>
            </c:extLst>
          </c:dPt>
          <c:dLbls>
            <c:dLbl>
              <c:idx val="0"/>
              <c:layout>
                <c:manualLayout>
                  <c:x val="-8.4591537295068533E-2"/>
                  <c:y val="1.677625348377844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Программные расходы</a:t>
                    </a:r>
                  </a:p>
                  <a:p>
                    <a:r>
                      <a:rPr lang="en-US" sz="1600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ru-RU" sz="1600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010,4 </a:t>
                    </a:r>
                  </a:p>
                  <a:p>
                    <a:r>
                      <a:rPr lang="ru-RU" sz="16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млн. рублей</a:t>
                    </a:r>
                    <a:endParaRPr lang="en-US" sz="1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AC-48A8-ABD8-A848C1B14F63}"/>
                </c:ext>
              </c:extLst>
            </c:dLbl>
            <c:dLbl>
              <c:idx val="1"/>
              <c:layout>
                <c:manualLayout>
                  <c:x val="7.7755473528351521E-2"/>
                  <c:y val="0.2760357532628008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Непрограммные расходы</a:t>
                    </a:r>
                  </a:p>
                  <a:p>
                    <a:r>
                      <a:rPr lang="en-US" sz="16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185</a:t>
                    </a:r>
                    <a:r>
                      <a:rPr lang="ru-RU" sz="16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,0 млн. рублей</a:t>
                    </a:r>
                    <a:endParaRPr lang="en-US" sz="1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AC-48A8-ABD8-A848C1B14F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3117</c:v>
                </c:pt>
                <c:pt idx="1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AC-48A8-ABD8-A848C1B14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13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39869707963483"/>
          <c:y val="0.17445637923707744"/>
          <c:w val="0.79137662865045644"/>
          <c:h val="0.765332086884920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03C8-41E7-8DCF-057172682BE2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03C8-41E7-8DCF-057172682BE2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3C8-41E7-8DCF-057172682BE2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3C8-41E7-8DCF-057172682BE2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9-03C8-41E7-8DCF-057172682BE2}"/>
              </c:ext>
            </c:extLst>
          </c:dPt>
          <c:dLbls>
            <c:dLbl>
              <c:idx val="0"/>
              <c:layout>
                <c:manualLayout>
                  <c:x val="-0.66190433413605776"/>
                  <c:y val="-0.34500019733466641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сфера</a:t>
                    </a:r>
                  </a:p>
                  <a:p>
                    <a:r>
                      <a:rPr lang="ru-RU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2790,8</a:t>
                    </a:r>
                    <a:endPara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C8-41E7-8DCF-057172682BE2}"/>
                </c:ext>
              </c:extLst>
            </c:dLbl>
            <c:dLbl>
              <c:idx val="1"/>
              <c:layout>
                <c:manualLayout>
                  <c:x val="-0.21968056865597213"/>
                  <c:y val="0.14088878775534666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Общегосударственные вопросы</a:t>
                    </a:r>
                  </a:p>
                  <a:p>
                    <a:r>
                      <a:rPr lang="en-US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ru-RU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57,9</a:t>
                    </a:r>
                    <a:endPara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C8-41E7-8DCF-057172682BE2}"/>
                </c:ext>
              </c:extLst>
            </c:dLbl>
            <c:dLbl>
              <c:idx val="2"/>
              <c:layout>
                <c:manualLayout>
                  <c:x val="-0.152184458471967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безопасность</a:t>
                    </a:r>
                  </a:p>
                  <a:p>
                    <a:r>
                      <a:rPr lang="ru-RU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51,2</a:t>
                    </a:r>
                    <a:endPara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C8-41E7-8DCF-057172682BE2}"/>
                </c:ext>
              </c:extLst>
            </c:dLbl>
            <c:dLbl>
              <c:idx val="3"/>
              <c:layout>
                <c:manualLayout>
                  <c:x val="-3.1172657156052163E-3"/>
                  <c:y val="-4.35578836587271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 и ЖКХ</a:t>
                    </a:r>
                  </a:p>
                  <a:p>
                    <a:r>
                      <a:rPr lang="ru-RU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85,4</a:t>
                    </a:r>
                    <a:endPara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C8-41E7-8DCF-057172682BE2}"/>
                </c:ext>
              </c:extLst>
            </c:dLbl>
            <c:dLbl>
              <c:idx val="4"/>
              <c:layout>
                <c:manualLayout>
                  <c:x val="0.13979359501919283"/>
                  <c:y val="-8.842012481244551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Обслуживание долга</a:t>
                    </a:r>
                  </a:p>
                  <a:p>
                    <a:r>
                      <a:rPr lang="ru-RU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0,1</a:t>
                    </a:r>
                    <a:endPara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3C8-41E7-8DCF-057172682BE2}"/>
                </c:ext>
              </c:extLst>
            </c:dLbl>
            <c:dLbl>
              <c:idx val="5"/>
              <c:layout>
                <c:manualLayout>
                  <c:x val="0.23112394088170699"/>
                  <c:y val="0.10097805292308033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</a:t>
                    </a:r>
                  </a:p>
                  <a:p>
                    <a:r>
                      <a:rPr lang="ru-RU" b="1" i="1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10,0</a:t>
                    </a:r>
                    <a:endParaRPr lang="en-US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C8-41E7-8DCF-057172682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2742.7</c:v>
                </c:pt>
                <c:pt idx="1">
                  <c:v>258</c:v>
                </c:pt>
                <c:pt idx="2">
                  <c:v>51.2</c:v>
                </c:pt>
                <c:pt idx="3">
                  <c:v>240</c:v>
                </c:pt>
                <c:pt idx="4">
                  <c:v>0.1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3C8-41E7-8DCF-057172682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70429817226918"/>
          <c:y val="2.2143343786893005E-2"/>
          <c:w val="0.76568596428361035"/>
          <c:h val="0.85780012377846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-0.40068417955848257"/>
                  <c:y val="2.3599626940069649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2181,1 (78,1%)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C2-4E2F-8B9A-D1FFF00E7C5F}"/>
                </c:ext>
              </c:extLst>
            </c:dLbl>
            <c:dLbl>
              <c:idx val="1"/>
              <c:layout>
                <c:manualLayout>
                  <c:x val="8.871236447789226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324,3 (11,6%)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C2-4E2F-8B9A-D1FFF00E7C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 dirty="0" smtClean="0"/>
                      <a:t>17</a:t>
                    </a:r>
                    <a:r>
                      <a:rPr lang="ru-RU" sz="2000" dirty="0" smtClean="0"/>
                      <a:t>5,2 (6,3%)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C2-4E2F-8B9A-D1FFF00E7C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2000" dirty="0" smtClean="0"/>
                      <a:t>110,2 (4,0%)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C2-4E2F-8B9A-D1FFF00E7C5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r>
                      <a:rPr lang="ru-RU" dirty="0" smtClean="0"/>
                      <a:t>,0 (1,1%)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C2-4E2F-8B9A-D1FFF00E7C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Культура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2134.8000000000002</c:v>
                </c:pt>
                <c:pt idx="1">
                  <c:v>324.3</c:v>
                </c:pt>
                <c:pt idx="2">
                  <c:v>173.4</c:v>
                </c:pt>
                <c:pt idx="3">
                  <c:v>110.2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C2-4E2F-8B9A-D1FFF00E7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axId val="151745536"/>
        <c:axId val="151665984"/>
      </c:barChart>
      <c:catAx>
        <c:axId val="151745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1665984"/>
        <c:crosses val="autoZero"/>
        <c:auto val="1"/>
        <c:lblAlgn val="ctr"/>
        <c:lblOffset val="100"/>
        <c:noMultiLvlLbl val="0"/>
      </c:catAx>
      <c:valAx>
        <c:axId val="15166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200" b="1">
                <a:solidFill>
                  <a:srgbClr val="000000"/>
                </a:solidFill>
              </a:defRPr>
            </a:pPr>
            <a:endParaRPr lang="ru-RU"/>
          </a:p>
        </c:txPr>
        <c:crossAx val="15174553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8FB7A-0FA8-48D6-889A-269E9C504707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777F37-0085-45CE-AC97-F3131E3F6BFD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rgbClr val="000000"/>
              </a:solidFill>
            </a:rPr>
            <a:t>Приоритет исполнения действующих расходных обязательств</a:t>
          </a:r>
          <a:endParaRPr lang="ru-RU" dirty="0">
            <a:solidFill>
              <a:srgbClr val="000000"/>
            </a:solidFill>
          </a:endParaRPr>
        </a:p>
      </dgm:t>
    </dgm:pt>
    <dgm:pt modelId="{FEACCF12-D681-4F26-9A33-7AFA21E527C6}" type="parTrans" cxnId="{91E88C1B-FFB3-43AC-BA73-65D7CDC8D614}">
      <dgm:prSet/>
      <dgm:spPr/>
      <dgm:t>
        <a:bodyPr/>
        <a:lstStyle/>
        <a:p>
          <a:endParaRPr lang="ru-RU"/>
        </a:p>
      </dgm:t>
    </dgm:pt>
    <dgm:pt modelId="{C2CC36C3-A061-4B61-95F2-10E3C76AE258}" type="sibTrans" cxnId="{91E88C1B-FFB3-43AC-BA73-65D7CDC8D614}">
      <dgm:prSet/>
      <dgm:spPr/>
      <dgm:t>
        <a:bodyPr/>
        <a:lstStyle/>
        <a:p>
          <a:endParaRPr lang="ru-RU"/>
        </a:p>
      </dgm:t>
    </dgm:pt>
    <dgm:pt modelId="{1B7155EB-647D-4126-B444-B5D2E1EC3786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rgbClr val="000000"/>
              </a:solidFill>
            </a:rPr>
            <a:t>Социальная ориентация бюджета</a:t>
          </a:r>
          <a:endParaRPr lang="ru-RU" dirty="0">
            <a:solidFill>
              <a:srgbClr val="000000"/>
            </a:solidFill>
          </a:endParaRPr>
        </a:p>
      </dgm:t>
    </dgm:pt>
    <dgm:pt modelId="{64461860-86E4-4F89-878F-5EC1A07526B7}" type="parTrans" cxnId="{5794D37A-37B9-41A4-8F78-46D5D3136EC1}">
      <dgm:prSet/>
      <dgm:spPr/>
      <dgm:t>
        <a:bodyPr/>
        <a:lstStyle/>
        <a:p>
          <a:endParaRPr lang="ru-RU"/>
        </a:p>
      </dgm:t>
    </dgm:pt>
    <dgm:pt modelId="{881F3D8F-9F89-4E43-B59B-5E25911466A5}" type="sibTrans" cxnId="{5794D37A-37B9-41A4-8F78-46D5D3136EC1}">
      <dgm:prSet/>
      <dgm:spPr/>
      <dgm:t>
        <a:bodyPr/>
        <a:lstStyle/>
        <a:p>
          <a:endParaRPr lang="ru-RU"/>
        </a:p>
      </dgm:t>
    </dgm:pt>
    <dgm:pt modelId="{2D98E661-A738-4DD2-B308-E85CCD06BBF7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rgbClr val="000000"/>
              </a:solidFill>
            </a:rPr>
            <a:t>Программно-целевой метод планирования</a:t>
          </a:r>
          <a:endParaRPr lang="ru-RU" dirty="0">
            <a:solidFill>
              <a:srgbClr val="000000"/>
            </a:solidFill>
          </a:endParaRPr>
        </a:p>
      </dgm:t>
    </dgm:pt>
    <dgm:pt modelId="{18075C20-3533-4740-BF30-E78B4A3F3A13}" type="parTrans" cxnId="{09218CFA-1A8D-4CEA-9625-641238CFBD18}">
      <dgm:prSet/>
      <dgm:spPr/>
      <dgm:t>
        <a:bodyPr/>
        <a:lstStyle/>
        <a:p>
          <a:endParaRPr lang="ru-RU"/>
        </a:p>
      </dgm:t>
    </dgm:pt>
    <dgm:pt modelId="{96CD0F53-D08D-46BF-A022-60AFBA872F0C}" type="sibTrans" cxnId="{09218CFA-1A8D-4CEA-9625-641238CFBD18}">
      <dgm:prSet/>
      <dgm:spPr/>
      <dgm:t>
        <a:bodyPr/>
        <a:lstStyle/>
        <a:p>
          <a:endParaRPr lang="ru-RU"/>
        </a:p>
      </dgm:t>
    </dgm:pt>
    <dgm:pt modelId="{9D283A28-4568-43DC-A311-C7015C13058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dirty="0" smtClean="0">
              <a:solidFill>
                <a:srgbClr val="000000"/>
              </a:solidFill>
            </a:rPr>
            <a:t>Обеспечение сбалансированности и устойчивости районного бюджета</a:t>
          </a:r>
          <a:endParaRPr lang="ru-RU" dirty="0">
            <a:solidFill>
              <a:srgbClr val="000000"/>
            </a:solidFill>
          </a:endParaRPr>
        </a:p>
      </dgm:t>
    </dgm:pt>
    <dgm:pt modelId="{B95D0568-D6B3-48E4-AEF9-127E6E60499E}" type="parTrans" cxnId="{19D68D6B-8577-45EA-BDF1-963FDBD2E748}">
      <dgm:prSet/>
      <dgm:spPr/>
      <dgm:t>
        <a:bodyPr/>
        <a:lstStyle/>
        <a:p>
          <a:endParaRPr lang="ru-RU"/>
        </a:p>
      </dgm:t>
    </dgm:pt>
    <dgm:pt modelId="{753400EF-DD2C-4FE8-B4DA-4EBAC1374343}" type="sibTrans" cxnId="{19D68D6B-8577-45EA-BDF1-963FDBD2E748}">
      <dgm:prSet/>
      <dgm:spPr/>
      <dgm:t>
        <a:bodyPr/>
        <a:lstStyle/>
        <a:p>
          <a:endParaRPr lang="ru-RU"/>
        </a:p>
      </dgm:t>
    </dgm:pt>
    <dgm:pt modelId="{9DC8BBDD-7A59-46D8-8BBD-846C9D77D184}" type="pres">
      <dgm:prSet presAssocID="{7E78FB7A-0FA8-48D6-889A-269E9C5047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59941D-081B-49C9-939C-D7A96F688682}" type="pres">
      <dgm:prSet presAssocID="{DB777F37-0085-45CE-AC97-F3131E3F6BFD}" presName="parentLin" presStyleCnt="0"/>
      <dgm:spPr/>
    </dgm:pt>
    <dgm:pt modelId="{4CC621F5-8E92-4FAE-B94C-A09F4291D5A5}" type="pres">
      <dgm:prSet presAssocID="{DB777F37-0085-45CE-AC97-F3131E3F6BF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05C598F-CEF4-4D5B-B1B9-C04E91F4F4D9}" type="pres">
      <dgm:prSet presAssocID="{DB777F37-0085-45CE-AC97-F3131E3F6BFD}" presName="parentText" presStyleLbl="node1" presStyleIdx="0" presStyleCnt="4" custScaleX="109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333A0-BAAC-4087-A9A5-DBB844FDA87A}" type="pres">
      <dgm:prSet presAssocID="{DB777F37-0085-45CE-AC97-F3131E3F6BFD}" presName="negativeSpace" presStyleCnt="0"/>
      <dgm:spPr/>
    </dgm:pt>
    <dgm:pt modelId="{8E4A819B-5FD9-4F78-B959-1CB028C3D037}" type="pres">
      <dgm:prSet presAssocID="{DB777F37-0085-45CE-AC97-F3131E3F6BFD}" presName="childText" presStyleLbl="conFgAcc1" presStyleIdx="0" presStyleCnt="4">
        <dgm:presLayoutVars>
          <dgm:bulletEnabled val="1"/>
        </dgm:presLayoutVars>
      </dgm:prSet>
      <dgm:spPr/>
    </dgm:pt>
    <dgm:pt modelId="{E149C8F4-E2E0-4AA2-BC73-D13016EE62E0}" type="pres">
      <dgm:prSet presAssocID="{C2CC36C3-A061-4B61-95F2-10E3C76AE258}" presName="spaceBetweenRectangles" presStyleCnt="0"/>
      <dgm:spPr/>
    </dgm:pt>
    <dgm:pt modelId="{0375CA1C-0591-400D-A650-4F8E793A8E45}" type="pres">
      <dgm:prSet presAssocID="{1B7155EB-647D-4126-B444-B5D2E1EC3786}" presName="parentLin" presStyleCnt="0"/>
      <dgm:spPr/>
    </dgm:pt>
    <dgm:pt modelId="{A3FDD663-2E0D-4E82-8876-A15C0BEDD2A9}" type="pres">
      <dgm:prSet presAssocID="{1B7155EB-647D-4126-B444-B5D2E1EC378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6D47833-4D79-41BE-806C-A6C5CAE29A49}" type="pres">
      <dgm:prSet presAssocID="{1B7155EB-647D-4126-B444-B5D2E1EC3786}" presName="parentText" presStyleLbl="node1" presStyleIdx="1" presStyleCnt="4" custScaleX="109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01508-0DBB-4AFD-951C-779820571577}" type="pres">
      <dgm:prSet presAssocID="{1B7155EB-647D-4126-B444-B5D2E1EC3786}" presName="negativeSpace" presStyleCnt="0"/>
      <dgm:spPr/>
    </dgm:pt>
    <dgm:pt modelId="{5525481B-9DCB-4407-8FAE-211C85B7B81E}" type="pres">
      <dgm:prSet presAssocID="{1B7155EB-647D-4126-B444-B5D2E1EC3786}" presName="childText" presStyleLbl="conFgAcc1" presStyleIdx="1" presStyleCnt="4">
        <dgm:presLayoutVars>
          <dgm:bulletEnabled val="1"/>
        </dgm:presLayoutVars>
      </dgm:prSet>
      <dgm:spPr/>
    </dgm:pt>
    <dgm:pt modelId="{8E7858A4-2E4C-485D-BABB-24BB543F8DB7}" type="pres">
      <dgm:prSet presAssocID="{881F3D8F-9F89-4E43-B59B-5E25911466A5}" presName="spaceBetweenRectangles" presStyleCnt="0"/>
      <dgm:spPr/>
    </dgm:pt>
    <dgm:pt modelId="{5D306AB3-5AC7-47EE-9822-C37D1BC06193}" type="pres">
      <dgm:prSet presAssocID="{2D98E661-A738-4DD2-B308-E85CCD06BBF7}" presName="parentLin" presStyleCnt="0"/>
      <dgm:spPr/>
    </dgm:pt>
    <dgm:pt modelId="{1E5A7F10-7ECC-4402-9FF8-A012879A27F6}" type="pres">
      <dgm:prSet presAssocID="{2D98E661-A738-4DD2-B308-E85CCD06BBF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06A10FB-1D58-4A46-9C90-ECF1CFC96117}" type="pres">
      <dgm:prSet presAssocID="{2D98E661-A738-4DD2-B308-E85CCD06BBF7}" presName="parentText" presStyleLbl="node1" presStyleIdx="2" presStyleCnt="4" custScaleX="109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7E71E-3A98-456C-B524-1C44465BD9E5}" type="pres">
      <dgm:prSet presAssocID="{2D98E661-A738-4DD2-B308-E85CCD06BBF7}" presName="negativeSpace" presStyleCnt="0"/>
      <dgm:spPr/>
    </dgm:pt>
    <dgm:pt modelId="{0131B2CB-78FA-4C7F-B2C1-C0901E4CB36F}" type="pres">
      <dgm:prSet presAssocID="{2D98E661-A738-4DD2-B308-E85CCD06BBF7}" presName="childText" presStyleLbl="conFgAcc1" presStyleIdx="2" presStyleCnt="4">
        <dgm:presLayoutVars>
          <dgm:bulletEnabled val="1"/>
        </dgm:presLayoutVars>
      </dgm:prSet>
      <dgm:spPr/>
    </dgm:pt>
    <dgm:pt modelId="{DDD05E77-B34F-41A0-8629-FC5D40BC770C}" type="pres">
      <dgm:prSet presAssocID="{96CD0F53-D08D-46BF-A022-60AFBA872F0C}" presName="spaceBetweenRectangles" presStyleCnt="0"/>
      <dgm:spPr/>
    </dgm:pt>
    <dgm:pt modelId="{28024951-28D3-4685-A861-814550256B81}" type="pres">
      <dgm:prSet presAssocID="{9D283A28-4568-43DC-A311-C7015C130588}" presName="parentLin" presStyleCnt="0"/>
      <dgm:spPr/>
    </dgm:pt>
    <dgm:pt modelId="{ABF0C033-788B-446A-BB98-FF1072716A44}" type="pres">
      <dgm:prSet presAssocID="{9D283A28-4568-43DC-A311-C7015C13058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ED01A80-A796-4569-8C91-723B4345FFD7}" type="pres">
      <dgm:prSet presAssocID="{9D283A28-4568-43DC-A311-C7015C130588}" presName="parentText" presStyleLbl="node1" presStyleIdx="3" presStyleCnt="4" custScaleX="1085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E1DB0-ED68-4873-8F09-7F246FED74B3}" type="pres">
      <dgm:prSet presAssocID="{9D283A28-4568-43DC-A311-C7015C130588}" presName="negativeSpace" presStyleCnt="0"/>
      <dgm:spPr/>
    </dgm:pt>
    <dgm:pt modelId="{2882AC6A-E9C4-4B8A-9B6D-D9F7E89EFD5A}" type="pres">
      <dgm:prSet presAssocID="{9D283A28-4568-43DC-A311-C7015C13058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84A07D2-C06A-4903-B74C-33D8F6099721}" type="presOf" srcId="{9D283A28-4568-43DC-A311-C7015C130588}" destId="{ABF0C033-788B-446A-BB98-FF1072716A44}" srcOrd="0" destOrd="0" presId="urn:microsoft.com/office/officeart/2005/8/layout/list1"/>
    <dgm:cxn modelId="{19D68D6B-8577-45EA-BDF1-963FDBD2E748}" srcId="{7E78FB7A-0FA8-48D6-889A-269E9C504707}" destId="{9D283A28-4568-43DC-A311-C7015C130588}" srcOrd="3" destOrd="0" parTransId="{B95D0568-D6B3-48E4-AEF9-127E6E60499E}" sibTransId="{753400EF-DD2C-4FE8-B4DA-4EBAC1374343}"/>
    <dgm:cxn modelId="{B893276E-3BE3-4017-9B58-EB84F4DBBA17}" type="presOf" srcId="{2D98E661-A738-4DD2-B308-E85CCD06BBF7}" destId="{1E5A7F10-7ECC-4402-9FF8-A012879A27F6}" srcOrd="0" destOrd="0" presId="urn:microsoft.com/office/officeart/2005/8/layout/list1"/>
    <dgm:cxn modelId="{488D6EF0-E761-41FB-B8CE-17BE69492620}" type="presOf" srcId="{9D283A28-4568-43DC-A311-C7015C130588}" destId="{8ED01A80-A796-4569-8C91-723B4345FFD7}" srcOrd="1" destOrd="0" presId="urn:microsoft.com/office/officeart/2005/8/layout/list1"/>
    <dgm:cxn modelId="{B9EE19FA-7766-49E7-ADF4-09A3D395B467}" type="presOf" srcId="{7E78FB7A-0FA8-48D6-889A-269E9C504707}" destId="{9DC8BBDD-7A59-46D8-8BBD-846C9D77D184}" srcOrd="0" destOrd="0" presId="urn:microsoft.com/office/officeart/2005/8/layout/list1"/>
    <dgm:cxn modelId="{CA28008B-B1C0-4655-925A-DFCDC5ACC3D6}" type="presOf" srcId="{DB777F37-0085-45CE-AC97-F3131E3F6BFD}" destId="{4CC621F5-8E92-4FAE-B94C-A09F4291D5A5}" srcOrd="0" destOrd="0" presId="urn:microsoft.com/office/officeart/2005/8/layout/list1"/>
    <dgm:cxn modelId="{796523DD-CC25-4935-82AD-B1DAEB590D30}" type="presOf" srcId="{DB777F37-0085-45CE-AC97-F3131E3F6BFD}" destId="{B05C598F-CEF4-4D5B-B1B9-C04E91F4F4D9}" srcOrd="1" destOrd="0" presId="urn:microsoft.com/office/officeart/2005/8/layout/list1"/>
    <dgm:cxn modelId="{CD90A854-532F-44CD-A43B-83B9648EB413}" type="presOf" srcId="{1B7155EB-647D-4126-B444-B5D2E1EC3786}" destId="{86D47833-4D79-41BE-806C-A6C5CAE29A49}" srcOrd="1" destOrd="0" presId="urn:microsoft.com/office/officeart/2005/8/layout/list1"/>
    <dgm:cxn modelId="{5794D37A-37B9-41A4-8F78-46D5D3136EC1}" srcId="{7E78FB7A-0FA8-48D6-889A-269E9C504707}" destId="{1B7155EB-647D-4126-B444-B5D2E1EC3786}" srcOrd="1" destOrd="0" parTransId="{64461860-86E4-4F89-878F-5EC1A07526B7}" sibTransId="{881F3D8F-9F89-4E43-B59B-5E25911466A5}"/>
    <dgm:cxn modelId="{09218CFA-1A8D-4CEA-9625-641238CFBD18}" srcId="{7E78FB7A-0FA8-48D6-889A-269E9C504707}" destId="{2D98E661-A738-4DD2-B308-E85CCD06BBF7}" srcOrd="2" destOrd="0" parTransId="{18075C20-3533-4740-BF30-E78B4A3F3A13}" sibTransId="{96CD0F53-D08D-46BF-A022-60AFBA872F0C}"/>
    <dgm:cxn modelId="{91E88C1B-FFB3-43AC-BA73-65D7CDC8D614}" srcId="{7E78FB7A-0FA8-48D6-889A-269E9C504707}" destId="{DB777F37-0085-45CE-AC97-F3131E3F6BFD}" srcOrd="0" destOrd="0" parTransId="{FEACCF12-D681-4F26-9A33-7AFA21E527C6}" sibTransId="{C2CC36C3-A061-4B61-95F2-10E3C76AE258}"/>
    <dgm:cxn modelId="{3326C7AE-2D17-4594-A71D-7D040E35C06F}" type="presOf" srcId="{2D98E661-A738-4DD2-B308-E85CCD06BBF7}" destId="{406A10FB-1D58-4A46-9C90-ECF1CFC96117}" srcOrd="1" destOrd="0" presId="urn:microsoft.com/office/officeart/2005/8/layout/list1"/>
    <dgm:cxn modelId="{327FB44B-8410-4052-B5DA-6372B591AD00}" type="presOf" srcId="{1B7155EB-647D-4126-B444-B5D2E1EC3786}" destId="{A3FDD663-2E0D-4E82-8876-A15C0BEDD2A9}" srcOrd="0" destOrd="0" presId="urn:microsoft.com/office/officeart/2005/8/layout/list1"/>
    <dgm:cxn modelId="{319889D5-6366-4564-9A89-0D0B6F654692}" type="presParOf" srcId="{9DC8BBDD-7A59-46D8-8BBD-846C9D77D184}" destId="{3359941D-081B-49C9-939C-D7A96F688682}" srcOrd="0" destOrd="0" presId="urn:microsoft.com/office/officeart/2005/8/layout/list1"/>
    <dgm:cxn modelId="{7DDC4E89-C463-4933-B113-BABB70CB9CD7}" type="presParOf" srcId="{3359941D-081B-49C9-939C-D7A96F688682}" destId="{4CC621F5-8E92-4FAE-B94C-A09F4291D5A5}" srcOrd="0" destOrd="0" presId="urn:microsoft.com/office/officeart/2005/8/layout/list1"/>
    <dgm:cxn modelId="{05007502-0208-4FA0-8FF5-1CD2CC70E1D8}" type="presParOf" srcId="{3359941D-081B-49C9-939C-D7A96F688682}" destId="{B05C598F-CEF4-4D5B-B1B9-C04E91F4F4D9}" srcOrd="1" destOrd="0" presId="urn:microsoft.com/office/officeart/2005/8/layout/list1"/>
    <dgm:cxn modelId="{75F39921-4719-4A95-8649-D366FF907116}" type="presParOf" srcId="{9DC8BBDD-7A59-46D8-8BBD-846C9D77D184}" destId="{615333A0-BAAC-4087-A9A5-DBB844FDA87A}" srcOrd="1" destOrd="0" presId="urn:microsoft.com/office/officeart/2005/8/layout/list1"/>
    <dgm:cxn modelId="{FA356496-34B8-4134-AC57-DBEA2D1519BB}" type="presParOf" srcId="{9DC8BBDD-7A59-46D8-8BBD-846C9D77D184}" destId="{8E4A819B-5FD9-4F78-B959-1CB028C3D037}" srcOrd="2" destOrd="0" presId="urn:microsoft.com/office/officeart/2005/8/layout/list1"/>
    <dgm:cxn modelId="{CE030937-1E69-46CC-A6F2-52FADD18DFC3}" type="presParOf" srcId="{9DC8BBDD-7A59-46D8-8BBD-846C9D77D184}" destId="{E149C8F4-E2E0-4AA2-BC73-D13016EE62E0}" srcOrd="3" destOrd="0" presId="urn:microsoft.com/office/officeart/2005/8/layout/list1"/>
    <dgm:cxn modelId="{F348FC3B-9513-443B-AB56-C10E222D6943}" type="presParOf" srcId="{9DC8BBDD-7A59-46D8-8BBD-846C9D77D184}" destId="{0375CA1C-0591-400D-A650-4F8E793A8E45}" srcOrd="4" destOrd="0" presId="urn:microsoft.com/office/officeart/2005/8/layout/list1"/>
    <dgm:cxn modelId="{3F591E35-7513-4B64-B511-42B61B8B9B9C}" type="presParOf" srcId="{0375CA1C-0591-400D-A650-4F8E793A8E45}" destId="{A3FDD663-2E0D-4E82-8876-A15C0BEDD2A9}" srcOrd="0" destOrd="0" presId="urn:microsoft.com/office/officeart/2005/8/layout/list1"/>
    <dgm:cxn modelId="{E3B2187E-7ED1-45D2-A2B4-198A25FED7D5}" type="presParOf" srcId="{0375CA1C-0591-400D-A650-4F8E793A8E45}" destId="{86D47833-4D79-41BE-806C-A6C5CAE29A49}" srcOrd="1" destOrd="0" presId="urn:microsoft.com/office/officeart/2005/8/layout/list1"/>
    <dgm:cxn modelId="{EC7EF3F6-2F13-479B-B3EA-CCE61C0CAFCF}" type="presParOf" srcId="{9DC8BBDD-7A59-46D8-8BBD-846C9D77D184}" destId="{45201508-0DBB-4AFD-951C-779820571577}" srcOrd="5" destOrd="0" presId="urn:microsoft.com/office/officeart/2005/8/layout/list1"/>
    <dgm:cxn modelId="{A4AFFB51-2252-4527-8E88-C078E3FD1E11}" type="presParOf" srcId="{9DC8BBDD-7A59-46D8-8BBD-846C9D77D184}" destId="{5525481B-9DCB-4407-8FAE-211C85B7B81E}" srcOrd="6" destOrd="0" presId="urn:microsoft.com/office/officeart/2005/8/layout/list1"/>
    <dgm:cxn modelId="{334E31C4-810C-47C8-BA63-528F8A3E06D1}" type="presParOf" srcId="{9DC8BBDD-7A59-46D8-8BBD-846C9D77D184}" destId="{8E7858A4-2E4C-485D-BABB-24BB543F8DB7}" srcOrd="7" destOrd="0" presId="urn:microsoft.com/office/officeart/2005/8/layout/list1"/>
    <dgm:cxn modelId="{FBC5F7D9-4D12-477C-8DFB-5A353D0B19E5}" type="presParOf" srcId="{9DC8BBDD-7A59-46D8-8BBD-846C9D77D184}" destId="{5D306AB3-5AC7-47EE-9822-C37D1BC06193}" srcOrd="8" destOrd="0" presId="urn:microsoft.com/office/officeart/2005/8/layout/list1"/>
    <dgm:cxn modelId="{2F1E0CD4-6B2E-4373-90A2-A2AB7E2651D2}" type="presParOf" srcId="{5D306AB3-5AC7-47EE-9822-C37D1BC06193}" destId="{1E5A7F10-7ECC-4402-9FF8-A012879A27F6}" srcOrd="0" destOrd="0" presId="urn:microsoft.com/office/officeart/2005/8/layout/list1"/>
    <dgm:cxn modelId="{957D621B-91FE-4F40-8108-C55E2155482E}" type="presParOf" srcId="{5D306AB3-5AC7-47EE-9822-C37D1BC06193}" destId="{406A10FB-1D58-4A46-9C90-ECF1CFC96117}" srcOrd="1" destOrd="0" presId="urn:microsoft.com/office/officeart/2005/8/layout/list1"/>
    <dgm:cxn modelId="{B2A1D10A-0BF9-427A-835C-6E228A1FE031}" type="presParOf" srcId="{9DC8BBDD-7A59-46D8-8BBD-846C9D77D184}" destId="{C887E71E-3A98-456C-B524-1C44465BD9E5}" srcOrd="9" destOrd="0" presId="urn:microsoft.com/office/officeart/2005/8/layout/list1"/>
    <dgm:cxn modelId="{2F722EEC-ABEC-415A-AE33-5D2200A7F248}" type="presParOf" srcId="{9DC8BBDD-7A59-46D8-8BBD-846C9D77D184}" destId="{0131B2CB-78FA-4C7F-B2C1-C0901E4CB36F}" srcOrd="10" destOrd="0" presId="urn:microsoft.com/office/officeart/2005/8/layout/list1"/>
    <dgm:cxn modelId="{25539311-0D0B-4E42-AB00-F88C817E3235}" type="presParOf" srcId="{9DC8BBDD-7A59-46D8-8BBD-846C9D77D184}" destId="{DDD05E77-B34F-41A0-8629-FC5D40BC770C}" srcOrd="11" destOrd="0" presId="urn:microsoft.com/office/officeart/2005/8/layout/list1"/>
    <dgm:cxn modelId="{8C068188-FCAA-45A5-80DC-A1FAFC22843C}" type="presParOf" srcId="{9DC8BBDD-7A59-46D8-8BBD-846C9D77D184}" destId="{28024951-28D3-4685-A861-814550256B81}" srcOrd="12" destOrd="0" presId="urn:microsoft.com/office/officeart/2005/8/layout/list1"/>
    <dgm:cxn modelId="{9399A5E5-1AA4-47FF-920B-6752E0F77630}" type="presParOf" srcId="{28024951-28D3-4685-A861-814550256B81}" destId="{ABF0C033-788B-446A-BB98-FF1072716A44}" srcOrd="0" destOrd="0" presId="urn:microsoft.com/office/officeart/2005/8/layout/list1"/>
    <dgm:cxn modelId="{E7C33736-07E1-4ACE-9306-39F2FD2B22D7}" type="presParOf" srcId="{28024951-28D3-4685-A861-814550256B81}" destId="{8ED01A80-A796-4569-8C91-723B4345FFD7}" srcOrd="1" destOrd="0" presId="urn:microsoft.com/office/officeart/2005/8/layout/list1"/>
    <dgm:cxn modelId="{32F52F70-56E7-4F2D-91F6-2D78EFE4DC4C}" type="presParOf" srcId="{9DC8BBDD-7A59-46D8-8BBD-846C9D77D184}" destId="{8E1E1DB0-ED68-4873-8F09-7F246FED74B3}" srcOrd="13" destOrd="0" presId="urn:microsoft.com/office/officeart/2005/8/layout/list1"/>
    <dgm:cxn modelId="{A1751AEE-5033-481C-89C7-B060E6D3FB2C}" type="presParOf" srcId="{9DC8BBDD-7A59-46D8-8BBD-846C9D77D184}" destId="{2882AC6A-E9C4-4B8A-9B6D-D9F7E89EFD5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105540-23B5-4F6F-A65C-4E650160295F}" type="doc">
      <dgm:prSet loTypeId="urn:microsoft.com/office/officeart/2005/8/layout/pList2" loCatId="picture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E4AB74B4-621A-4716-8259-8E9EF8E5884E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1января 2024 года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 рост МРОТ на 18,5%, повышение оплаты труда отдельным категориям работников бюджетной сферы, на которые распространяется действие указов Президента РФ</a:t>
          </a:r>
        </a:p>
      </dgm:t>
    </dgm:pt>
    <dgm:pt modelId="{FE3D420D-8F6A-4F8F-B3BE-7BDAFFAF4852}" type="parTrans" cxnId="{3AAFE10E-895F-49D4-A519-937DDBD62A35}">
      <dgm:prSet/>
      <dgm:spPr/>
      <dgm:t>
        <a:bodyPr/>
        <a:lstStyle/>
        <a:p>
          <a:endParaRPr lang="ru-RU"/>
        </a:p>
      </dgm:t>
    </dgm:pt>
    <dgm:pt modelId="{04032021-9265-4BAE-A1C1-FEEADF4230F6}" type="sibTrans" cxnId="{3AAFE10E-895F-49D4-A519-937DDBD62A35}">
      <dgm:prSet/>
      <dgm:spPr/>
      <dgm:t>
        <a:bodyPr/>
        <a:lstStyle/>
        <a:p>
          <a:endParaRPr lang="ru-RU"/>
        </a:p>
      </dgm:t>
    </dgm:pt>
    <dgm:pt modelId="{F169DACB-39B2-496C-948A-A4124A46E733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 dirty="0"/>
        </a:p>
      </dgm:t>
    </dgm:pt>
    <dgm:pt modelId="{4880344D-92CB-4B2D-B5EF-1CE0B62E2582}" type="parTrans" cxnId="{ED548A42-9E17-49E7-8CF3-EACE89C1B342}">
      <dgm:prSet/>
      <dgm:spPr/>
      <dgm:t>
        <a:bodyPr/>
        <a:lstStyle/>
        <a:p>
          <a:endParaRPr lang="ru-RU"/>
        </a:p>
      </dgm:t>
    </dgm:pt>
    <dgm:pt modelId="{98F4F621-2A6B-41BB-869B-4E73181D700B}" type="sibTrans" cxnId="{ED548A42-9E17-49E7-8CF3-EACE89C1B342}">
      <dgm:prSet/>
      <dgm:spPr/>
      <dgm:t>
        <a:bodyPr/>
        <a:lstStyle/>
        <a:p>
          <a:endParaRPr lang="ru-RU"/>
        </a:p>
      </dgm:t>
    </dgm:pt>
    <dgm:pt modelId="{1229AAC1-78E5-4779-9EC4-96975FCF5F37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 dirty="0"/>
        </a:p>
      </dgm:t>
    </dgm:pt>
    <dgm:pt modelId="{7B1E8975-A9A1-47E3-8B59-A2B2F1880F10}" type="parTrans" cxnId="{00CC216A-C89A-4C05-924D-07DE91C1E568}">
      <dgm:prSet/>
      <dgm:spPr/>
      <dgm:t>
        <a:bodyPr/>
        <a:lstStyle/>
        <a:p>
          <a:endParaRPr lang="ru-RU"/>
        </a:p>
      </dgm:t>
    </dgm:pt>
    <dgm:pt modelId="{FE429533-A7B9-4FCB-921E-03113990566E}" type="sibTrans" cxnId="{00CC216A-C89A-4C05-924D-07DE91C1E568}">
      <dgm:prSet/>
      <dgm:spPr/>
      <dgm:t>
        <a:bodyPr/>
        <a:lstStyle/>
        <a:p>
          <a:endParaRPr lang="ru-RU"/>
        </a:p>
      </dgm:t>
    </dgm:pt>
    <dgm:pt modelId="{8051F157-1FB5-4E5F-8AD1-DEE6E4FBDA35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Обеспечено выполнение условий софинансирования субсидий краевого бюджета в рамках реализации национальных проектов и государственных программ Краснодарского края </a:t>
          </a:r>
          <a:endParaRPr lang="ru-RU" sz="12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2689B-3AC1-426A-BE15-0BE185486947}" type="parTrans" cxnId="{95A83789-742B-4A28-BBD7-5FF6C0C4FED0}">
      <dgm:prSet/>
      <dgm:spPr/>
      <dgm:t>
        <a:bodyPr/>
        <a:lstStyle/>
        <a:p>
          <a:endParaRPr lang="ru-RU"/>
        </a:p>
      </dgm:t>
    </dgm:pt>
    <dgm:pt modelId="{88F23BF3-73E0-490D-9C48-A32EB5ACA3C7}" type="sibTrans" cxnId="{95A83789-742B-4A28-BBD7-5FF6C0C4FED0}">
      <dgm:prSet/>
      <dgm:spPr/>
      <dgm:t>
        <a:bodyPr/>
        <a:lstStyle/>
        <a:p>
          <a:endParaRPr lang="ru-RU"/>
        </a:p>
      </dgm:t>
    </dgm:pt>
    <dgm:pt modelId="{E5A5A06A-1C3E-449D-8351-76AD3D324187}" type="pres">
      <dgm:prSet presAssocID="{C6105540-23B5-4F6F-A65C-4E65016029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EC0ADA-6CD4-467B-9FD9-A616D674F727}" type="pres">
      <dgm:prSet presAssocID="{C6105540-23B5-4F6F-A65C-4E650160295F}" presName="bkgdShp" presStyleLbl="alignAccFollowNode1" presStyleIdx="0" presStyleCnt="1" custScaleX="97899"/>
      <dgm:spPr>
        <a:gradFill flip="none" rotWithShape="0">
          <a:gsLst>
            <a:gs pos="0">
              <a:schemeClr val="accent2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2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BC80030D-342C-45EB-B9A4-99AB5BA20590}" type="pres">
      <dgm:prSet presAssocID="{C6105540-23B5-4F6F-A65C-4E650160295F}" presName="linComp" presStyleCnt="0"/>
      <dgm:spPr/>
    </dgm:pt>
    <dgm:pt modelId="{8152C22C-B3AE-403C-8704-50C4E1D93BB7}" type="pres">
      <dgm:prSet presAssocID="{E4AB74B4-621A-4716-8259-8E9EF8E5884E}" presName="compNode" presStyleCnt="0"/>
      <dgm:spPr/>
    </dgm:pt>
    <dgm:pt modelId="{56281F38-AFB3-43CA-B8E0-FB8F3EC852F5}" type="pres">
      <dgm:prSet presAssocID="{E4AB74B4-621A-4716-8259-8E9EF8E5884E}" presName="node" presStyleLbl="node1" presStyleIdx="0" presStyleCnt="4" custScaleX="111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EB356-F6BA-43D4-BC50-D8AC5D3FFE66}" type="pres">
      <dgm:prSet presAssocID="{E4AB74B4-621A-4716-8259-8E9EF8E5884E}" presName="invisiNode" presStyleLbl="node1" presStyleIdx="0" presStyleCnt="4"/>
      <dgm:spPr/>
    </dgm:pt>
    <dgm:pt modelId="{97B477C8-5A4D-4B8E-A1B1-60624A9E85B0}" type="pres">
      <dgm:prSet presAssocID="{E4AB74B4-621A-4716-8259-8E9EF8E5884E}" presName="imagNode" presStyleLbl="fgImgPlace1" presStyleIdx="0" presStyleCnt="4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8E0BAE04-B3D7-405A-85C8-076CD3B1C470}" type="pres">
      <dgm:prSet presAssocID="{04032021-9265-4BAE-A1C1-FEEADF4230F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EAB1D2D-499F-4D45-B966-B7EAAB10F6C9}" type="pres">
      <dgm:prSet presAssocID="{F169DACB-39B2-496C-948A-A4124A46E733}" presName="compNode" presStyleCnt="0"/>
      <dgm:spPr/>
    </dgm:pt>
    <dgm:pt modelId="{01C6796B-7A5A-44F3-AD79-963CA773FC1F}" type="pres">
      <dgm:prSet presAssocID="{F169DACB-39B2-496C-948A-A4124A46E7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A39C0-9D84-4008-993D-231783CE0DF2}" type="pres">
      <dgm:prSet presAssocID="{F169DACB-39B2-496C-948A-A4124A46E733}" presName="invisiNode" presStyleLbl="node1" presStyleIdx="1" presStyleCnt="4"/>
      <dgm:spPr/>
    </dgm:pt>
    <dgm:pt modelId="{DF6FCF60-A35B-4CD9-B553-0C9A11DE2F3C}" type="pres">
      <dgm:prSet presAssocID="{F169DACB-39B2-496C-948A-A4124A46E733}" presName="imagNode" presStyleLbl="fgImgPlace1" presStyleIdx="1" presStyleCnt="4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CAA097E2-7FE6-4DDF-8524-B17AADC1C5B9}" type="pres">
      <dgm:prSet presAssocID="{98F4F621-2A6B-41BB-869B-4E73181D700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6F965D-99F4-4D42-92F5-F9F42EB13D6B}" type="pres">
      <dgm:prSet presAssocID="{1229AAC1-78E5-4779-9EC4-96975FCF5F37}" presName="compNode" presStyleCnt="0"/>
      <dgm:spPr/>
    </dgm:pt>
    <dgm:pt modelId="{8DD91FD0-9F64-4A47-B3C5-E04400EBBCCE}" type="pres">
      <dgm:prSet presAssocID="{1229AAC1-78E5-4779-9EC4-96975FCF5F3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51AAB-ABB0-4E89-968C-E083A348273E}" type="pres">
      <dgm:prSet presAssocID="{1229AAC1-78E5-4779-9EC4-96975FCF5F37}" presName="invisiNode" presStyleLbl="node1" presStyleIdx="2" presStyleCnt="4"/>
      <dgm:spPr/>
    </dgm:pt>
    <dgm:pt modelId="{53EA715E-6E9A-4F1E-8893-150FB4E5AF26}" type="pres">
      <dgm:prSet presAssocID="{1229AAC1-78E5-4779-9EC4-96975FCF5F37}" presName="imagNode" presStyleLbl="fgImgPlace1" presStyleIdx="2" presStyleCnt="4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12FD7146-64E1-4BDE-8DAC-9C5B6B92FE1D}" type="pres">
      <dgm:prSet presAssocID="{FE429533-A7B9-4FCB-921E-03113990566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AD4148-94D9-4553-89BA-5D025FC3DBA0}" type="pres">
      <dgm:prSet presAssocID="{8051F157-1FB5-4E5F-8AD1-DEE6E4FBDA35}" presName="compNode" presStyleCnt="0"/>
      <dgm:spPr/>
    </dgm:pt>
    <dgm:pt modelId="{DAF47006-E35E-4195-AEFD-B126F1C2F4C6}" type="pres">
      <dgm:prSet presAssocID="{8051F157-1FB5-4E5F-8AD1-DEE6E4FBDA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778E1-EF7A-49AB-B4DD-4B2AF6318B6C}" type="pres">
      <dgm:prSet presAssocID="{8051F157-1FB5-4E5F-8AD1-DEE6E4FBDA35}" presName="invisiNode" presStyleLbl="node1" presStyleIdx="3" presStyleCnt="4"/>
      <dgm:spPr/>
    </dgm:pt>
    <dgm:pt modelId="{32A615EB-9FAD-45DA-AC6A-DD8DD19D4AD6}" type="pres">
      <dgm:prSet presAssocID="{8051F157-1FB5-4E5F-8AD1-DEE6E4FBDA35}" presName="imagNode" presStyleLbl="fgImgPlace1" presStyleIdx="3" presStyleCnt="4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220AA636-3962-46C5-8EA2-487E4E177405}" type="presOf" srcId="{F169DACB-39B2-496C-948A-A4124A46E733}" destId="{01C6796B-7A5A-44F3-AD79-963CA773FC1F}" srcOrd="0" destOrd="0" presId="urn:microsoft.com/office/officeart/2005/8/layout/pList2"/>
    <dgm:cxn modelId="{FB9EE01F-7868-433B-A397-413B96CE7021}" type="presOf" srcId="{E4AB74B4-621A-4716-8259-8E9EF8E5884E}" destId="{56281F38-AFB3-43CA-B8E0-FB8F3EC852F5}" srcOrd="0" destOrd="0" presId="urn:microsoft.com/office/officeart/2005/8/layout/pList2"/>
    <dgm:cxn modelId="{3AAFE10E-895F-49D4-A519-937DDBD62A35}" srcId="{C6105540-23B5-4F6F-A65C-4E650160295F}" destId="{E4AB74B4-621A-4716-8259-8E9EF8E5884E}" srcOrd="0" destOrd="0" parTransId="{FE3D420D-8F6A-4F8F-B3BE-7BDAFFAF4852}" sibTransId="{04032021-9265-4BAE-A1C1-FEEADF4230F6}"/>
    <dgm:cxn modelId="{D5F79987-7A1E-4BD6-93C3-D7D3ECDD6A27}" type="presOf" srcId="{FE429533-A7B9-4FCB-921E-03113990566E}" destId="{12FD7146-64E1-4BDE-8DAC-9C5B6B92FE1D}" srcOrd="0" destOrd="0" presId="urn:microsoft.com/office/officeart/2005/8/layout/pList2"/>
    <dgm:cxn modelId="{95A83789-742B-4A28-BBD7-5FF6C0C4FED0}" srcId="{C6105540-23B5-4F6F-A65C-4E650160295F}" destId="{8051F157-1FB5-4E5F-8AD1-DEE6E4FBDA35}" srcOrd="3" destOrd="0" parTransId="{0582689B-3AC1-426A-BE15-0BE185486947}" sibTransId="{88F23BF3-73E0-490D-9C48-A32EB5ACA3C7}"/>
    <dgm:cxn modelId="{519AFE05-67DC-473B-9E48-140863EC2C9A}" type="presOf" srcId="{04032021-9265-4BAE-A1C1-FEEADF4230F6}" destId="{8E0BAE04-B3D7-405A-85C8-076CD3B1C470}" srcOrd="0" destOrd="0" presId="urn:microsoft.com/office/officeart/2005/8/layout/pList2"/>
    <dgm:cxn modelId="{D7E1C57A-E8A0-487D-A8DC-E9C56EBCF48D}" type="presOf" srcId="{8051F157-1FB5-4E5F-8AD1-DEE6E4FBDA35}" destId="{DAF47006-E35E-4195-AEFD-B126F1C2F4C6}" srcOrd="0" destOrd="0" presId="urn:microsoft.com/office/officeart/2005/8/layout/pList2"/>
    <dgm:cxn modelId="{B3240528-BE98-44DB-878D-E020EC29432D}" type="presOf" srcId="{1229AAC1-78E5-4779-9EC4-96975FCF5F37}" destId="{8DD91FD0-9F64-4A47-B3C5-E04400EBBCCE}" srcOrd="0" destOrd="0" presId="urn:microsoft.com/office/officeart/2005/8/layout/pList2"/>
    <dgm:cxn modelId="{AC9F15D4-559B-4767-919A-D33C75E63D23}" type="presOf" srcId="{98F4F621-2A6B-41BB-869B-4E73181D700B}" destId="{CAA097E2-7FE6-4DDF-8524-B17AADC1C5B9}" srcOrd="0" destOrd="0" presId="urn:microsoft.com/office/officeart/2005/8/layout/pList2"/>
    <dgm:cxn modelId="{ED548A42-9E17-49E7-8CF3-EACE89C1B342}" srcId="{C6105540-23B5-4F6F-A65C-4E650160295F}" destId="{F169DACB-39B2-496C-948A-A4124A46E733}" srcOrd="1" destOrd="0" parTransId="{4880344D-92CB-4B2D-B5EF-1CE0B62E2582}" sibTransId="{98F4F621-2A6B-41BB-869B-4E73181D700B}"/>
    <dgm:cxn modelId="{00CC216A-C89A-4C05-924D-07DE91C1E568}" srcId="{C6105540-23B5-4F6F-A65C-4E650160295F}" destId="{1229AAC1-78E5-4779-9EC4-96975FCF5F37}" srcOrd="2" destOrd="0" parTransId="{7B1E8975-A9A1-47E3-8B59-A2B2F1880F10}" sibTransId="{FE429533-A7B9-4FCB-921E-03113990566E}"/>
    <dgm:cxn modelId="{83003650-2FD9-4079-ADEC-C26B5259242A}" type="presOf" srcId="{C6105540-23B5-4F6F-A65C-4E650160295F}" destId="{E5A5A06A-1C3E-449D-8351-76AD3D324187}" srcOrd="0" destOrd="0" presId="urn:microsoft.com/office/officeart/2005/8/layout/pList2"/>
    <dgm:cxn modelId="{199AAB29-446F-4185-B2F9-047DB0AFD689}" type="presParOf" srcId="{E5A5A06A-1C3E-449D-8351-76AD3D324187}" destId="{75EC0ADA-6CD4-467B-9FD9-A616D674F727}" srcOrd="0" destOrd="0" presId="urn:microsoft.com/office/officeart/2005/8/layout/pList2"/>
    <dgm:cxn modelId="{EB8C2110-498F-4A5E-98FF-3DBFC7DC3FAA}" type="presParOf" srcId="{E5A5A06A-1C3E-449D-8351-76AD3D324187}" destId="{BC80030D-342C-45EB-B9A4-99AB5BA20590}" srcOrd="1" destOrd="0" presId="urn:microsoft.com/office/officeart/2005/8/layout/pList2"/>
    <dgm:cxn modelId="{CB2C2321-1140-4100-B41B-61EEAB04242D}" type="presParOf" srcId="{BC80030D-342C-45EB-B9A4-99AB5BA20590}" destId="{8152C22C-B3AE-403C-8704-50C4E1D93BB7}" srcOrd="0" destOrd="0" presId="urn:microsoft.com/office/officeart/2005/8/layout/pList2"/>
    <dgm:cxn modelId="{42299E26-8123-4398-8C56-87CBD8796E2C}" type="presParOf" srcId="{8152C22C-B3AE-403C-8704-50C4E1D93BB7}" destId="{56281F38-AFB3-43CA-B8E0-FB8F3EC852F5}" srcOrd="0" destOrd="0" presId="urn:microsoft.com/office/officeart/2005/8/layout/pList2"/>
    <dgm:cxn modelId="{FC8E06AA-F8E5-41AF-9D20-517296B10717}" type="presParOf" srcId="{8152C22C-B3AE-403C-8704-50C4E1D93BB7}" destId="{3ECEB356-F6BA-43D4-BC50-D8AC5D3FFE66}" srcOrd="1" destOrd="0" presId="urn:microsoft.com/office/officeart/2005/8/layout/pList2"/>
    <dgm:cxn modelId="{E8B6198B-2B16-4B0F-9B24-CA3365B6BE79}" type="presParOf" srcId="{8152C22C-B3AE-403C-8704-50C4E1D93BB7}" destId="{97B477C8-5A4D-4B8E-A1B1-60624A9E85B0}" srcOrd="2" destOrd="0" presId="urn:microsoft.com/office/officeart/2005/8/layout/pList2"/>
    <dgm:cxn modelId="{BDE7C6BB-FBAE-4246-BB5C-AD928971BD27}" type="presParOf" srcId="{BC80030D-342C-45EB-B9A4-99AB5BA20590}" destId="{8E0BAE04-B3D7-405A-85C8-076CD3B1C470}" srcOrd="1" destOrd="0" presId="urn:microsoft.com/office/officeart/2005/8/layout/pList2"/>
    <dgm:cxn modelId="{C96DF460-1D68-4C46-B79C-E2B7E9AC3BAB}" type="presParOf" srcId="{BC80030D-342C-45EB-B9A4-99AB5BA20590}" destId="{4EAB1D2D-499F-4D45-B966-B7EAAB10F6C9}" srcOrd="2" destOrd="0" presId="urn:microsoft.com/office/officeart/2005/8/layout/pList2"/>
    <dgm:cxn modelId="{6E9F8C22-14CB-4D34-942D-A27D84F8C391}" type="presParOf" srcId="{4EAB1D2D-499F-4D45-B966-B7EAAB10F6C9}" destId="{01C6796B-7A5A-44F3-AD79-963CA773FC1F}" srcOrd="0" destOrd="0" presId="urn:microsoft.com/office/officeart/2005/8/layout/pList2"/>
    <dgm:cxn modelId="{2821A369-B00F-46D0-B951-B979FF3081EB}" type="presParOf" srcId="{4EAB1D2D-499F-4D45-B966-B7EAAB10F6C9}" destId="{26FA39C0-9D84-4008-993D-231783CE0DF2}" srcOrd="1" destOrd="0" presId="urn:microsoft.com/office/officeart/2005/8/layout/pList2"/>
    <dgm:cxn modelId="{E4A6056E-BD30-4F17-B59D-CEFB0628E282}" type="presParOf" srcId="{4EAB1D2D-499F-4D45-B966-B7EAAB10F6C9}" destId="{DF6FCF60-A35B-4CD9-B553-0C9A11DE2F3C}" srcOrd="2" destOrd="0" presId="urn:microsoft.com/office/officeart/2005/8/layout/pList2"/>
    <dgm:cxn modelId="{DFB6BCCB-220C-4689-8AE1-0156C4203F7A}" type="presParOf" srcId="{BC80030D-342C-45EB-B9A4-99AB5BA20590}" destId="{CAA097E2-7FE6-4DDF-8524-B17AADC1C5B9}" srcOrd="3" destOrd="0" presId="urn:microsoft.com/office/officeart/2005/8/layout/pList2"/>
    <dgm:cxn modelId="{17611F84-7DC8-4991-930D-79DE896C2AAA}" type="presParOf" srcId="{BC80030D-342C-45EB-B9A4-99AB5BA20590}" destId="{BA6F965D-99F4-4D42-92F5-F9F42EB13D6B}" srcOrd="4" destOrd="0" presId="urn:microsoft.com/office/officeart/2005/8/layout/pList2"/>
    <dgm:cxn modelId="{BAB2FC21-513D-4816-9DC5-9CD73B6A73B0}" type="presParOf" srcId="{BA6F965D-99F4-4D42-92F5-F9F42EB13D6B}" destId="{8DD91FD0-9F64-4A47-B3C5-E04400EBBCCE}" srcOrd="0" destOrd="0" presId="urn:microsoft.com/office/officeart/2005/8/layout/pList2"/>
    <dgm:cxn modelId="{4FBD3566-96DB-496B-B90A-9BB4EAA42FFF}" type="presParOf" srcId="{BA6F965D-99F4-4D42-92F5-F9F42EB13D6B}" destId="{E5151AAB-ABB0-4E89-968C-E083A348273E}" srcOrd="1" destOrd="0" presId="urn:microsoft.com/office/officeart/2005/8/layout/pList2"/>
    <dgm:cxn modelId="{D5B13DFF-968D-4857-AD21-7F9C7E8BBCEB}" type="presParOf" srcId="{BA6F965D-99F4-4D42-92F5-F9F42EB13D6B}" destId="{53EA715E-6E9A-4F1E-8893-150FB4E5AF26}" srcOrd="2" destOrd="0" presId="urn:microsoft.com/office/officeart/2005/8/layout/pList2"/>
    <dgm:cxn modelId="{81CCC8BF-7079-4124-B220-E970DFC83CA8}" type="presParOf" srcId="{BC80030D-342C-45EB-B9A4-99AB5BA20590}" destId="{12FD7146-64E1-4BDE-8DAC-9C5B6B92FE1D}" srcOrd="5" destOrd="0" presId="urn:microsoft.com/office/officeart/2005/8/layout/pList2"/>
    <dgm:cxn modelId="{76DDC282-D3D1-45B6-8E80-1CF931D65F3F}" type="presParOf" srcId="{BC80030D-342C-45EB-B9A4-99AB5BA20590}" destId="{85AD4148-94D9-4553-89BA-5D025FC3DBA0}" srcOrd="6" destOrd="0" presId="urn:microsoft.com/office/officeart/2005/8/layout/pList2"/>
    <dgm:cxn modelId="{4DD74613-4B5E-46D8-A5EE-0B6F85D72AE8}" type="presParOf" srcId="{85AD4148-94D9-4553-89BA-5D025FC3DBA0}" destId="{DAF47006-E35E-4195-AEFD-B126F1C2F4C6}" srcOrd="0" destOrd="0" presId="urn:microsoft.com/office/officeart/2005/8/layout/pList2"/>
    <dgm:cxn modelId="{BBFC2658-E03F-4917-9295-BB77A7DD7791}" type="presParOf" srcId="{85AD4148-94D9-4553-89BA-5D025FC3DBA0}" destId="{E38778E1-EF7A-49AB-B4DD-4B2AF6318B6C}" srcOrd="1" destOrd="0" presId="urn:microsoft.com/office/officeart/2005/8/layout/pList2"/>
    <dgm:cxn modelId="{0D67DF45-F358-4D13-81BF-5E8C6EFB54D7}" type="presParOf" srcId="{85AD4148-94D9-4553-89BA-5D025FC3DBA0}" destId="{32A615EB-9FAD-45DA-AC6A-DD8DD19D4AD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A819B-5FD9-4F78-B959-1CB028C3D037}">
      <dsp:nvSpPr>
        <dsp:cNvPr id="0" name=""/>
        <dsp:cNvSpPr/>
      </dsp:nvSpPr>
      <dsp:spPr>
        <a:xfrm>
          <a:off x="0" y="731506"/>
          <a:ext cx="826769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C598F-CEF4-4D5B-B1B9-C04E91F4F4D9}">
      <dsp:nvSpPr>
        <dsp:cNvPr id="0" name=""/>
        <dsp:cNvSpPr/>
      </dsp:nvSpPr>
      <dsp:spPr>
        <a:xfrm>
          <a:off x="413384" y="377266"/>
          <a:ext cx="6358893" cy="7084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50" tIns="0" rIns="2187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Приоритет исполнения действующих расходных обязательств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447969" y="411851"/>
        <a:ext cx="6289723" cy="639310"/>
      </dsp:txXfrm>
    </dsp:sp>
    <dsp:sp modelId="{5525481B-9DCB-4407-8FAE-211C85B7B81E}">
      <dsp:nvSpPr>
        <dsp:cNvPr id="0" name=""/>
        <dsp:cNvSpPr/>
      </dsp:nvSpPr>
      <dsp:spPr>
        <a:xfrm>
          <a:off x="0" y="1820146"/>
          <a:ext cx="826769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47833-4D79-41BE-806C-A6C5CAE29A49}">
      <dsp:nvSpPr>
        <dsp:cNvPr id="0" name=""/>
        <dsp:cNvSpPr/>
      </dsp:nvSpPr>
      <dsp:spPr>
        <a:xfrm>
          <a:off x="413384" y="1465906"/>
          <a:ext cx="6358893" cy="70848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50" tIns="0" rIns="2187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Социальная ориентация бюджета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447969" y="1500491"/>
        <a:ext cx="6289723" cy="639310"/>
      </dsp:txXfrm>
    </dsp:sp>
    <dsp:sp modelId="{0131B2CB-78FA-4C7F-B2C1-C0901E4CB36F}">
      <dsp:nvSpPr>
        <dsp:cNvPr id="0" name=""/>
        <dsp:cNvSpPr/>
      </dsp:nvSpPr>
      <dsp:spPr>
        <a:xfrm>
          <a:off x="0" y="2908786"/>
          <a:ext cx="826769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A10FB-1D58-4A46-9C90-ECF1CFC96117}">
      <dsp:nvSpPr>
        <dsp:cNvPr id="0" name=""/>
        <dsp:cNvSpPr/>
      </dsp:nvSpPr>
      <dsp:spPr>
        <a:xfrm>
          <a:off x="413384" y="2554546"/>
          <a:ext cx="6358893" cy="70848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50" tIns="0" rIns="2187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Программно-целевой метод планирования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447969" y="2589131"/>
        <a:ext cx="6289723" cy="639310"/>
      </dsp:txXfrm>
    </dsp:sp>
    <dsp:sp modelId="{2882AC6A-E9C4-4B8A-9B6D-D9F7E89EFD5A}">
      <dsp:nvSpPr>
        <dsp:cNvPr id="0" name=""/>
        <dsp:cNvSpPr/>
      </dsp:nvSpPr>
      <dsp:spPr>
        <a:xfrm>
          <a:off x="0" y="3997426"/>
          <a:ext cx="8267699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01A80-A796-4569-8C91-723B4345FFD7}">
      <dsp:nvSpPr>
        <dsp:cNvPr id="0" name=""/>
        <dsp:cNvSpPr/>
      </dsp:nvSpPr>
      <dsp:spPr>
        <a:xfrm>
          <a:off x="413384" y="3643186"/>
          <a:ext cx="6282731" cy="70848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750" tIns="0" rIns="21875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0000"/>
              </a:solidFill>
            </a:rPr>
            <a:t>Обеспечение сбалансированности и устойчивости районного бюджета</a:t>
          </a:r>
          <a:endParaRPr lang="ru-RU" sz="2400" kern="1200" dirty="0">
            <a:solidFill>
              <a:srgbClr val="000000"/>
            </a:solidFill>
          </a:endParaRPr>
        </a:p>
      </dsp:txBody>
      <dsp:txXfrm>
        <a:off x="447969" y="3677771"/>
        <a:ext cx="6213561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C0ADA-6CD4-467B-9FD9-A616D674F727}">
      <dsp:nvSpPr>
        <dsp:cNvPr id="0" name=""/>
        <dsp:cNvSpPr/>
      </dsp:nvSpPr>
      <dsp:spPr>
        <a:xfrm>
          <a:off x="95257" y="0"/>
          <a:ext cx="8877285" cy="260888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2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2">
                <a:lumMod val="60000"/>
                <a:lumOff val="40000"/>
                <a:tint val="23500"/>
                <a:satMod val="160000"/>
              </a:schemeClr>
            </a:gs>
          </a:gsLst>
          <a:lin ang="0" scaled="1"/>
          <a:tileRect/>
        </a:gra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B477C8-5A4D-4B8E-A1B1-60624A9E85B0}">
      <dsp:nvSpPr>
        <dsp:cNvPr id="0" name=""/>
        <dsp:cNvSpPr/>
      </dsp:nvSpPr>
      <dsp:spPr>
        <a:xfrm>
          <a:off x="386384" y="347851"/>
          <a:ext cx="1929077" cy="191318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81F38-AFB3-43CA-B8E0-FB8F3EC852F5}">
      <dsp:nvSpPr>
        <dsp:cNvPr id="0" name=""/>
        <dsp:cNvSpPr/>
      </dsp:nvSpPr>
      <dsp:spPr>
        <a:xfrm rot="10800000">
          <a:off x="273552" y="2608883"/>
          <a:ext cx="2154740" cy="3188636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1января 2024 года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 рост МРОТ на 18,5%, повышение оплаты труда отдельным категориям работников бюджетной сферы, на которые распространяется действие указов Президента РФ</a:t>
          </a:r>
        </a:p>
      </dsp:txBody>
      <dsp:txXfrm rot="10800000">
        <a:off x="339818" y="2608883"/>
        <a:ext cx="2022208" cy="3122370"/>
      </dsp:txXfrm>
    </dsp:sp>
    <dsp:sp modelId="{DF6FCF60-A35B-4CD9-B553-0C9A11DE2F3C}">
      <dsp:nvSpPr>
        <dsp:cNvPr id="0" name=""/>
        <dsp:cNvSpPr/>
      </dsp:nvSpPr>
      <dsp:spPr>
        <a:xfrm>
          <a:off x="2621200" y="347851"/>
          <a:ext cx="1929077" cy="191318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6796B-7A5A-44F3-AD79-963CA773FC1F}">
      <dsp:nvSpPr>
        <dsp:cNvPr id="0" name=""/>
        <dsp:cNvSpPr/>
      </dsp:nvSpPr>
      <dsp:spPr>
        <a:xfrm rot="10800000">
          <a:off x="2621200" y="2608883"/>
          <a:ext cx="1929077" cy="3188636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10800000">
        <a:off x="2680526" y="2608883"/>
        <a:ext cx="1810425" cy="3129310"/>
      </dsp:txXfrm>
    </dsp:sp>
    <dsp:sp modelId="{53EA715E-6E9A-4F1E-8893-150FB4E5AF26}">
      <dsp:nvSpPr>
        <dsp:cNvPr id="0" name=""/>
        <dsp:cNvSpPr/>
      </dsp:nvSpPr>
      <dsp:spPr>
        <a:xfrm>
          <a:off x="4743185" y="347851"/>
          <a:ext cx="1929077" cy="191318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91FD0-9F64-4A47-B3C5-E04400EBBCCE}">
      <dsp:nvSpPr>
        <dsp:cNvPr id="0" name=""/>
        <dsp:cNvSpPr/>
      </dsp:nvSpPr>
      <dsp:spPr>
        <a:xfrm rot="10800000">
          <a:off x="4743185" y="2608883"/>
          <a:ext cx="1929077" cy="3188636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10800000">
        <a:off x="4802511" y="2608883"/>
        <a:ext cx="1810425" cy="3129310"/>
      </dsp:txXfrm>
    </dsp:sp>
    <dsp:sp modelId="{32A615EB-9FAD-45DA-AC6A-DD8DD19D4AD6}">
      <dsp:nvSpPr>
        <dsp:cNvPr id="0" name=""/>
        <dsp:cNvSpPr/>
      </dsp:nvSpPr>
      <dsp:spPr>
        <a:xfrm>
          <a:off x="6865170" y="347851"/>
          <a:ext cx="1929077" cy="191318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47006-E35E-4195-AEFD-B126F1C2F4C6}">
      <dsp:nvSpPr>
        <dsp:cNvPr id="0" name=""/>
        <dsp:cNvSpPr/>
      </dsp:nvSpPr>
      <dsp:spPr>
        <a:xfrm rot="10800000">
          <a:off x="6865170" y="2608883"/>
          <a:ext cx="1929077" cy="3188636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Обеспечено выполнение условий софинансирования субсидий краевого бюджета в рамках реализации национальных проектов и государственных программ Краснодарского края </a:t>
          </a:r>
          <a:endParaRPr lang="ru-RU" sz="1200" b="1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924496" y="2608883"/>
        <a:ext cx="1810425" cy="312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0.19938</cdr:x>
      <cdr:y>0.55011</cdr:y>
    </cdr:from>
    <cdr:to>
      <cdr:x>0.31144</cdr:x>
      <cdr:y>0.55011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731176" y="2166126"/>
          <a:ext cx="97300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4301385" cy="343859"/>
          </a:xfrm>
          <a:prstGeom prst="rect">
            <a:avLst/>
          </a:prstGeom>
        </p:spPr>
        <p:txBody>
          <a:bodyPr vert="horz" lIns="100928" tIns="50463" rIns="100928" bIns="50463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087" y="6"/>
            <a:ext cx="4302970" cy="343859"/>
          </a:xfrm>
          <a:prstGeom prst="rect">
            <a:avLst/>
          </a:prstGeom>
        </p:spPr>
        <p:txBody>
          <a:bodyPr vert="horz" lIns="100928" tIns="50463" rIns="100928" bIns="50463" rtlCol="0"/>
          <a:lstStyle>
            <a:lvl1pPr algn="r">
              <a:defRPr sz="1300"/>
            </a:lvl1pPr>
          </a:lstStyle>
          <a:p>
            <a:fld id="{B14BF506-F78A-4E1F-A9DE-6AC03BB48BAE}" type="datetimeFigureOut">
              <a:rPr lang="ru-RU" smtClean="0"/>
              <a:t>14.12.2023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514142"/>
            <a:ext cx="4301385" cy="343859"/>
          </a:xfrm>
          <a:prstGeom prst="rect">
            <a:avLst/>
          </a:prstGeom>
        </p:spPr>
        <p:txBody>
          <a:bodyPr vert="horz" lIns="100928" tIns="50463" rIns="100928" bIns="50463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087" y="6514142"/>
            <a:ext cx="4302970" cy="343859"/>
          </a:xfrm>
          <a:prstGeom prst="rect">
            <a:avLst/>
          </a:prstGeom>
        </p:spPr>
        <p:txBody>
          <a:bodyPr vert="horz" lIns="100928" tIns="50463" rIns="100928" bIns="50463" rtlCol="0" anchor="b"/>
          <a:lstStyle>
            <a:lvl1pPr algn="r">
              <a:defRPr sz="1300"/>
            </a:lvl1pPr>
          </a:lstStyle>
          <a:p>
            <a:fld id="{3B91BF07-7441-4B8C-B3B5-D7726D37A1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722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4301752" cy="343670"/>
          </a:xfrm>
          <a:prstGeom prst="rect">
            <a:avLst/>
          </a:prstGeom>
        </p:spPr>
        <p:txBody>
          <a:bodyPr vert="horz" lIns="53805" tIns="26902" rIns="53805" bIns="26902" rtlCol="0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8" y="0"/>
            <a:ext cx="4301752" cy="343670"/>
          </a:xfrm>
          <a:prstGeom prst="rect">
            <a:avLst/>
          </a:prstGeom>
        </p:spPr>
        <p:txBody>
          <a:bodyPr vert="horz" lIns="53805" tIns="26902" rIns="53805" bIns="26902" rtlCol="0"/>
          <a:lstStyle>
            <a:lvl1pPr algn="r">
              <a:defRPr sz="600"/>
            </a:lvl1pPr>
          </a:lstStyle>
          <a:p>
            <a:fld id="{D63B7CCF-0311-44C0-B04E-3BEADBC90B6F}" type="datetimeFigureOut">
              <a:rPr lang="ru-RU" smtClean="0"/>
              <a:t>14.12.2023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19475" y="855663"/>
            <a:ext cx="3089275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3805" tIns="26902" rIns="53805" bIns="2690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3" y="3300010"/>
            <a:ext cx="7941938" cy="2701229"/>
          </a:xfrm>
          <a:prstGeom prst="rect">
            <a:avLst/>
          </a:prstGeom>
        </p:spPr>
        <p:txBody>
          <a:bodyPr vert="horz" lIns="53805" tIns="26902" rIns="53805" bIns="2690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514334"/>
            <a:ext cx="4301752" cy="343670"/>
          </a:xfrm>
          <a:prstGeom prst="rect">
            <a:avLst/>
          </a:prstGeom>
        </p:spPr>
        <p:txBody>
          <a:bodyPr vert="horz" lIns="53805" tIns="26902" rIns="53805" bIns="26902" rtlCol="0" anchor="b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8" y="6514334"/>
            <a:ext cx="4301752" cy="343670"/>
          </a:xfrm>
          <a:prstGeom prst="rect">
            <a:avLst/>
          </a:prstGeom>
        </p:spPr>
        <p:txBody>
          <a:bodyPr vert="horz" lIns="53805" tIns="26902" rIns="53805" bIns="26902" rtlCol="0" anchor="b"/>
          <a:lstStyle>
            <a:lvl1pPr algn="r">
              <a:defRPr sz="600"/>
            </a:lvl1pPr>
          </a:lstStyle>
          <a:p>
            <a:fld id="{848594CB-4B43-4AC5-AEFA-8E4D634FEB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213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2F8EDCF-3979-41F7-BD55-BB5BBB9BBD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" y="0"/>
            <a:ext cx="9140300" cy="6858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00ECAF2-0587-4773-A8C1-4D6880FB4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862367">
            <a:off x="2023972" y="576984"/>
            <a:ext cx="12236595" cy="5704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90" y="2004304"/>
            <a:ext cx="4287611" cy="2149315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90" y="5370515"/>
            <a:ext cx="4287611" cy="3905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284390" y="5965826"/>
            <a:ext cx="4287611" cy="3905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389" y="5983290"/>
            <a:ext cx="4287613" cy="484188"/>
          </a:xfrm>
        </p:spPr>
        <p:txBody>
          <a:bodyPr anchor="ctr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  <a:lvl2pPr marL="342892" indent="0">
              <a:buNone/>
              <a:defRPr sz="1050">
                <a:solidFill>
                  <a:srgbClr val="000000"/>
                </a:solidFill>
              </a:defRPr>
            </a:lvl2pPr>
            <a:lvl3pPr marL="685783" indent="0">
              <a:buNone/>
              <a:defRPr sz="1050">
                <a:solidFill>
                  <a:srgbClr val="000000"/>
                </a:solidFill>
              </a:defRPr>
            </a:lvl3pPr>
            <a:lvl4pPr marL="1028675" indent="0">
              <a:buNone/>
              <a:defRPr sz="1050">
                <a:solidFill>
                  <a:srgbClr val="000000"/>
                </a:solidFill>
              </a:defRPr>
            </a:lvl4pPr>
            <a:lvl5pPr marL="1371566" indent="0">
              <a:buNone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EF3EC6F-C1C3-4A34-A49E-2140E8798F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49614" y="752478"/>
            <a:ext cx="3810001" cy="508000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D4753EBE-3F79-4A3D-9A29-D209C405F5A6}"/>
              </a:ext>
            </a:extLst>
          </p:cNvPr>
          <p:cNvSpPr txBox="1">
            <a:spLocks/>
          </p:cNvSpPr>
          <p:nvPr/>
        </p:nvSpPr>
        <p:spPr>
          <a:xfrm>
            <a:off x="284389" y="5965825"/>
            <a:ext cx="4287611" cy="3905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9D3ACFA-376B-0A87-02E3-E9C8640564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8" y="200609"/>
            <a:ext cx="1873787" cy="9182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64A381B-AF8D-22D2-BBC1-B0F5AD0AE4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49614" y="752478"/>
            <a:ext cx="3810001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7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2"/>
            <a:ext cx="9144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6334128"/>
            <a:ext cx="2057400" cy="3651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0533" y="4114803"/>
            <a:ext cx="8174831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282" y="200442"/>
            <a:ext cx="321807" cy="4328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/>
        </p:nvSpPr>
        <p:spPr>
          <a:xfrm>
            <a:off x="0" y="1"/>
            <a:ext cx="9144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3"/>
            <a:ext cx="7900988" cy="83819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C12D4E8-A854-70E7-6943-48D66D2208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43" y="143258"/>
            <a:ext cx="458435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09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24A276-14A0-4C44-B211-694B36A90DCC}"/>
              </a:ext>
            </a:extLst>
          </p:cNvPr>
          <p:cNvSpPr/>
          <p:nvPr/>
        </p:nvSpPr>
        <p:spPr>
          <a:xfrm>
            <a:off x="0" y="2"/>
            <a:ext cx="9144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46983"/>
            <a:ext cx="3868340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6D484-19A6-4B6B-BDF5-A6692731BB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76245"/>
            <a:ext cx="9144000" cy="10817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305052"/>
            <a:ext cx="3868340" cy="3884613"/>
          </a:xfrm>
        </p:spPr>
        <p:txBody>
          <a:bodyPr>
            <a:normAutofit/>
          </a:bodyPr>
          <a:lstStyle>
            <a:lvl1pPr marL="171446" indent="-171446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1pPr>
            <a:lvl2pPr marL="514337" indent="-171446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  <a:lvl3pPr marL="857228" indent="-171446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3pPr>
            <a:lvl4pPr marL="1200120" indent="-171446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4pPr>
            <a:lvl5pPr marL="1543012" indent="-171446">
              <a:buClr>
                <a:schemeClr val="tx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6770" y="1246983"/>
            <a:ext cx="388739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1">
                <a:solidFill>
                  <a:schemeClr val="accent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305052"/>
            <a:ext cx="3887391" cy="3884613"/>
          </a:xfrm>
        </p:spPr>
        <p:txBody>
          <a:bodyPr>
            <a:normAutofit/>
          </a:bodyPr>
          <a:lstStyle>
            <a:lvl1pPr marL="171446" indent="-171446">
              <a:buClr>
                <a:schemeClr val="accent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1pPr>
            <a:lvl2pPr marL="514337" indent="-171446">
              <a:buClr>
                <a:schemeClr val="accent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2pPr>
            <a:lvl3pPr marL="857228" indent="-171446">
              <a:buClr>
                <a:schemeClr val="accent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3pPr>
            <a:lvl4pPr marL="1200120" indent="-171446">
              <a:buClr>
                <a:schemeClr val="accent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4pPr>
            <a:lvl5pPr marL="1543012" indent="-171446">
              <a:buClr>
                <a:schemeClr val="accent2"/>
              </a:buClr>
              <a:buFont typeface="Arial" panose="020B0604020202020204" pitchFamily="34" charset="0"/>
              <a:buChar char="•"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96892C9-3AB1-475D-812F-6012186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3"/>
            <a:ext cx="7900988" cy="83819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EA5F661-722F-1146-447B-BA69A6CAC6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43" y="143258"/>
            <a:ext cx="458435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5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онка и баб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432EC8-AC2B-41DD-B009-A399F7F4708A}"/>
              </a:ext>
            </a:extLst>
          </p:cNvPr>
          <p:cNvSpPr/>
          <p:nvPr/>
        </p:nvSpPr>
        <p:spPr>
          <a:xfrm>
            <a:off x="0" y="2"/>
            <a:ext cx="9144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521EB3-2623-4D19-8CFB-BC2369EED6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76245"/>
            <a:ext cx="9144000" cy="1081755"/>
          </a:xfrm>
          <a:prstGeom prst="rect">
            <a:avLst/>
          </a:prstGeom>
        </p:spPr>
      </p:pic>
      <p:sp>
        <p:nvSpPr>
          <p:cNvPr id="12" name="Скругленный прямоугольник 33">
            <a:extLst>
              <a:ext uri="{FF2B5EF4-FFF2-40B4-BE49-F238E27FC236}">
                <a16:creationId xmlns:a16="http://schemas.microsoft.com/office/drawing/2014/main" id="{9A409869-6018-47A6-B49B-23C2F6540AAB}"/>
              </a:ext>
            </a:extLst>
          </p:cNvPr>
          <p:cNvSpPr/>
          <p:nvPr/>
        </p:nvSpPr>
        <p:spPr>
          <a:xfrm>
            <a:off x="5899549" y="1098099"/>
            <a:ext cx="3838055" cy="4865007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rtlCol="0" anchor="ctr"/>
          <a:lstStyle/>
          <a:p>
            <a:pPr algn="ctr" defTabSz="514301">
              <a:defRPr/>
            </a:pPr>
            <a:endParaRPr lang="ru-RU" sz="10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F51D3-1D48-4B4F-831E-26FFA425D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D9EF67E-4F30-4336-935D-9CEC43D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3"/>
            <a:ext cx="7900988" cy="83819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A21A71B5-7B65-4C24-9580-57E6AA148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8664" y="1323976"/>
            <a:ext cx="4725080" cy="4524829"/>
          </a:xfrm>
        </p:spPr>
        <p:txBody>
          <a:bodyPr>
            <a:normAutofit/>
          </a:bodyPr>
          <a:lstStyle>
            <a:lvl1pPr marL="171446" indent="-171446"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37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2pPr>
            <a:lvl3pPr marL="857228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3pPr>
            <a:lvl4pPr marL="1200120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4pPr>
            <a:lvl5pPr marL="1543012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48F3C9-23C7-41D2-9897-A3F464FE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2860" y="2134069"/>
            <a:ext cx="2581274" cy="3369583"/>
          </a:xfrm>
        </p:spPr>
        <p:txBody>
          <a:bodyPr>
            <a:normAutofit/>
          </a:bodyPr>
          <a:lstStyle>
            <a:lvl1pPr marL="171446" indent="-171446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37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2pPr>
            <a:lvl3pPr marL="857228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3pPr>
            <a:lvl4pPr marL="1200120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4pPr>
            <a:lvl5pPr marL="1543012" indent="-171446">
              <a:buClr>
                <a:schemeClr val="tx2"/>
              </a:buClr>
              <a:buFont typeface="Wingdings" panose="05000000000000000000" pitchFamily="2" charset="2"/>
              <a:buChar char="§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A7B60-5AB2-4827-A7D4-D25E15A6A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2859" y="1302671"/>
            <a:ext cx="2581275" cy="5715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927B868-1512-ACED-564E-E361CA3AE4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43" y="143258"/>
            <a:ext cx="458435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86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F2037-6562-4039-80B1-04012E84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76245"/>
            <a:ext cx="9144000" cy="1081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49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F2037-6562-4039-80B1-04012E84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76245"/>
            <a:ext cx="9144000" cy="1081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52" y="-21814"/>
            <a:ext cx="7886700" cy="1325563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D9E75E-C0AB-FC2F-7B0A-4F96265ED7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43" y="365126"/>
            <a:ext cx="458435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32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29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8A57-0D5A-4E1B-A70B-130B2E6E4A7F}" type="datetime1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44BF3-3CCC-724F-86E6-470E5984A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6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19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124AE1-3373-448C-80E2-E9265CF5F0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04" t="4749" r="28361" b="255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EB23B8DB-BC73-45EA-A03C-A38BD4EB81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707" y="-1397790"/>
            <a:ext cx="5833505" cy="895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90" y="2004304"/>
            <a:ext cx="4287611" cy="2149315"/>
          </a:xfrm>
        </p:spPr>
        <p:txBody>
          <a:bodyPr anchor="t">
            <a:normAutofit/>
          </a:bodyPr>
          <a:lstStyle>
            <a:lvl1pPr algn="l">
              <a:defRPr sz="27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390" y="5370515"/>
            <a:ext cx="4287611" cy="3905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000000"/>
                </a:solidFill>
                <a:latin typeface="+mn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56" y="137742"/>
            <a:ext cx="1449856" cy="75177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284390" y="5965826"/>
            <a:ext cx="4287611" cy="3905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4389" y="5983290"/>
            <a:ext cx="4287613" cy="484188"/>
          </a:xfrm>
        </p:spPr>
        <p:txBody>
          <a:bodyPr anchor="ctr">
            <a:noAutofit/>
          </a:bodyPr>
          <a:lstStyle>
            <a:lvl1pPr marL="0" indent="0">
              <a:buNone/>
              <a:defRPr sz="1050">
                <a:solidFill>
                  <a:srgbClr val="000000"/>
                </a:solidFill>
              </a:defRPr>
            </a:lvl1pPr>
            <a:lvl2pPr marL="342892" indent="0">
              <a:buNone/>
              <a:defRPr sz="1050">
                <a:solidFill>
                  <a:srgbClr val="000000"/>
                </a:solidFill>
              </a:defRPr>
            </a:lvl2pPr>
            <a:lvl3pPr marL="685783" indent="0">
              <a:buNone/>
              <a:defRPr sz="1050">
                <a:solidFill>
                  <a:srgbClr val="000000"/>
                </a:solidFill>
              </a:defRPr>
            </a:lvl3pPr>
            <a:lvl4pPr marL="1028675" indent="0">
              <a:buNone/>
              <a:defRPr sz="1050">
                <a:solidFill>
                  <a:srgbClr val="000000"/>
                </a:solidFill>
              </a:defRPr>
            </a:lvl4pPr>
            <a:lvl5pPr marL="1371566" indent="0">
              <a:buNone/>
              <a:defRPr sz="10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4CEA435-D89F-4EBD-9CB3-88AA4A8B9C19}"/>
              </a:ext>
            </a:extLst>
          </p:cNvPr>
          <p:cNvSpPr txBox="1">
            <a:spLocks/>
          </p:cNvSpPr>
          <p:nvPr/>
        </p:nvSpPr>
        <p:spPr>
          <a:xfrm>
            <a:off x="284389" y="5965825"/>
            <a:ext cx="4287611" cy="39052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21982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68DBB5B4-50CD-1B4B-8975-3DEEE9D0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" t="8615" r="33866" b="861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B21E28F3-63B0-F946-83F8-40141C88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176">
            <a:off x="3099925" y="242329"/>
            <a:ext cx="9359234" cy="7749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C7D33B-D79A-4D27-9A63-115EBBA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7" y="1264517"/>
            <a:ext cx="4576291" cy="2852737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590D6-A175-4CC3-AA1C-C2F78C4B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C93725-2112-4D0D-925E-00D01A53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6" y="1264516"/>
            <a:ext cx="4576291" cy="2852737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471FDAF-6E7D-4233-86CA-CB27674C5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FCD492-B476-0EEC-A640-B56E5BC173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8" y="200609"/>
            <a:ext cx="1873787" cy="91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253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68DBB5B4-50CD-1B4B-8975-3DEEE9D0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9" t="8615" r="33866" b="8615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B21E28F3-63B0-F946-83F8-40141C88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176">
            <a:off x="3099925" y="242329"/>
            <a:ext cx="9359234" cy="7749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C7D33B-D79A-4D27-9A63-115EBBA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7" y="1264517"/>
            <a:ext cx="4576291" cy="2852737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590D6-A175-4CC3-AA1C-C2F78C4B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C93725-2112-4D0D-925E-00D01A53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86" y="1264516"/>
            <a:ext cx="4576291" cy="2852737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471FDAF-6E7D-4233-86CA-CB27674C5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503388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76245"/>
            <a:ext cx="9144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6334128"/>
            <a:ext cx="2057400" cy="3651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2"/>
            <a:ext cx="9144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3"/>
            <a:ext cx="7900988" cy="83819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1323976"/>
            <a:ext cx="7893844" cy="489585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37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28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20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12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3839C3-CA6F-5CAF-EE73-3A29718315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43" y="143258"/>
            <a:ext cx="458435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37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6334128"/>
            <a:ext cx="2057400" cy="365125"/>
          </a:xfrm>
        </p:spPr>
        <p:txBody>
          <a:bodyPr/>
          <a:lstStyle>
            <a:lvl1pPr>
              <a:defRPr sz="1050" b="1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2"/>
            <a:ext cx="9144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3"/>
            <a:ext cx="7900988" cy="83819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1518" y="1323976"/>
            <a:ext cx="7893844" cy="4895851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1pPr>
            <a:lvl2pPr marL="514337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2pPr>
            <a:lvl3pPr marL="857228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3pPr>
            <a:lvl4pPr marL="1200120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4pPr>
            <a:lvl5pPr marL="1543012" indent="-171446">
              <a:lnSpc>
                <a:spcPct val="100000"/>
              </a:lnSpc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4112E4-8505-2208-C591-DDA414A6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43" y="143258"/>
            <a:ext cx="458435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915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FFE20-AA7B-4FA9-B37C-DF89964978BF}"/>
              </a:ext>
            </a:extLst>
          </p:cNvPr>
          <p:cNvSpPr/>
          <p:nvPr/>
        </p:nvSpPr>
        <p:spPr>
          <a:xfrm>
            <a:off x="0" y="2"/>
            <a:ext cx="9144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76245"/>
            <a:ext cx="9144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6334128"/>
            <a:ext cx="2057400" cy="3651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3"/>
            <a:ext cx="7900988" cy="83819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Скругленный прямоугольник 33">
            <a:extLst>
              <a:ext uri="{FF2B5EF4-FFF2-40B4-BE49-F238E27FC236}">
                <a16:creationId xmlns:a16="http://schemas.microsoft.com/office/drawing/2014/main" id="{35180EAC-A932-4C50-B8BA-977FAADB65D5}"/>
              </a:ext>
            </a:extLst>
          </p:cNvPr>
          <p:cNvSpPr/>
          <p:nvPr/>
        </p:nvSpPr>
        <p:spPr>
          <a:xfrm>
            <a:off x="332185" y="1796869"/>
            <a:ext cx="8290322" cy="311437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rtlCol="0" anchor="ctr"/>
          <a:lstStyle/>
          <a:p>
            <a:pPr algn="ctr" defTabSz="514301">
              <a:defRPr/>
            </a:pPr>
            <a:endParaRPr lang="ru-RU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18E83-D808-4986-B996-5910CFDB1DE9}"/>
              </a:ext>
            </a:extLst>
          </p:cNvPr>
          <p:cNvSpPr txBox="1"/>
          <p:nvPr/>
        </p:nvSpPr>
        <p:spPr>
          <a:xfrm>
            <a:off x="525505" y="1690508"/>
            <a:ext cx="370601" cy="2618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4925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9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8BC87-99F1-4630-A112-B5116EB38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9702" y="2227544"/>
            <a:ext cx="6772275" cy="2253025"/>
          </a:xfrm>
        </p:spPr>
        <p:txBody>
          <a:bodyPr/>
          <a:lstStyle>
            <a:lvl1pPr marL="0" indent="0">
              <a:buNone/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93624F0-E3AC-D5AF-DE28-4A9C1617C5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43" y="143258"/>
            <a:ext cx="458435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479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864224A-0D8C-4149-8EB2-CD9729E043E3}"/>
              </a:ext>
            </a:extLst>
          </p:cNvPr>
          <p:cNvSpPr/>
          <p:nvPr/>
        </p:nvSpPr>
        <p:spPr>
          <a:xfrm>
            <a:off x="0" y="2"/>
            <a:ext cx="9144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25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76245"/>
            <a:ext cx="9144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7962" y="6334128"/>
            <a:ext cx="2057400" cy="3651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9" y="3"/>
            <a:ext cx="7900988" cy="838199"/>
          </a:xfrm>
        </p:spPr>
        <p:txBody>
          <a:bodyPr anchor="ctr">
            <a:normAutofit/>
          </a:bodyPr>
          <a:lstStyle>
            <a:lvl1pPr>
              <a:tabLst>
                <a:tab pos="607219" algn="l"/>
              </a:tabLst>
              <a:defRPr sz="1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88CC8F-CF2E-4730-9A5B-0B168CF040FD}"/>
              </a:ext>
            </a:extLst>
          </p:cNvPr>
          <p:cNvSpPr/>
          <p:nvPr/>
        </p:nvSpPr>
        <p:spPr>
          <a:xfrm>
            <a:off x="7124703" y="1872155"/>
            <a:ext cx="1507331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62">
            <a:extLst>
              <a:ext uri="{FF2B5EF4-FFF2-40B4-BE49-F238E27FC236}">
                <a16:creationId xmlns:a16="http://schemas.microsoft.com/office/drawing/2014/main" id="{96407B50-B7EF-468E-B043-31B1E8188E02}"/>
              </a:ext>
            </a:extLst>
          </p:cNvPr>
          <p:cNvSpPr/>
          <p:nvPr/>
        </p:nvSpPr>
        <p:spPr>
          <a:xfrm>
            <a:off x="5426574" y="1872155"/>
            <a:ext cx="1507331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62">
            <a:extLst>
              <a:ext uri="{FF2B5EF4-FFF2-40B4-BE49-F238E27FC236}">
                <a16:creationId xmlns:a16="http://schemas.microsoft.com/office/drawing/2014/main" id="{FAAE2D12-3A60-49FA-9D17-4F3A5DEF32A9}"/>
              </a:ext>
            </a:extLst>
          </p:cNvPr>
          <p:cNvSpPr/>
          <p:nvPr/>
        </p:nvSpPr>
        <p:spPr>
          <a:xfrm>
            <a:off x="3728445" y="1872155"/>
            <a:ext cx="1507331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62">
            <a:extLst>
              <a:ext uri="{FF2B5EF4-FFF2-40B4-BE49-F238E27FC236}">
                <a16:creationId xmlns:a16="http://schemas.microsoft.com/office/drawing/2014/main" id="{D20BBF88-8173-483F-9B6F-4F84C3851A84}"/>
              </a:ext>
            </a:extLst>
          </p:cNvPr>
          <p:cNvSpPr/>
          <p:nvPr/>
        </p:nvSpPr>
        <p:spPr>
          <a:xfrm>
            <a:off x="2030316" y="1872155"/>
            <a:ext cx="1507331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62">
            <a:extLst>
              <a:ext uri="{FF2B5EF4-FFF2-40B4-BE49-F238E27FC236}">
                <a16:creationId xmlns:a16="http://schemas.microsoft.com/office/drawing/2014/main" id="{554D74F5-843B-4172-B410-43CCC36E5AD3}"/>
              </a:ext>
            </a:extLst>
          </p:cNvPr>
          <p:cNvSpPr/>
          <p:nvPr/>
        </p:nvSpPr>
        <p:spPr>
          <a:xfrm>
            <a:off x="332187" y="1872155"/>
            <a:ext cx="1507331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50" tIns="40325" rIns="80650" bIns="40325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65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21A80-39A6-4E2F-AA2D-B1CEE8E54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062" y="2057397"/>
            <a:ext cx="1221581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08C485A-9681-448A-81BE-B6CA26422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3191" y="2057401"/>
            <a:ext cx="1221581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A886CF5-5BF2-4036-93F4-DE5E0969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1320" y="2057400"/>
            <a:ext cx="1221581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95967238-8323-4F8D-ACA2-0762369D1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9449" y="2057400"/>
            <a:ext cx="1221581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F611DAC-2430-4D7B-88D5-B0E41282A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67577" y="2057397"/>
            <a:ext cx="1221581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5FCFE675-B460-4BFA-97EA-2ADD07C8D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062" y="2728419"/>
            <a:ext cx="1221581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A1AC4B5-EA60-4888-B12B-34E863943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73191" y="2728420"/>
            <a:ext cx="1221581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859520D-EAC4-4A05-AB8F-9B59E5A6B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1319" y="2728420"/>
            <a:ext cx="1221581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C423D06D-85F7-4DA5-9EB0-ACD94C8B9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69449" y="2728420"/>
            <a:ext cx="1221581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B0BA10D8-09A3-40E5-9067-9E2AE1B40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67576" y="2728420"/>
            <a:ext cx="1221581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100" b="1">
                <a:solidFill>
                  <a:schemeClr val="accent2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D9F7850-CCAC-4F0E-BECD-95A4BBF8BD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5062" y="3775071"/>
            <a:ext cx="1221581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2538C65-07C8-4071-AB10-C6BBD36471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3190" y="3775071"/>
            <a:ext cx="1221581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F019A42-02C8-48FA-A8A5-163591CD66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871318" y="3775071"/>
            <a:ext cx="1221581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E61C812-8A13-487B-8CDC-BD4804088A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69449" y="3775071"/>
            <a:ext cx="1221581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4A9EFE13-9362-49EE-80D4-0155E4523E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67576" y="3775071"/>
            <a:ext cx="1221581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050" b="0">
                <a:solidFill>
                  <a:srgbClr val="000000"/>
                </a:solidFill>
              </a:defRPr>
            </a:lvl1pPr>
            <a:lvl2pPr>
              <a:defRPr sz="1050">
                <a:solidFill>
                  <a:srgbClr val="000000"/>
                </a:solidFill>
              </a:defRPr>
            </a:lvl2pPr>
            <a:lvl3pPr>
              <a:defRPr sz="900">
                <a:solidFill>
                  <a:srgbClr val="000000"/>
                </a:solidFill>
              </a:defRPr>
            </a:lvl3pPr>
            <a:lvl4pPr>
              <a:defRPr sz="825">
                <a:solidFill>
                  <a:srgbClr val="000000"/>
                </a:solidFill>
              </a:defRPr>
            </a:lvl4pPr>
            <a:lvl5pPr>
              <a:defRPr sz="825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8F2569C-F308-3104-9D1A-45E62B2018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543" y="143258"/>
            <a:ext cx="458435" cy="5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48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атовка для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3FAE977E-2FF3-4512-BCA2-1CAA8FE9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00874" y="6412659"/>
            <a:ext cx="2057400" cy="365125"/>
          </a:xfrm>
        </p:spPr>
        <p:txBody>
          <a:bodyPr/>
          <a:lstStyle>
            <a:lvl1pPr>
              <a:defRPr sz="825" b="1">
                <a:solidFill>
                  <a:schemeClr val="tx1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A7A082F6-503B-4FB5-A900-940BD170D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8971" y="1553647"/>
            <a:ext cx="2786063" cy="895351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08D1330B-9FF2-46F8-80AE-9F1F4E70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78971" y="2638727"/>
            <a:ext cx="2786063" cy="895351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A199F748-32C1-47C2-B3DB-B8321A5DB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8971" y="3723807"/>
            <a:ext cx="2786063" cy="895351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5">
            <a:extLst>
              <a:ext uri="{FF2B5EF4-FFF2-40B4-BE49-F238E27FC236}">
                <a16:creationId xmlns:a16="http://schemas.microsoft.com/office/drawing/2014/main" id="{9C3AAEB8-FB9E-4737-BDBD-C862CE73A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78971" y="4808887"/>
            <a:ext cx="2786063" cy="895351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785C6524-B27D-4A08-A6B4-8FD379ADB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8971" y="5893967"/>
            <a:ext cx="2786063" cy="895351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811257B2-DBA9-48FF-A342-775EB85CA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6956" y="1553647"/>
            <a:ext cx="2495550" cy="895351"/>
          </a:xfrm>
        </p:spPr>
        <p:txBody>
          <a:bodyPr>
            <a:normAutofit/>
          </a:bodyPr>
          <a:lstStyle>
            <a:lvl1pPr marL="128585" indent="-128585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716FF647-A8D5-44E5-8D32-A9DDE22E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26956" y="2638727"/>
            <a:ext cx="2495550" cy="895351"/>
          </a:xfrm>
        </p:spPr>
        <p:txBody>
          <a:bodyPr>
            <a:normAutofit/>
          </a:bodyPr>
          <a:lstStyle>
            <a:lvl1pPr marL="128585" indent="-128585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E06A50D8-BB2C-4E39-93E7-AB1EABA054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26956" y="3723807"/>
            <a:ext cx="2495550" cy="895351"/>
          </a:xfrm>
        </p:spPr>
        <p:txBody>
          <a:bodyPr>
            <a:normAutofit/>
          </a:bodyPr>
          <a:lstStyle>
            <a:lvl1pPr marL="128585" indent="-128585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10">
            <a:extLst>
              <a:ext uri="{FF2B5EF4-FFF2-40B4-BE49-F238E27FC236}">
                <a16:creationId xmlns:a16="http://schemas.microsoft.com/office/drawing/2014/main" id="{03674729-5801-45C4-ACFD-1E02FFFF53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26956" y="4808887"/>
            <a:ext cx="2495550" cy="895351"/>
          </a:xfrm>
        </p:spPr>
        <p:txBody>
          <a:bodyPr>
            <a:normAutofit/>
          </a:bodyPr>
          <a:lstStyle>
            <a:lvl1pPr marL="128585" indent="-128585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11">
            <a:extLst>
              <a:ext uri="{FF2B5EF4-FFF2-40B4-BE49-F238E27FC236}">
                <a16:creationId xmlns:a16="http://schemas.microsoft.com/office/drawing/2014/main" id="{3BC505A5-D834-45EE-9377-6C275D617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26956" y="5893967"/>
            <a:ext cx="2495550" cy="895351"/>
          </a:xfrm>
        </p:spPr>
        <p:txBody>
          <a:bodyPr>
            <a:normAutofit/>
          </a:bodyPr>
          <a:lstStyle>
            <a:lvl1pPr marL="128585" indent="-128585">
              <a:buClr>
                <a:schemeClr val="tx1"/>
              </a:buClr>
              <a:buFont typeface="Arial" panose="020B0604020202020204" pitchFamily="34" charset="0"/>
              <a:buChar char="•"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EF547303-AB38-4EAA-9439-C969E5A1F8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30983" y="1553647"/>
            <a:ext cx="2786063" cy="895351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id="{62EB12FC-EC72-4412-A59C-4D75E9C34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0983" y="2638727"/>
            <a:ext cx="2786063" cy="895351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4">
            <a:extLst>
              <a:ext uri="{FF2B5EF4-FFF2-40B4-BE49-F238E27FC236}">
                <a16:creationId xmlns:a16="http://schemas.microsoft.com/office/drawing/2014/main" id="{0D5D2601-D66B-4E48-A775-B9305B4CA0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0983" y="3723807"/>
            <a:ext cx="2786063" cy="895351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5">
            <a:extLst>
              <a:ext uri="{FF2B5EF4-FFF2-40B4-BE49-F238E27FC236}">
                <a16:creationId xmlns:a16="http://schemas.microsoft.com/office/drawing/2014/main" id="{6132E835-F1FC-4D54-9E58-68E6F1804C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0983" y="4808887"/>
            <a:ext cx="2786063" cy="895351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16">
            <a:extLst>
              <a:ext uri="{FF2B5EF4-FFF2-40B4-BE49-F238E27FC236}">
                <a16:creationId xmlns:a16="http://schemas.microsoft.com/office/drawing/2014/main" id="{28B588DE-9F90-4232-AD3E-AED361F498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0983" y="5893967"/>
            <a:ext cx="2786063" cy="895351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92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AEBC476-9252-C343-9FCE-489A77E2EA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79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  <p:sldLayoutId id="2147484371" r:id="rId15"/>
    <p:sldLayoutId id="2147484372" r:id="rId16"/>
    <p:sldLayoutId id="2147484373" r:id="rId1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702" y="1"/>
            <a:ext cx="845389" cy="1059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3875" y="2233940"/>
            <a:ext cx="799147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i="1" dirty="0">
                <a:solidFill>
                  <a:srgbClr val="000000"/>
                </a:solidFill>
                <a:latin typeface="Arial Black" pitchFamily="34" charset="0"/>
              </a:rPr>
              <a:t>БЮДЖЕТ ДЛЯ ГРАЖДАН</a:t>
            </a:r>
            <a:r>
              <a:rPr lang="ru-RU" altLang="ru-RU" sz="3200" dirty="0">
                <a:solidFill>
                  <a:srgbClr val="000000"/>
                </a:solidFill>
                <a:latin typeface="Arial Black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0000"/>
                </a:solidFill>
                <a:latin typeface="Monotype Corsiva" pitchFamily="66" charset="0"/>
              </a:rPr>
              <a:t>к решению Совета муниципального образования </a:t>
            </a:r>
            <a:r>
              <a:rPr lang="ru-RU" altLang="ru-RU" sz="3600" b="1" dirty="0" err="1">
                <a:solidFill>
                  <a:srgbClr val="000000"/>
                </a:solidFill>
                <a:latin typeface="Monotype Corsiva" pitchFamily="66" charset="0"/>
              </a:rPr>
              <a:t>Ейский</a:t>
            </a:r>
            <a:r>
              <a:rPr lang="ru-RU" altLang="ru-RU" sz="3600" b="1" dirty="0">
                <a:solidFill>
                  <a:srgbClr val="000000"/>
                </a:solidFill>
                <a:latin typeface="Monotype Corsiva" pitchFamily="66" charset="0"/>
              </a:rPr>
              <a:t> район  </a:t>
            </a:r>
            <a:endParaRPr lang="ru-RU" altLang="ru-RU" sz="3600" b="1" dirty="0" smtClean="0">
              <a:solidFill>
                <a:srgbClr val="000000"/>
              </a:solidFill>
              <a:latin typeface="Monotype Corsiva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000000"/>
                </a:solidFill>
                <a:latin typeface="Monotype Corsiva" pitchFamily="66" charset="0"/>
              </a:rPr>
              <a:t>от 07.12.2023 </a:t>
            </a:r>
            <a:r>
              <a:rPr lang="ru-RU" altLang="ru-RU" sz="3600" b="1" dirty="0">
                <a:solidFill>
                  <a:srgbClr val="000000"/>
                </a:solidFill>
                <a:latin typeface="Monotype Corsiva" pitchFamily="66" charset="0"/>
              </a:rPr>
              <a:t>года № </a:t>
            </a:r>
            <a:r>
              <a:rPr lang="ru-RU" altLang="ru-RU" sz="3600" b="1" dirty="0" smtClean="0">
                <a:solidFill>
                  <a:srgbClr val="000000"/>
                </a:solidFill>
                <a:latin typeface="Monotype Corsiva" pitchFamily="66" charset="0"/>
              </a:rPr>
              <a:t>80  </a:t>
            </a:r>
            <a:r>
              <a:rPr lang="ru-RU" altLang="ru-RU" sz="3600" b="1" dirty="0">
                <a:solidFill>
                  <a:srgbClr val="000000"/>
                </a:solidFill>
                <a:latin typeface="Monotype Corsiva" pitchFamily="66" charset="0"/>
              </a:rPr>
              <a:t>«О районном бюджете на </a:t>
            </a:r>
            <a:r>
              <a:rPr lang="ru-RU" altLang="ru-RU" sz="3600" b="1" dirty="0" smtClean="0">
                <a:solidFill>
                  <a:srgbClr val="000000"/>
                </a:solidFill>
                <a:latin typeface="Monotype Corsiva" pitchFamily="66" charset="0"/>
              </a:rPr>
              <a:t>2024 </a:t>
            </a:r>
            <a:r>
              <a:rPr lang="ru-RU" altLang="ru-RU" sz="3600" b="1" dirty="0">
                <a:solidFill>
                  <a:srgbClr val="000000"/>
                </a:solidFill>
                <a:latin typeface="Monotype Corsiva" pitchFamily="66" charset="0"/>
              </a:rPr>
              <a:t>год и на плановый период </a:t>
            </a:r>
            <a:r>
              <a:rPr lang="ru-RU" altLang="ru-RU" sz="3600" b="1" dirty="0" smtClean="0">
                <a:solidFill>
                  <a:srgbClr val="000000"/>
                </a:solidFill>
                <a:latin typeface="Monotype Corsiva" pitchFamily="66" charset="0"/>
              </a:rPr>
              <a:t>2025 </a:t>
            </a:r>
            <a:r>
              <a:rPr lang="ru-RU" altLang="ru-RU" sz="3600" b="1" dirty="0">
                <a:solidFill>
                  <a:srgbClr val="000000"/>
                </a:solidFill>
                <a:latin typeface="Monotype Corsiva" pitchFamily="66" charset="0"/>
              </a:rPr>
              <a:t>и </a:t>
            </a:r>
            <a:r>
              <a:rPr lang="ru-RU" altLang="ru-RU" sz="3600" b="1" dirty="0" smtClean="0">
                <a:solidFill>
                  <a:srgbClr val="000000"/>
                </a:solidFill>
                <a:latin typeface="Monotype Corsiva" pitchFamily="66" charset="0"/>
              </a:rPr>
              <a:t>2026 годов</a:t>
            </a:r>
            <a:r>
              <a:rPr lang="ru-RU" altLang="ru-RU" sz="3600" b="1" dirty="0">
                <a:solidFill>
                  <a:srgbClr val="000000"/>
                </a:solidFill>
                <a:latin typeface="Monotype Corsiva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058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8677" y="1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Расходы на социальную сферу </a:t>
            </a:r>
            <a:endParaRPr lang="ru-RU" sz="2800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ru-RU" sz="2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в 2024 году </a:t>
            </a:r>
            <a:endParaRPr lang="ru-RU" sz="28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702" y="1"/>
            <a:ext cx="845389" cy="1059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6196964"/>
              </p:ext>
            </p:extLst>
          </p:nvPr>
        </p:nvGraphicFramePr>
        <p:xfrm>
          <a:off x="382992" y="1247959"/>
          <a:ext cx="8589558" cy="538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22937" y="5988747"/>
            <a:ext cx="1112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93" y="5092351"/>
            <a:ext cx="597597" cy="59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79" y="3924299"/>
            <a:ext cx="581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6" y="2771774"/>
            <a:ext cx="638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937" y="1619250"/>
            <a:ext cx="666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9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450" y="1"/>
            <a:ext cx="8724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Распределение бюджетных ассигнований по разделам </a:t>
            </a:r>
            <a:endParaRPr lang="ru-RU" sz="2000" b="1" dirty="0" smtClean="0">
              <a:solidFill>
                <a:srgbClr val="0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подразделам классификации расходов бюджетов на </a:t>
            </a:r>
            <a:r>
              <a:rPr lang="ru-RU" sz="2000" b="1" dirty="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2024-2026 годы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702" y="1"/>
            <a:ext cx="845389" cy="1059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57867"/>
              </p:ext>
            </p:extLst>
          </p:nvPr>
        </p:nvGraphicFramePr>
        <p:xfrm>
          <a:off x="133352" y="1152864"/>
          <a:ext cx="8905873" cy="54066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23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КФСР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254730,1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248417,8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248451,9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2965,0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2965,0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2965,0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9275,1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9275,1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9275,1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85588,9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85701,3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85701,3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160,9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38940,0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38614,8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38616,9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110844,5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110844,5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110732,7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подготовка экономики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50572,0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50572,0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49816,0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Гражданская оборона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1356,0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1356,0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48618,5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48618,5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48618,5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597,5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52085,1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37606,6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37742,8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24999,5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25019,5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25019,5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1577,4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1644,9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1714,4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25508,2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10942,2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11008,9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437" marR="19437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57616" y="875864"/>
            <a:ext cx="1000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4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702" y="1"/>
            <a:ext cx="845389" cy="1059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3900" y="1"/>
            <a:ext cx="8591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Распределение бюджетных ассигнований по разделам  и подразделам классификации расходов бюджетов на 2024-2026 годы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157675"/>
              </p:ext>
            </p:extLst>
          </p:nvPr>
        </p:nvGraphicFramePr>
        <p:xfrm>
          <a:off x="131222" y="1154163"/>
          <a:ext cx="8924923" cy="56066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10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9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151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КФСР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5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33335,7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56447,9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45136,2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 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16069,9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39194,5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27882,8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16865,8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16853,4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16853,4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2181077,7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2082140,1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2127116,2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845524,7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877758,8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913910,4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1062923,5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935765,2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946211,3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180363,0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177080,0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175913,8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9086,8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9086,8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9086,8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83179,7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82449,3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81993,9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110145,6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107886,1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105190,5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103245,4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100985,9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100290,3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 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6900,2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6900,2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4900,2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175210,7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145538,7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146896,1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8864,5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8864,5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8864,5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153067,5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123102,4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124459,8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13278,7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13571,8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13571,8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324325,7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249987,3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248609,6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319559,3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245220,9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243843,2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1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4766,4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4766,4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4766,4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1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3200,0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1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Телевидение и радиовещание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1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1700,0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1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1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1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1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36000,0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70000,0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04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3195415,6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3023028,5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3087389,2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924" marR="11924" marT="0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48625" y="877164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8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225" y="0"/>
            <a:ext cx="82867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Распределение бюджетных ассигнований по муниципальным программам Ейского района и непрограммным направлениям деятельности </a:t>
            </a:r>
            <a:r>
              <a:rPr lang="ru-RU" sz="1600" dirty="0" smtClean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 2024-2026 годы</a:t>
            </a:r>
            <a:r>
              <a:rPr lang="ru-RU" sz="1600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702" y="1"/>
            <a:ext cx="845389" cy="1059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94050"/>
              </p:ext>
            </p:extLst>
          </p:nvPr>
        </p:nvGraphicFramePr>
        <p:xfrm>
          <a:off x="76200" y="902986"/>
          <a:ext cx="9001128" cy="59460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55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3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5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96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21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15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15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80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09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80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809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927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0003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 год (исполнение)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47" marR="4547" marT="4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 год *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47" marR="4547" marT="4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2024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47" marR="4547" marT="4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Плановый период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47" marR="4547" marT="4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</a:rPr>
                        <a:t>Динамика, %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47" marR="4547" marT="4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2025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47" marR="4547" marT="4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2026 год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547" marR="4547" marT="4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7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ru-RU" sz="7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7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 rtl="0" fontAlgn="ctr"/>
                      <a:r>
                        <a:rPr lang="ru-RU" sz="7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2025/</a:t>
                      </a:r>
                    </a:p>
                    <a:p>
                      <a:pPr algn="ctr" rtl="0" fontAlgn="ctr"/>
                      <a:r>
                        <a:rPr lang="ru-RU" sz="7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2026/</a:t>
                      </a:r>
                    </a:p>
                    <a:p>
                      <a:pPr algn="ctr" rtl="0" fontAlgn="ctr"/>
                      <a:r>
                        <a:rPr lang="ru-RU" sz="70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объеме, %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3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2 939 162,3 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100,0 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3 161 028,6 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100,0 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3 195 415,6 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100,0 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3 023 028,5 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3 087 389,2 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107,5 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101,1 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94,6   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102,1 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37">
                <a:tc gridSpan="16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60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 рамках муниципальных программ</a:t>
                      </a:r>
                      <a:endParaRPr lang="ru-RU" sz="7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2 770 542,6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94,3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2 958 779,6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93,6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3 010 379,8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94,2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2 808 878,4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92,9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2 839 095,3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92,0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106,8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101,7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93,3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1 794 720,8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61,1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1 882 185,4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59,5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2 044 008,2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64,0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2 009 517,7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66,5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2 068 316,7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67,0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104,9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108,6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98,3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102,9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граждан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71 117,4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77 656,5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79 158,8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81 568,2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82 991,6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109,2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103,0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101,7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Ейского района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72 073,4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91 396,2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86 337,8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54 416,6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52 900,1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126,8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94,5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63,0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97,2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и устойчивое развитие Ейского района в сфере строительства и архитектуры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8 122,9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9 139,7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18 846,7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8 683,0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8 749,7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112,5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206,2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46,1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0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безопасности населения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77 982,0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61 527,0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1,9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60 526,0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53 552,0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49 796,0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78,9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98,4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88,5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93,0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0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166 122,3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219 815,5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213 142,7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212 298,1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210 501,1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132,3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97,0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99,6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99,2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санаторно-курортного и туристского комплекса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99,2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200,0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201,6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300 507,8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10,2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207 274,3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282 480,2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208 227,9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207 027,9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69,0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136,3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73,7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99,4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и дорожного хозяйства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75 970,2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150 664,6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32 913,1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28 381,9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28 477,9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198,3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21,8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86,2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100,3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6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топливно-энергетического комплекса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627,2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3 556,3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2 000,0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29 710,9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18 372,7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567,0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56,2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1 485,5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61,8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9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Ейского районного казачьего общества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7 000,0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7 281,0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7 430,0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7 430,0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7 430,0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104,0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102,0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Эффективное управление муниципальным имуществом и земельными ресурсами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16 226,6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19 542,7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23 493,5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19 091,2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18 491,2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120,4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120,2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81,3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96,9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15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деятельности социально-ориентированных общественных организаций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2 145,0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2 200,0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2 200,0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2 200,0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2 200,0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102,6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7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  и регулирование рынков сельскохозяйственной продукции, сырья и продовольствия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22 250,6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21 663,9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24 999,5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25 019,5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25 019,5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97,4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115,4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0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Ейского района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11 453,0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22 172,1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13 911,0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0,4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13 911,0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13 911,0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193,6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62,7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45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терроризма и экстремизма, усиление борьбы с преступностью, профилактика правонарушений и противодействие коррупции в Ейском районе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13 186,1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29 250,3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25 610,6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2 820,0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1 608,5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221,8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87,6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11,0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57,0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6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муниципальными финансами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53 749,8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79 456,1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41 991,4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36 951,4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36 951,4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147,8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52,8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88,0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0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Медиасреда</a:t>
                      </a:r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Ейского района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2 998,3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3 200,0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3 200,0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3 200,0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3 200,0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6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Социально-экономическое развитие Ейского района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602,4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826,2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950,0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950,0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- 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0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Информатизация Ейского района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1 873,7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7 884,4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2 000,0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100,0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4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(создание) объектов государственной и муниципальной собственности в Ейском районе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71 713,9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2,1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61 887,4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44 980,3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2,2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8 749,0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0,4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- 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- 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72,7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19,5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-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640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168 619,7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5,7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202 249,0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6,4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185 035,8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5,8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178 150,1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178 293,9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5,8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119,9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91,5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96,3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100,1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4608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7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36 000,0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1,2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70 000,0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2,3  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7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47" marR="4547" marT="4547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36454" y="657224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7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091772"/>
              </p:ext>
            </p:extLst>
          </p:nvPr>
        </p:nvGraphicFramePr>
        <p:xfrm>
          <a:off x="-201912" y="1765107"/>
          <a:ext cx="8745538" cy="559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2341434" y="5250453"/>
            <a:ext cx="471019" cy="418731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244" y="-2286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Муниципальный долг</a:t>
            </a:r>
            <a:endParaRPr lang="ru-RU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838266"/>
              </p:ext>
            </p:extLst>
          </p:nvPr>
        </p:nvGraphicFramePr>
        <p:xfrm>
          <a:off x="112349" y="-478290"/>
          <a:ext cx="4929187" cy="4302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2" y="2189163"/>
            <a:ext cx="1719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</a:rPr>
              <a:t>млн.руб.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630952" y="2867936"/>
            <a:ext cx="44563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Структура муниципального долга МО Ейский район</a:t>
            </a:r>
          </a:p>
          <a:p>
            <a:pPr algn="r"/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415795" y="857225"/>
            <a:ext cx="35101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0000"/>
                </a:solidFill>
                <a:latin typeface="Times New Roman" pitchFamily="18" charset="0"/>
              </a:rPr>
              <a:t>Динамика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</a:rPr>
              <a:t>долговой</a:t>
            </a:r>
            <a:r>
              <a:rPr lang="ru-RU" altLang="ru-RU" sz="1800" b="1" i="1" dirty="0">
                <a:solidFill>
                  <a:srgbClr val="000000"/>
                </a:solidFill>
                <a:latin typeface="Times New Roman" pitchFamily="18" charset="0"/>
              </a:rPr>
              <a:t> нагрузки, 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1600" y="5038357"/>
            <a:ext cx="471019" cy="640779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35349" y="5143065"/>
            <a:ext cx="471019" cy="526121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80378" y="5143065"/>
            <a:ext cx="471019" cy="526121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3322" y="5133347"/>
            <a:ext cx="471019" cy="535839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 rot="16200000">
            <a:off x="3854106" y="5211033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</a:t>
            </a:r>
            <a:r>
              <a:rPr lang="en-US" altLang="ru-RU" sz="1800" b="1" dirty="0" smtClean="0">
                <a:solidFill>
                  <a:srgbClr val="000000"/>
                </a:solidFill>
              </a:rPr>
              <a:t>08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16200000">
            <a:off x="890356" y="5174080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0,32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 rot="16200000">
            <a:off x="5299135" y="5231633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</a:t>
            </a:r>
            <a:r>
              <a:rPr lang="en-US" altLang="ru-RU" sz="1800" b="1" dirty="0" smtClean="0">
                <a:solidFill>
                  <a:srgbClr val="000000"/>
                </a:solidFill>
              </a:rPr>
              <a:t>08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 rot="16200000">
            <a:off x="6742519" y="5195385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</a:t>
            </a:r>
            <a:r>
              <a:rPr lang="en-US" altLang="ru-RU" sz="1800" b="1" dirty="0" smtClean="0">
                <a:solidFill>
                  <a:srgbClr val="000000"/>
                </a:solidFill>
              </a:rPr>
              <a:t>07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07504" y="332656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2021г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239069" y="482533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2022г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100241" y="1257335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2023г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2944796" y="1395834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2024г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3503080" y="2112219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2025г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16200000">
            <a:off x="2324310" y="5275153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</a:rPr>
              <a:t>0,1</a:t>
            </a:r>
            <a:endParaRPr lang="ru-RU" altLang="ru-RU" sz="1800" b="1" dirty="0">
              <a:solidFill>
                <a:srgbClr val="000000"/>
              </a:solidFill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406368" y="2130617"/>
            <a:ext cx="58407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202</a:t>
            </a:r>
            <a:r>
              <a:rPr lang="en-US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г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78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4849" y="1"/>
            <a:ext cx="8353425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Основные параметры районного бюджета </a:t>
            </a:r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на 2024 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год и плановый период </a:t>
            </a:r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2025-2026 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годов</a:t>
            </a:r>
            <a: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2923278" y="4077824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3033,3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5572359" y="3190619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3087,4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702" y="1"/>
            <a:ext cx="845389" cy="1059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95301" y="4279161"/>
            <a:ext cx="7943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в соответствии с решением Совета муниципального образования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от 26.10.2023 года №74 «О   внесении   изменений   в   решение   Совета муниципального образования </a:t>
            </a:r>
            <a:r>
              <a:rPr lang="ru-RU" sz="1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от 8 декабря 2022 года № 25 «О районном бюджете на 2023 год и на плановый период 2024 и 2025 годов»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92" y="1400175"/>
            <a:ext cx="8570508" cy="302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762875" y="1123176"/>
            <a:ext cx="1007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6350" y="1333500"/>
            <a:ext cx="3693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муниципального образования </a:t>
            </a:r>
            <a:r>
              <a:rPr lang="ru-RU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   № 80  в редакции от 07.12.2023 года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BC476-9252-C343-9FCE-489A77E2EA6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5389" y="970324"/>
            <a:ext cx="7581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формировании прогноза доходов районного  бюджета на 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 опирались на консервативную оценку доходного потенциала муниципального образования </a:t>
            </a:r>
            <a:r>
              <a:rPr lang="ru-RU" altLang="ru-RU" sz="2000" b="1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с учетом следующих изменений в законодательстве Российской Федерации и Краснодарского края: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дополнительный  норматив отчислений  от налога на доходы физических лиц  в бюджет района  на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составит </a:t>
            </a:r>
            <a:r>
              <a:rPr lang="en-US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9,03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en-US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8,4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en-US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%;</a:t>
            </a:r>
            <a:endParaRPr lang="ru-RU" alt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2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увеличение с 1 января 2024 года социальных налоговых вычетов по налогу на доходы физических лиц: за обучение - с 50 тыс. до 110 тыс. рублей, за медицинские и физкультурно-оздоровительные услуги - со 120 тыс. рублей в 2023 г. до 150 тыс. рублей.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702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6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092198" y="0"/>
            <a:ext cx="7019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 налоговых и неналоговых доходов районного бюджета на 2024 год, %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716905"/>
              </p:ext>
            </p:extLst>
          </p:nvPr>
        </p:nvGraphicFramePr>
        <p:xfrm>
          <a:off x="0" y="1142747"/>
          <a:ext cx="9251950" cy="580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702" y="0"/>
            <a:ext cx="845389" cy="1059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7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857" y="-469014"/>
            <a:ext cx="8276669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Безвозмездные поступления, млн. рублей</a:t>
            </a:r>
            <a:endParaRPr lang="ru-RU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6025368"/>
              </p:ext>
            </p:extLst>
          </p:nvPr>
        </p:nvGraphicFramePr>
        <p:xfrm>
          <a:off x="2365247" y="797678"/>
          <a:ext cx="4588003" cy="2793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75044113"/>
              </p:ext>
            </p:extLst>
          </p:nvPr>
        </p:nvGraphicFramePr>
        <p:xfrm>
          <a:off x="644954" y="3947676"/>
          <a:ext cx="4051960" cy="292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78642324"/>
              </p:ext>
            </p:extLst>
          </p:nvPr>
        </p:nvGraphicFramePr>
        <p:xfrm>
          <a:off x="5138929" y="3947677"/>
          <a:ext cx="4193908" cy="271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64652" y="3546990"/>
            <a:ext cx="1371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00"/>
                </a:solidFill>
              </a:rPr>
              <a:t>2025 год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7976" y="3578344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0000"/>
                </a:solidFill>
              </a:rPr>
              <a:t>2026 год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5738" y="456439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0000"/>
                </a:solidFill>
              </a:rPr>
              <a:t>2024 год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>
            <a:off x="2076450" y="682789"/>
            <a:ext cx="288798" cy="2336636"/>
          </a:xfrm>
          <a:prstGeom prst="leftBrace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 rot="10800000">
            <a:off x="468691" y="4315530"/>
            <a:ext cx="336996" cy="2399595"/>
          </a:xfrm>
          <a:prstGeom prst="rightBrac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957874" y="1713657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</a:rPr>
              <a:t>1 990,8 (62,0%)</a:t>
            </a:r>
            <a:endParaRPr lang="ru-RU" sz="1600" b="1" i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26265" y="5346050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</a:rPr>
              <a:t>1 809,5 (59,7%)</a:t>
            </a:r>
            <a:endParaRPr lang="ru-RU" sz="1600" b="1" i="1" dirty="0">
              <a:solidFill>
                <a:srgbClr val="000000"/>
              </a:solidFill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4991483" y="4315530"/>
            <a:ext cx="313944" cy="2303480"/>
          </a:xfrm>
          <a:prstGeom prst="leftBrac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873613" y="5297992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</a:rPr>
              <a:t>1 878,8 (60,9%)</a:t>
            </a:r>
            <a:endParaRPr lang="ru-RU" sz="1600" b="1" i="1" dirty="0">
              <a:solidFill>
                <a:srgbClr val="00000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702" y="1"/>
            <a:ext cx="845389" cy="1059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0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964" y="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Основные подходы при формировании расходной </a:t>
            </a:r>
            <a:r>
              <a:rPr lang="ru-RU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части </a:t>
            </a: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районного </a:t>
            </a:r>
            <a:r>
              <a:rPr lang="ru-RU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бюджета</a:t>
            </a:r>
            <a:br>
              <a:rPr lang="ru-RU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на </a:t>
            </a:r>
            <a:r>
              <a:rPr lang="ru-RU" sz="24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2024-2026 </a:t>
            </a: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годы</a:t>
            </a:r>
            <a:b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72632450"/>
              </p:ext>
            </p:extLst>
          </p:nvPr>
        </p:nvGraphicFramePr>
        <p:xfrm>
          <a:off x="536995" y="1412840"/>
          <a:ext cx="8267699" cy="4979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702" y="1"/>
            <a:ext cx="845389" cy="1059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5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7" y="0"/>
            <a:ext cx="815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Основные подходы при формировании расходной части районного бюджета на 2024-2026 годы</a:t>
            </a:r>
            <a:endParaRPr lang="ru-RU" sz="20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66747889"/>
              </p:ext>
            </p:extLst>
          </p:nvPr>
        </p:nvGraphicFramePr>
        <p:xfrm>
          <a:off x="1" y="943848"/>
          <a:ext cx="9067800" cy="579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0545" y="174453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</a:rPr>
              <a:t>Повышение оплаты труда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703" y="3560742"/>
            <a:ext cx="186119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коммунальные услуги 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исчислены на основании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утвержденных тарифов РЭК, лимитов потребления каждого вида коммунальных услуг, с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их фактического потребления за предыдущий период и задач по 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энергосбережению</a:t>
            </a:r>
            <a:r>
              <a:rPr lang="ru-RU" sz="1100" b="1" dirty="0" smtClean="0">
                <a:solidFill>
                  <a:srgbClr val="000000"/>
                </a:solidFill>
              </a:rPr>
              <a:t> </a:t>
            </a:r>
            <a:endParaRPr lang="ru-RU" sz="11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1459" y="3560742"/>
            <a:ext cx="20017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собое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также уделено содействию роста экономики района, включая развитие инженерной инфраструктуры, дорожного комплекса, газификацию и 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водоснабжения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населенных пунктов, 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модернизации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коммунального хозяйства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санаторно-курортного комплекса, малого и среднего бизнеса, повышению </a:t>
            </a:r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 оптимизации бюджетных инвестиций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1459" y="1703497"/>
            <a:ext cx="1906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Инвестиционное развитие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3183" y="1744531"/>
            <a:ext cx="216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</a:rPr>
              <a:t>Содержание учреждений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6575" y="1539349"/>
            <a:ext cx="1914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Участие Ейского района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в государственных программах</a:t>
            </a:r>
            <a:endParaRPr lang="ru-RU" sz="1400" b="1" dirty="0">
              <a:solidFill>
                <a:srgbClr val="00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702" y="1"/>
            <a:ext cx="845389" cy="1059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9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519" y="-177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Общий объем расходов районного бюджета</a:t>
            </a:r>
            <a:b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857625" y="3116115"/>
            <a:ext cx="1095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 том числе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582825843"/>
              </p:ext>
            </p:extLst>
          </p:nvPr>
        </p:nvGraphicFramePr>
        <p:xfrm>
          <a:off x="274516" y="745904"/>
          <a:ext cx="6610891" cy="392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 rot="16200000">
            <a:off x="6865823" y="2530126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2496,2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324569" y="3130184"/>
            <a:ext cx="1304925" cy="659684"/>
          </a:xfrm>
          <a:prstGeom prst="wedgeRoundRectCallout">
            <a:avLst>
              <a:gd name="adj1" fmla="val -74847"/>
              <a:gd name="adj2" fmla="val 37473"/>
              <a:gd name="adj3" fmla="val 16667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58,7 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914934" y="2047216"/>
            <a:ext cx="1314450" cy="659684"/>
          </a:xfrm>
          <a:prstGeom prst="wedgeRoundRectCallout">
            <a:avLst>
              <a:gd name="adj1" fmla="val -76177"/>
              <a:gd name="adj2" fmla="val 45098"/>
              <a:gd name="adj3" fmla="val 16667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60,1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854892" y="958390"/>
            <a:ext cx="1333501" cy="659684"/>
          </a:xfrm>
          <a:prstGeom prst="wedgeRoundRectCallout">
            <a:avLst>
              <a:gd name="adj1" fmla="val -67945"/>
              <a:gd name="adj2" fmla="val 43257"/>
              <a:gd name="adj3" fmla="val 16667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61,5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883662599"/>
              </p:ext>
            </p:extLst>
          </p:nvPr>
        </p:nvGraphicFramePr>
        <p:xfrm>
          <a:off x="5001603" y="3895725"/>
          <a:ext cx="4373580" cy="296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702" y="1"/>
            <a:ext cx="845389" cy="1059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044766"/>
            <a:ext cx="1062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93146341"/>
              </p:ext>
            </p:extLst>
          </p:nvPr>
        </p:nvGraphicFramePr>
        <p:xfrm>
          <a:off x="304800" y="4276725"/>
          <a:ext cx="8391525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35193" y="5095815"/>
            <a:ext cx="1247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2024 год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20555839"/>
              </p:ext>
            </p:extLst>
          </p:nvPr>
        </p:nvGraphicFramePr>
        <p:xfrm>
          <a:off x="209550" y="923926"/>
          <a:ext cx="8682930" cy="577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702" y="1"/>
            <a:ext cx="845389" cy="1059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113" y="0"/>
            <a:ext cx="829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Структура расходов районного бюджета </a:t>
            </a:r>
            <a:endParaRPr lang="ru-RU" sz="2000" b="1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в 2024 </a:t>
            </a:r>
            <a:r>
              <a:rPr lang="ru-RU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году, млн. рублей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Шаблон">
  <a:themeElements>
    <a:clrScheme name="rosreestr_color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4FA730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" id="{EE3B7C56-B755-41EF-B669-C2C8DF7AFB6E}" vid="{47A418CC-2947-4B56-AD63-8F711EAA87F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20980</TotalTime>
  <Words>2127</Words>
  <Application>Microsoft Office PowerPoint</Application>
  <PresentationFormat>Экран (4:3)</PresentationFormat>
  <Paragraphs>792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Monotype Corsiva</vt:lpstr>
      <vt:lpstr>Segoe UI Symbol</vt:lpstr>
      <vt:lpstr>Times New Roman</vt:lpstr>
      <vt:lpstr>Wingdings</vt:lpstr>
      <vt:lpstr>1_Шаблон</vt:lpstr>
      <vt:lpstr>Презентация PowerPoint</vt:lpstr>
      <vt:lpstr>Основные параметры районного бюджета  на 2024 год и плановый период  2025-2026 годов </vt:lpstr>
      <vt:lpstr>Презентация PowerPoint</vt:lpstr>
      <vt:lpstr>Презентация PowerPoint</vt:lpstr>
      <vt:lpstr>Безвозмездные поступления, млн. рублей</vt:lpstr>
      <vt:lpstr>Основные подходы при формировании расходной части районного бюджета  на 2024-2026 годы </vt:lpstr>
      <vt:lpstr>Презентация PowerPoint</vt:lpstr>
      <vt:lpstr>Общий объем расходов районного бюджета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долг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creator>Григорян Аркадий Робертович</dc:creator>
  <cp:lastModifiedBy>u19_02</cp:lastModifiedBy>
  <cp:revision>1173</cp:revision>
  <cp:lastPrinted>2022-09-12T10:01:45Z</cp:lastPrinted>
  <dcterms:created xsi:type="dcterms:W3CDTF">2020-12-17T18:43:20Z</dcterms:created>
  <dcterms:modified xsi:type="dcterms:W3CDTF">2023-12-14T15:58:21Z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