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10"/>
  </p:notesMasterIdLst>
  <p:sldIdLst>
    <p:sldId id="257" r:id="rId2"/>
    <p:sldId id="277" r:id="rId3"/>
    <p:sldId id="285" r:id="rId4"/>
    <p:sldId id="286" r:id="rId5"/>
    <p:sldId id="288" r:id="rId6"/>
    <p:sldId id="287" r:id="rId7"/>
    <p:sldId id="289" r:id="rId8"/>
    <p:sldId id="265" r:id="rId9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6112"/>
    <a:srgbClr val="CCCCFF"/>
    <a:srgbClr val="9999FF"/>
    <a:srgbClr val="0033CC"/>
    <a:srgbClr val="FF6699"/>
    <a:srgbClr val="FF9933"/>
    <a:srgbClr val="FFCC66"/>
    <a:srgbClr val="C560F2"/>
    <a:srgbClr val="0009B8"/>
    <a:srgbClr val="75D8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22" autoAdjust="0"/>
  </p:normalViewPr>
  <p:slideViewPr>
    <p:cSldViewPr>
      <p:cViewPr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035FD9-F341-45AB-AF71-C8CDCD4052E9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1B3C0B-E7C7-424E-8E7F-B678BC7AD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5324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E8FF75-92FA-41AA-AD02-351C9537239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15021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E8FF75-92FA-41AA-AD02-351C9537239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15021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E8FF75-92FA-41AA-AD02-351C95372395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15021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E8FF75-92FA-41AA-AD02-351C95372395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15021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E8FF75-92FA-41AA-AD02-351C95372395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15021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E8FF75-92FA-41AA-AD02-351C95372395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1502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8399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2302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2877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8032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194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8454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025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7766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9814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1850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4126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1039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-33014"/>
            <a:ext cx="9164067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для ГРАЖДАН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33" y="5229200"/>
            <a:ext cx="9144000" cy="13234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Bahnschrift SemiBold Condensed" panose="020B0502040204020203" pitchFamily="34" charset="0"/>
                <a:cs typeface="Times New Roman" panose="02020603050405020304" pitchFamily="18" charset="0"/>
              </a:rPr>
              <a:t>к решению Совета муниципального образования Ейский район от 25 июня 2026 года №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Bahnschrift SemiBold Condensed" panose="020B0502040204020203" pitchFamily="34" charset="0"/>
                <a:cs typeface="Times New Roman" panose="02020603050405020304" pitchFamily="18" charset="0"/>
              </a:rPr>
              <a:t>284 </a:t>
            </a:r>
          </a:p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Bahnschrift SemiBold Condensed" panose="020B0502040204020203" pitchFamily="34" charset="0"/>
                <a:cs typeface="Times New Roman" panose="02020603050405020304" pitchFamily="18" charset="0"/>
              </a:rPr>
              <a:t>«О внесении изменений в решение Совета муниципального образования Ейский район </a:t>
            </a:r>
          </a:p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Bahnschrift SemiBold Condensed" panose="020B0502040204020203" pitchFamily="34" charset="0"/>
                <a:cs typeface="Times New Roman" panose="02020603050405020304" pitchFamily="18" charset="0"/>
              </a:rPr>
              <a:t>от 5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Bahnschrift SemiBold Condensed" panose="020B0502040204020203" pitchFamily="34" charset="0"/>
                <a:cs typeface="Times New Roman" panose="02020603050405020304" pitchFamily="18" charset="0"/>
              </a:rPr>
              <a:t>декабря 2025 года № 237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Bahnschrift SemiBold Condensed" panose="020B0502040204020203" pitchFamily="34" charset="0"/>
                <a:cs typeface="Times New Roman" panose="02020603050405020304" pitchFamily="18" charset="0"/>
              </a:rPr>
              <a:t>«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Bahnschrift SemiBold Condensed" panose="020B0502040204020203" pitchFamily="34" charset="0"/>
                <a:cs typeface="Times New Roman" panose="02020603050405020304" pitchFamily="18" charset="0"/>
              </a:rPr>
              <a:t>О бюджете муниципального образования Ейский район на 2026 год </a:t>
            </a:r>
            <a:endParaRPr lang="ru-RU" sz="2000" b="1" dirty="0" smtClean="0">
              <a:solidFill>
                <a:schemeClr val="accent1">
                  <a:lumMod val="75000"/>
                </a:schemeClr>
              </a:solidFill>
              <a:latin typeface="Bahnschrift SemiBold Condensed" panose="020B0502040204020203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Bahnschrift SemiBold Condensed" panose="020B0502040204020203" pitchFamily="34" charset="0"/>
                <a:cs typeface="Times New Roman" panose="02020603050405020304" pitchFamily="18" charset="0"/>
              </a:rPr>
              <a:t>и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Bahnschrift SemiBold Condensed" panose="020B0502040204020203" pitchFamily="34" charset="0"/>
                <a:cs typeface="Times New Roman" panose="02020603050405020304" pitchFamily="18" charset="0"/>
              </a:rPr>
              <a:t>на плановый период 2027 и 2028 годов» </a:t>
            </a:r>
          </a:p>
        </p:txBody>
      </p:sp>
    </p:spTree>
    <p:extLst>
      <p:ext uri="{BB962C8B-B14F-4D97-AF65-F5344CB8AC3E}">
        <p14:creationId xmlns:p14="http://schemas.microsoft.com/office/powerpoint/2010/main" val="1023505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505" y="838453"/>
            <a:ext cx="8928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      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497" y="-3244"/>
            <a:ext cx="9001000" cy="646331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  </a:t>
            </a: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  <a:cs typeface="Times New Roman" panose="02020603050405020304" pitchFamily="18" charset="0"/>
              </a:rPr>
              <a:t>Основные </a:t>
            </a: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  <a:cs typeface="Times New Roman" panose="02020603050405020304" pitchFamily="18" charset="0"/>
              </a:rPr>
              <a:t>параметры 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  <a:cs typeface="Times New Roman" panose="02020603050405020304" pitchFamily="18" charset="0"/>
              </a:rPr>
              <a:t>районного </a:t>
            </a: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Condensed" panose="020B0502040204020203" pitchFamily="34" charset="0"/>
                <a:cs typeface="Times New Roman" panose="02020603050405020304" pitchFamily="18" charset="0"/>
              </a:rPr>
              <a:t>бюджета</a:t>
            </a:r>
            <a:endParaRPr lang="ru-RU" sz="3600" b="1" dirty="0">
              <a:solidFill>
                <a:schemeClr val="bg1"/>
              </a:solidFill>
              <a:latin typeface="Bahnschrift SemiBold Condensed" panose="020B0502040204020203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9066"/>
            <a:ext cx="665163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856143" y="926650"/>
            <a:ext cx="12032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sz="1200" i="1" dirty="0" smtClean="0">
                <a:latin typeface="Bahnschrift SemiBold Condensed" panose="020B0502040204020203" pitchFamily="34" charset="0"/>
              </a:rPr>
              <a:t>тыс. рублей</a:t>
            </a:r>
            <a:endParaRPr lang="ru-RU" sz="1200" i="1" dirty="0">
              <a:latin typeface="Bahnschrift SemiBold Condensed" panose="020B0502040204020203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8506" y="3573016"/>
            <a:ext cx="892899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ru-RU" alt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Решением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Совета муниципального образования </a:t>
            </a:r>
            <a:r>
              <a:rPr lang="ru-RU" altLang="ru-RU" sz="1600" dirty="0" err="1">
                <a:latin typeface="Times New Roman" pitchFamily="18" charset="0"/>
                <a:cs typeface="Times New Roman" pitchFamily="18" charset="0"/>
              </a:rPr>
              <a:t>Ейский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 район от </a:t>
            </a:r>
            <a:r>
              <a:rPr lang="en-US" alt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25 июня 2026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года №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284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«О внесении изменений в решение Совета муниципального образования Ейский район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от 5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декабря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года №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237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«О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 бюджете муниципального образования Ейский район 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год и на плановый период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2027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2028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годов» внесены следующие изменения в утвержденные параметры районного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бюджета в 2026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году: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  доходная часть районного бюджета  увеличена  на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14 941,4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тыс.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рублей, в том числе: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defRPr/>
            </a:pP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на 1328,5 тыс. рублей за счет налоговых и неналоговых доходов;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defRPr/>
            </a:pP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на 13256,0 тыс. рублей за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счет безвозмездных  поступлений из  бюджета Краснодарского края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defRPr/>
            </a:pP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на 356,9 тыс. рублей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за счет безвозмездных  поступлений из 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бюджетов поселений;</a:t>
            </a:r>
          </a:p>
          <a:p>
            <a:pPr marL="285750" indent="-285750" algn="just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расходная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часть районного бюджета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уменьшена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на общую сумму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33154,6 тыс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рублей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0176460"/>
              </p:ext>
            </p:extLst>
          </p:nvPr>
        </p:nvGraphicFramePr>
        <p:xfrm>
          <a:off x="120117" y="1282766"/>
          <a:ext cx="8928990" cy="218440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521774"/>
                <a:gridCol w="697861"/>
                <a:gridCol w="720080"/>
                <a:gridCol w="648072"/>
                <a:gridCol w="792088"/>
                <a:gridCol w="720080"/>
                <a:gridCol w="792088"/>
                <a:gridCol w="576064"/>
                <a:gridCol w="504056"/>
                <a:gridCol w="504056"/>
                <a:gridCol w="504056"/>
                <a:gridCol w="431062"/>
                <a:gridCol w="517653"/>
              </a:tblGrid>
              <a:tr h="62422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Решение Совета муниципального образования </a:t>
                      </a:r>
                      <a:r>
                        <a:rPr lang="ru-RU" sz="105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Ейский</a:t>
                      </a:r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 № 237 в редакции от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Изменение параметров,  утвержденных решением № 237, относительно редакции от 23.04.2026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16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23.04.2026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25.06.2026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год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2027 год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2028 год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502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год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2027 год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2028 год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год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2027 год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2028 год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+/-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+/-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+/-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</a:tr>
              <a:tr h="12251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 всего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4 406 393,1 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4 584 642,4 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4 718 272,6 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4 421 334,5 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4 584 642,4 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4 718 272,6 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14 941,4 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100,3 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 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 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 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 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</a:tr>
              <a:tr h="12251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Налоговые и неналоговые доходы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1 635 723,0 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1 640 300,6 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1 648 768,9 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1 637 051,5 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1 640 300,6 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1 648 768,9 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1 328,5 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100,1 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 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 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 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 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</a:tr>
              <a:tr h="12251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Безвозмездные поступления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2 770 670,1 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2 944 341,8 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3 069 503,7 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2 784 283,0 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2 944 341,8 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3 069 503,7 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13 612,9 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100,5 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 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 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 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 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</a:tr>
              <a:tr h="12251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всего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4 712 291,5 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4 563 984,4 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4 718 272,6 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4 677 407,0 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4 563 984,4 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4 718 272,6 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-34 884,5 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99,3 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 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 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 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 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</a:tr>
              <a:tr h="12251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Дефицит (-)/профицит (+)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-305 898,4 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20 658,0 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 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-256 072,5 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20 658,0 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 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34" marR="5834" marT="5834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715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505" y="838453"/>
            <a:ext cx="8928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      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497" y="-3244"/>
            <a:ext cx="9001000" cy="1200329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       </a:t>
            </a:r>
            <a:r>
              <a:rPr lang="ru-RU" sz="3600" dirty="0" smtClean="0">
                <a:solidFill>
                  <a:schemeClr val="bg1"/>
                </a:solidFill>
                <a:latin typeface="Bahnschrift SemiBold Condensed" panose="020B0502040204020203" pitchFamily="34" charset="0"/>
                <a:cs typeface="Times New Roman" panose="02020603050405020304" pitchFamily="18" charset="0"/>
              </a:rPr>
              <a:t>Безвозмездные </a:t>
            </a:r>
            <a:r>
              <a:rPr lang="ru-RU" sz="3600" dirty="0">
                <a:solidFill>
                  <a:schemeClr val="bg1"/>
                </a:solidFill>
                <a:latin typeface="Bahnschrift SemiBold Condensed" panose="020B0502040204020203" pitchFamily="34" charset="0"/>
                <a:cs typeface="Times New Roman" panose="02020603050405020304" pitchFamily="18" charset="0"/>
              </a:rPr>
              <a:t>поступления в </a:t>
            </a:r>
            <a:r>
              <a:rPr lang="ru-RU" sz="3600" dirty="0" smtClean="0">
                <a:solidFill>
                  <a:schemeClr val="bg1"/>
                </a:solidFill>
                <a:latin typeface="Bahnschrift SemiBold Condensed" panose="020B0502040204020203" pitchFamily="34" charset="0"/>
                <a:cs typeface="Times New Roman" panose="02020603050405020304" pitchFamily="18" charset="0"/>
              </a:rPr>
              <a:t>2026 году</a:t>
            </a:r>
          </a:p>
          <a:p>
            <a:pPr algn="ctr"/>
            <a:endParaRPr lang="ru-RU" sz="3600" dirty="0">
              <a:solidFill>
                <a:schemeClr val="bg1"/>
              </a:solidFill>
              <a:latin typeface="Bahnschrift SemiBold Condense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9066"/>
            <a:ext cx="665163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596336" y="1260120"/>
            <a:ext cx="89479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i="1" dirty="0">
                <a:latin typeface="Bahnschrift SemiBold Condensed" panose="020B0502040204020203" pitchFamily="34" charset="0"/>
              </a:rPr>
              <a:t>тыс. рублей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0137910"/>
              </p:ext>
            </p:extLst>
          </p:nvPr>
        </p:nvGraphicFramePr>
        <p:xfrm>
          <a:off x="215517" y="1700808"/>
          <a:ext cx="8712968" cy="459439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68679"/>
                <a:gridCol w="3213800"/>
                <a:gridCol w="1285519"/>
                <a:gridCol w="1267666"/>
                <a:gridCol w="1352474"/>
                <a:gridCol w="1124830"/>
              </a:tblGrid>
              <a:tr h="1062006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60" marR="8460" marT="846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60" marR="8460" marT="846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Решение Совета муниципального образования Ейский район № 237 в редакции от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60" marR="8460" marT="846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Изменение параметров, утвержденных решением № 237, относительно редакции от 23.04.2026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60" marR="8460" marT="846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072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60" marR="8460" marT="846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60" marR="8460" marT="84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23.04.2026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60" marR="8460" marT="84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25.06.2026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60" marR="8460" marT="84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+/-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60" marR="8460" marT="84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60" marR="8460" marT="8460" marB="0" anchor="ctr"/>
                </a:tc>
              </a:tr>
              <a:tr h="232769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60" marR="8460" marT="846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Безвозмездные поступления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60" marR="8460" marT="84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2770670,1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60" marR="8460" marT="84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2 784 283,0  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60" marR="8460" marT="84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13 612,9  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60" marR="8460" marT="84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100,5  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60" marR="8460" marT="8460" marB="0" anchor="ctr"/>
                </a:tc>
              </a:tr>
              <a:tr h="374185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60" marR="8460" marT="846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Безвозмездные поступления из краевого  бюджета, в том числе: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60" marR="8460" marT="84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2 766 015,3  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60" marR="8460" marT="84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2 779 271,3  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60" marR="8460" marT="84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13 256,0  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60" marR="8460" marT="84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100,5  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60" marR="8460" marT="8460" marB="0" anchor="ctr"/>
                </a:tc>
              </a:tr>
              <a:tr h="190729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60" marR="8460" marT="846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Дотации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60" marR="8460" marT="84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197 027,6  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60" marR="8460" marT="84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205 650,1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60" marR="8460" marT="84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8 622,5  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60" marR="8460" marT="84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104,4  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60" marR="8460" marT="8460" marB="0" anchor="ctr"/>
                </a:tc>
              </a:tr>
              <a:tr h="190729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60" marR="8460" marT="846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Субсидии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60" marR="8460" marT="84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174 351,3  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60" marR="8460" marT="84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174 351,3  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60" marR="8460" marT="84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  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60" marR="8460" marT="84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  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60" marR="8460" marT="8460" marB="0" anchor="ctr"/>
                </a:tc>
              </a:tr>
              <a:tr h="190729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60" marR="8460" marT="846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Субвенции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60" marR="8460" marT="84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2 379 844,9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60" marR="8460" marT="84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2 379 844,9  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60" marR="8460" marT="84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60" marR="8460" marT="84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  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60" marR="8460" marT="8460" marB="0" anchor="ctr"/>
                </a:tc>
              </a:tr>
              <a:tr h="190729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60" marR="8460" marT="846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Иные межбюджетные трансферты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60" marR="8460" marT="84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14 791,5  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60" marR="8460" marT="84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19 425,0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60" marR="8460" marT="84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4 633,5  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60" marR="8460" marT="84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60" marR="8460" marT="8460" marB="0" anchor="ctr"/>
                </a:tc>
              </a:tr>
              <a:tr h="374185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60" marR="8460" marT="846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Безвозмездные поступления из бюджетов поселений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60" marR="8460" marT="84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9 502,1  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60" marR="8460" marT="84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9 859,0  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60" marR="8460" marT="84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356,9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60" marR="8460" marT="84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103,8  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60" marR="8460" marT="8460" marB="0" anchor="ctr"/>
                </a:tc>
              </a:tr>
              <a:tr h="458263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60" marR="8460" marT="846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Прочие безвозмездные поступления в бюджеты муниципальных районов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60" marR="8460" marT="84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  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60" marR="8460" marT="84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  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60" marR="8460" marT="84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60" marR="8460" marT="84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60" marR="8460" marT="8460" marB="0" anchor="ctr"/>
                </a:tc>
              </a:tr>
              <a:tr h="763771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1.4.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60" marR="8460" marT="846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Возврат остатков субсидий, субвенций и иных межбюджетных трансфертов, имеющих целевое назначение, прошлых лет 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60" marR="8460" marT="84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-4 847,3  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60" marR="8460" marT="84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-4 847,3  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60" marR="8460" marT="84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60" marR="8460" marT="84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60" marR="8460" marT="846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4199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941944" y="950863"/>
            <a:ext cx="1368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>
                <a:latin typeface="Bahnschrift SemiBold Condensed" panose="020B0502040204020203" pitchFamily="34" charset="0"/>
              </a:rPr>
              <a:t>тыс. рублей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497" y="-3244"/>
            <a:ext cx="9001000" cy="954107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        </a:t>
            </a:r>
            <a:r>
              <a:rPr lang="ru-RU" sz="2800" dirty="0" smtClean="0">
                <a:solidFill>
                  <a:schemeClr val="bg1"/>
                </a:solidFill>
                <a:latin typeface="Bahnschrift SemiBold Condensed" panose="020B0502040204020203" pitchFamily="34" charset="0"/>
                <a:cs typeface="Times New Roman" panose="02020603050405020304" pitchFamily="18" charset="0"/>
              </a:rPr>
              <a:t>Распределение </a:t>
            </a:r>
            <a:r>
              <a:rPr lang="ru-RU" sz="2800" dirty="0">
                <a:solidFill>
                  <a:schemeClr val="bg1"/>
                </a:solidFill>
                <a:latin typeface="Bahnschrift SemiBold Condensed" panose="020B0502040204020203" pitchFamily="34" charset="0"/>
                <a:cs typeface="Times New Roman" panose="02020603050405020304" pitchFamily="18" charset="0"/>
              </a:rPr>
              <a:t>бюджетных ассигнований по разделам  и    подразделам классификации расходов </a:t>
            </a:r>
            <a:r>
              <a:rPr lang="ru-RU" sz="2800" dirty="0" smtClean="0">
                <a:solidFill>
                  <a:schemeClr val="bg1"/>
                </a:solidFill>
                <a:latin typeface="Bahnschrift SemiBold Condensed" panose="020B0502040204020203" pitchFamily="34" charset="0"/>
                <a:cs typeface="Times New Roman" panose="02020603050405020304" pitchFamily="18" charset="0"/>
              </a:rPr>
              <a:t>бюджетов </a:t>
            </a:r>
            <a:r>
              <a:rPr lang="ru-RU" sz="2800" dirty="0">
                <a:solidFill>
                  <a:schemeClr val="bg1"/>
                </a:solidFill>
                <a:latin typeface="Bahnschrift SemiBold Condensed" panose="020B0502040204020203" pitchFamily="34" charset="0"/>
                <a:cs typeface="Times New Roman" panose="02020603050405020304" pitchFamily="18" charset="0"/>
              </a:rPr>
              <a:t>на </a:t>
            </a:r>
            <a:r>
              <a:rPr lang="ru-RU" sz="2800" dirty="0" smtClean="0">
                <a:solidFill>
                  <a:schemeClr val="bg1"/>
                </a:solidFill>
                <a:latin typeface="Bahnschrift SemiBold Condensed" panose="020B0502040204020203" pitchFamily="34" charset="0"/>
                <a:cs typeface="Times New Roman" panose="02020603050405020304" pitchFamily="18" charset="0"/>
              </a:rPr>
              <a:t>2026 </a:t>
            </a:r>
            <a:r>
              <a:rPr lang="ru-RU" sz="2800" dirty="0">
                <a:solidFill>
                  <a:schemeClr val="bg1"/>
                </a:solidFill>
                <a:latin typeface="Bahnschrift SemiBold Condensed" panose="020B0502040204020203" pitchFamily="34" charset="0"/>
                <a:cs typeface="Times New Roman" panose="02020603050405020304" pitchFamily="18" charset="0"/>
              </a:rPr>
              <a:t>год</a:t>
            </a:r>
            <a:endParaRPr lang="ru-RU" sz="2800" dirty="0">
              <a:solidFill>
                <a:schemeClr val="bg1"/>
              </a:solidFill>
              <a:latin typeface="Bahnschrift SemiBold Condensed" panose="020B0502040204020203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930"/>
            <a:ext cx="665163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9570155"/>
              </p:ext>
            </p:extLst>
          </p:nvPr>
        </p:nvGraphicFramePr>
        <p:xfrm>
          <a:off x="107503" y="1345159"/>
          <a:ext cx="8928994" cy="520325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134866"/>
                <a:gridCol w="732362"/>
                <a:gridCol w="700522"/>
                <a:gridCol w="700522"/>
                <a:gridCol w="660722"/>
              </a:tblGrid>
              <a:tr h="34292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05" marR="3205" marT="320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Решение Совета муниципального образования Ейский район № 237 в редакции от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05" marR="3205" marT="320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Изменение параметров, утвержденных решением № 237, относительно редакции от 23.04.2026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05" marR="3205" marT="320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178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23.04.2026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25.06.2026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+/-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05" marR="3205" marT="3205" marB="0" anchor="ctr"/>
                </a:tc>
              </a:tr>
              <a:tr h="673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9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РАСХОДЫ ВСЕГО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4 712 291,5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4 679 136,9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-33 154,6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99,3</a:t>
                      </a:r>
                    </a:p>
                  </a:txBody>
                  <a:tcPr marL="9525" marR="9525" marT="9525" marB="0" anchor="ctr"/>
                </a:tc>
              </a:tr>
              <a:tr h="673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9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ОБЩЕГОСУДАРСТВЕННЫЕ ВОПРОСЫ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442 271,9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414 482,3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-27 789,6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93,7</a:t>
                      </a:r>
                    </a:p>
                  </a:txBody>
                  <a:tcPr marL="9525" marR="9525" marT="9525" marB="0" anchor="ctr"/>
                </a:tc>
              </a:tr>
              <a:tr h="131401">
                <a:tc>
                  <a:txBody>
                    <a:bodyPr/>
                    <a:lstStyle/>
                    <a:p>
                      <a:pPr algn="l" fontAlgn="ctr"/>
                      <a:r>
                        <a:rPr lang="ru-RU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Функционирование высшего должностного лица субъекта Российской Федерации и муниципального образования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3 738,9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3 738,9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</a:tr>
              <a:tr h="141016">
                <a:tc>
                  <a:txBody>
                    <a:bodyPr/>
                    <a:lstStyle/>
                    <a:p>
                      <a:pPr algn="l" fontAlgn="ctr"/>
                      <a:r>
                        <a:rPr lang="ru-RU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Функционирование законодательных (представительных) органов государственной власти и представительных органов муниципальных образований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10 248,1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10 248,1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</a:tr>
              <a:tr h="137811">
                <a:tc>
                  <a:txBody>
                    <a:bodyPr/>
                    <a:lstStyle/>
                    <a:p>
                      <a:pPr algn="l" fontAlgn="ctr"/>
                      <a:r>
                        <a:rPr lang="ru-RU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Функционирование Правительства Российской Федерации, высших исполнительных органов государственной власти субъектов Российской Федерации, местных администраций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111 263,4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111 436,6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173,2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100,2</a:t>
                      </a:r>
                    </a:p>
                  </a:txBody>
                  <a:tcPr marL="9525" marR="9525" marT="9525" marB="0" anchor="ctr"/>
                </a:tc>
              </a:tr>
              <a:tr h="673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Судебная система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159,9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159,9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</a:tr>
              <a:tr h="137811">
                <a:tc>
                  <a:txBody>
                    <a:bodyPr/>
                    <a:lstStyle/>
                    <a:p>
                      <a:pPr algn="l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Обеспечение деятельности финансовых, налоговых и таможенных органов и органов финансового (финансово-бюджетного) надзора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46 941,5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46 878,5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-63,0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99,9</a:t>
                      </a:r>
                    </a:p>
                  </a:txBody>
                  <a:tcPr marL="9525" marR="9525" marT="9525" marB="0" anchor="ctr"/>
                </a:tc>
              </a:tr>
              <a:tr h="673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Резервные фонды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71 100,0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48 421,0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-22 679,0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68,1</a:t>
                      </a:r>
                    </a:p>
                  </a:txBody>
                  <a:tcPr marL="9525" marR="9525" marT="9525" marB="0" anchor="ctr"/>
                </a:tc>
              </a:tr>
              <a:tr h="673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Другие общегосударственные вопросы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198 820,1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193 599,3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-5 220,8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97,4</a:t>
                      </a:r>
                    </a:p>
                  </a:txBody>
                  <a:tcPr marL="9525" marR="9525" marT="9525" marB="0" anchor="ctr"/>
                </a:tc>
              </a:tr>
              <a:tr h="673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9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НАЦИОНАЛЬНАЯ ОБОРОНА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1 739,2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1 539,2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869,6</a:t>
                      </a:r>
                    </a:p>
                  </a:txBody>
                  <a:tcPr marL="9525" marR="9525" marT="9525" marB="0" anchor="ctr"/>
                </a:tc>
              </a:tr>
              <a:tr h="673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Мобилизационная и вневойсковая подготовка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1 379,0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1 379,0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х</a:t>
                      </a:r>
                    </a:p>
                  </a:txBody>
                  <a:tcPr marL="9525" marR="9525" marT="9525" marB="0" anchor="ctr"/>
                </a:tc>
              </a:tr>
              <a:tr h="673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Мобилиационная подготовка экономики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360,2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160,2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180,1</a:t>
                      </a:r>
                    </a:p>
                  </a:txBody>
                  <a:tcPr marL="9525" marR="9525" marT="9525" marB="0" anchor="ctr"/>
                </a:tc>
              </a:tr>
              <a:tr h="897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9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НАЦИОНАЛЬНАЯ БЕЗОПАСНОСТЬ И ПРАВООХРАНИТЕЛЬНАЯ ДЕЯТЕЛЬНОСТЬ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65 561,0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72 659,5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7 098,5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110,8</a:t>
                      </a:r>
                    </a:p>
                  </a:txBody>
                  <a:tcPr marL="9525" marR="9525" marT="9525" marB="0" anchor="ctr"/>
                </a:tc>
              </a:tr>
              <a:tr h="83327">
                <a:tc>
                  <a:txBody>
                    <a:bodyPr/>
                    <a:lstStyle/>
                    <a:p>
                      <a:pPr algn="l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Гражданская оборона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1 784,2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1 784,2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</a:tr>
              <a:tr h="131401">
                <a:tc>
                  <a:txBody>
                    <a:bodyPr/>
                    <a:lstStyle/>
                    <a:p>
                      <a:pPr algn="l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Защита населения и территории от чрезвычайных ситуаций природного и техногенного характера, пожарная безопасность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63 126,8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64 786,2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1 659,4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102,6</a:t>
                      </a:r>
                    </a:p>
                  </a:txBody>
                  <a:tcPr marL="9525" marR="9525" marT="9525" marB="0" anchor="ctr"/>
                </a:tc>
              </a:tr>
              <a:tr h="92942">
                <a:tc>
                  <a:txBody>
                    <a:bodyPr/>
                    <a:lstStyle/>
                    <a:p>
                      <a:pPr algn="l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Другие вопросы в области национальной безопасности и правоохранительной деятельности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650,0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6 089,1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5 439,1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936,8</a:t>
                      </a:r>
                    </a:p>
                  </a:txBody>
                  <a:tcPr marL="9525" marR="9525" marT="9525" marB="0" anchor="ctr"/>
                </a:tc>
              </a:tr>
              <a:tr h="673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9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НАЦИОНАЛЬНАЯ ЭКОНОМИКА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50 839,0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50 437,3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-401,7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99,2</a:t>
                      </a:r>
                    </a:p>
                  </a:txBody>
                  <a:tcPr marL="9525" marR="9525" marT="9525" marB="0" anchor="ctr"/>
                </a:tc>
              </a:tr>
              <a:tr h="673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Сельское хозяйство и рыболовство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30 443,7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30 443,7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</a:tr>
              <a:tr h="673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Дорожное хозяйство (дорожные фонды)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2 942,0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2 942,0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</a:tr>
              <a:tr h="83327">
                <a:tc>
                  <a:txBody>
                    <a:bodyPr/>
                    <a:lstStyle/>
                    <a:p>
                      <a:pPr algn="l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Другие вопросы в области национальной экономики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17 453,3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17 051,6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-401,7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97,7</a:t>
                      </a:r>
                    </a:p>
                  </a:txBody>
                  <a:tcPr marL="9525" marR="9525" marT="9525" marB="0" anchor="ctr"/>
                </a:tc>
              </a:tr>
              <a:tr h="73713">
                <a:tc>
                  <a:txBody>
                    <a:bodyPr/>
                    <a:lstStyle/>
                    <a:p>
                      <a:pPr algn="l" fontAlgn="ctr"/>
                      <a:r>
                        <a:rPr lang="ru-RU" sz="9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ЖИЛИЩНО-КОММУНАЛЬНОЕ ХОЗЯЙСТВО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105 757,3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100 309,5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-5 447,8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94,8</a:t>
                      </a:r>
                    </a:p>
                  </a:txBody>
                  <a:tcPr marL="9525" marR="9525" marT="9525" marB="0" anchor="ctr"/>
                </a:tc>
              </a:tr>
              <a:tr h="73713">
                <a:tc>
                  <a:txBody>
                    <a:bodyPr/>
                    <a:lstStyle/>
                    <a:p>
                      <a:pPr algn="l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Жилищное хозяйство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3 786,7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3 786,7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</a:tr>
              <a:tr h="673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Коммунальное хозяйство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77 962,2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72 179,4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-5 782,8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92,6</a:t>
                      </a:r>
                    </a:p>
                  </a:txBody>
                  <a:tcPr marL="9525" marR="9525" marT="9525" marB="0" anchor="ctr"/>
                </a:tc>
              </a:tr>
              <a:tr h="76918">
                <a:tc>
                  <a:txBody>
                    <a:bodyPr/>
                    <a:lstStyle/>
                    <a:p>
                      <a:pPr algn="l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Другие вопросы в области жилищно-коммунального хозяйства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24 008,4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24 343,4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335,0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101,4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4588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505" y="838453"/>
            <a:ext cx="8928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      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497" y="-3244"/>
            <a:ext cx="9001000" cy="954107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        </a:t>
            </a:r>
            <a:r>
              <a:rPr lang="ru-RU" sz="2800" dirty="0" smtClean="0">
                <a:solidFill>
                  <a:schemeClr val="bg1"/>
                </a:solidFill>
                <a:latin typeface="Bahnschrift SemiBold Condensed" panose="020B0502040204020203" pitchFamily="34" charset="0"/>
                <a:cs typeface="Times New Roman" panose="02020603050405020304" pitchFamily="18" charset="0"/>
              </a:rPr>
              <a:t>Распределение </a:t>
            </a:r>
            <a:r>
              <a:rPr lang="ru-RU" sz="2800" dirty="0">
                <a:solidFill>
                  <a:schemeClr val="bg1"/>
                </a:solidFill>
                <a:latin typeface="Bahnschrift SemiBold Condensed" panose="020B0502040204020203" pitchFamily="34" charset="0"/>
                <a:cs typeface="Times New Roman" panose="02020603050405020304" pitchFamily="18" charset="0"/>
              </a:rPr>
              <a:t>бюджетных ассигнований по разделам  и    подразделам классификации расходов </a:t>
            </a:r>
            <a:r>
              <a:rPr lang="ru-RU" sz="2800" dirty="0" smtClean="0">
                <a:solidFill>
                  <a:schemeClr val="bg1"/>
                </a:solidFill>
                <a:latin typeface="Bahnschrift SemiBold Condensed" panose="020B0502040204020203" pitchFamily="34" charset="0"/>
                <a:cs typeface="Times New Roman" panose="02020603050405020304" pitchFamily="18" charset="0"/>
              </a:rPr>
              <a:t>бюджетов </a:t>
            </a:r>
            <a:r>
              <a:rPr lang="ru-RU" sz="2800" dirty="0">
                <a:solidFill>
                  <a:schemeClr val="bg1"/>
                </a:solidFill>
                <a:latin typeface="Bahnschrift SemiBold Condensed" panose="020B0502040204020203" pitchFamily="34" charset="0"/>
                <a:cs typeface="Times New Roman" panose="02020603050405020304" pitchFamily="18" charset="0"/>
              </a:rPr>
              <a:t>на </a:t>
            </a:r>
            <a:r>
              <a:rPr lang="ru-RU" sz="2800" dirty="0" smtClean="0">
                <a:solidFill>
                  <a:schemeClr val="bg1"/>
                </a:solidFill>
                <a:latin typeface="Bahnschrift SemiBold Condensed" panose="020B0502040204020203" pitchFamily="34" charset="0"/>
                <a:cs typeface="Times New Roman" panose="02020603050405020304" pitchFamily="18" charset="0"/>
              </a:rPr>
              <a:t>2026 </a:t>
            </a:r>
            <a:r>
              <a:rPr lang="ru-RU" sz="2800" dirty="0">
                <a:solidFill>
                  <a:schemeClr val="bg1"/>
                </a:solidFill>
                <a:latin typeface="Bahnschrift SemiBold Condensed" panose="020B0502040204020203" pitchFamily="34" charset="0"/>
                <a:cs typeface="Times New Roman" panose="02020603050405020304" pitchFamily="18" charset="0"/>
              </a:rPr>
              <a:t>год</a:t>
            </a:r>
            <a:endParaRPr lang="ru-RU" sz="2800" dirty="0">
              <a:solidFill>
                <a:schemeClr val="bg1"/>
              </a:solidFill>
              <a:latin typeface="Bahnschrift SemiBold Condensed" panose="020B0502040204020203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930"/>
            <a:ext cx="665163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96336" y="950863"/>
            <a:ext cx="10967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>
                <a:latin typeface="Bahnschrift SemiBold Condensed" panose="020B0502040204020203" pitchFamily="34" charset="0"/>
              </a:rPr>
              <a:t>тыс. рублей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7546274"/>
              </p:ext>
            </p:extLst>
          </p:nvPr>
        </p:nvGraphicFramePr>
        <p:xfrm>
          <a:off x="94240" y="1277150"/>
          <a:ext cx="8856982" cy="544518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085392"/>
                <a:gridCol w="726456"/>
                <a:gridCol w="694871"/>
                <a:gridCol w="694871"/>
                <a:gridCol w="655392"/>
              </a:tblGrid>
              <a:tr h="34292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05" marR="3205" marT="320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Решение Совета муниципального образования Ейский район № 237 в редакции от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05" marR="3205" marT="320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Изменение параметров, утвержденных решением № 237, относительно редакции от 23.04.2026 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05" marR="3205" marT="320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178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23.04.2026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25.06.2026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+/-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05" marR="3205" marT="3205" marB="0" anchor="ctr"/>
                </a:tc>
              </a:tr>
              <a:tr h="673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ОБРАЗОВАНИЕ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3 272 325,4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3 244 001,0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-28 324,4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99,1</a:t>
                      </a:r>
                    </a:p>
                  </a:txBody>
                  <a:tcPr marL="9525" marR="9525" marT="9525" marB="0" anchor="ctr"/>
                </a:tc>
              </a:tr>
              <a:tr h="673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Дошкольное образование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1 402 452,0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1 390 739,2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-11 712,8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99,2</a:t>
                      </a:r>
                    </a:p>
                  </a:txBody>
                  <a:tcPr marL="9525" marR="9525" marT="9525" marB="0" anchor="ctr"/>
                </a:tc>
              </a:tr>
              <a:tr h="673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Общее образование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1 434 642,2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1 417 323,3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-17 318,9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98,8</a:t>
                      </a:r>
                    </a:p>
                  </a:txBody>
                  <a:tcPr marL="9525" marR="9525" marT="9525" marB="0" anchor="ctr"/>
                </a:tc>
              </a:tr>
              <a:tr h="673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Дополнительное образование детей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300 239,7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299 239,7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-1 000,0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99,7</a:t>
                      </a:r>
                    </a:p>
                  </a:txBody>
                  <a:tcPr marL="9525" marR="9525" marT="9525" marB="0" anchor="ctr"/>
                </a:tc>
              </a:tr>
              <a:tr h="673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Молодежная политика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30 687,8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28 687,8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-2 000,0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93,5</a:t>
                      </a:r>
                    </a:p>
                  </a:txBody>
                  <a:tcPr marL="9525" marR="9525" marT="9525" marB="0" anchor="ctr"/>
                </a:tc>
              </a:tr>
              <a:tr h="673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Другие вопросы в области образования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104 303,7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108 011,0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3 707,3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103,6</a:t>
                      </a:r>
                    </a:p>
                  </a:txBody>
                  <a:tcPr marL="9525" marR="9525" marT="9525" marB="0" anchor="ctr"/>
                </a:tc>
              </a:tr>
              <a:tr h="673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КУЛЬТУРА, КИНЕМАТОГРАФИЯ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164 480,9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164 480,9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</a:tr>
              <a:tr h="8332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Культура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156 456,5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156 456,5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</a:tr>
              <a:tr h="7371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Другие вопросы в области культуры, кинематографии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8 024,4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8 024,4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</a:tr>
              <a:tr h="7371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ЗДРАВООХРАНЕНИЕ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850,0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2 178,5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1 328,5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256,3</a:t>
                      </a:r>
                    </a:p>
                  </a:txBody>
                  <a:tcPr marL="9525" marR="9525" marT="9525" marB="0" anchor="ctr"/>
                </a:tc>
              </a:tr>
              <a:tr h="7371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Амбулаторная помощь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850,0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2 178,5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1 328,5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256,3</a:t>
                      </a:r>
                    </a:p>
                  </a:txBody>
                  <a:tcPr marL="9525" marR="9525" marT="9525" marB="0" anchor="ctr"/>
                </a:tc>
              </a:tr>
              <a:tr h="673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СОЦИАЛЬНАЯ ПОЛИТИКА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213 710,9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234 790,9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21 080,0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109,9</a:t>
                      </a:r>
                    </a:p>
                  </a:txBody>
                  <a:tcPr marL="9525" marR="9525" marT="9525" marB="0" anchor="ctr"/>
                </a:tc>
              </a:tr>
              <a:tr h="673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Пенсионное обеспечение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11 845,0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11 845,0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</a:tr>
              <a:tr h="993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Социальное обеспечение населения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29 126,1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50 426,1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21 300,0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х</a:t>
                      </a:r>
                    </a:p>
                  </a:txBody>
                  <a:tcPr marL="9525" marR="9525" marT="9525" marB="0" anchor="ctr"/>
                </a:tc>
              </a:tr>
              <a:tr h="673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Охрана семьи и детства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156 142,1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156 142,1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</a:tr>
              <a:tr h="673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Другие вопросы в области социальной политики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16 597,7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16 377,7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-220,0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98,7</a:t>
                      </a:r>
                    </a:p>
                  </a:txBody>
                  <a:tcPr marL="9525" marR="9525" marT="9525" marB="0" anchor="ctr"/>
                </a:tc>
              </a:tr>
              <a:tr h="7691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ФИЗИЧЕСКАЯ КУЛЬТУРА И СПОРТ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386 223,1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372 953,3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-13 269,8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96,6</a:t>
                      </a:r>
                    </a:p>
                  </a:txBody>
                  <a:tcPr marL="9525" marR="9525" marT="9525" marB="0" anchor="ctr"/>
                </a:tc>
              </a:tr>
              <a:tr h="673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Спорт высших достижений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380 165,9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366 896,1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-13 269,8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96,5</a:t>
                      </a:r>
                    </a:p>
                  </a:txBody>
                  <a:tcPr marL="9525" marR="9525" marT="9525" marB="0" anchor="ctr"/>
                </a:tc>
              </a:tr>
              <a:tr h="7050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Другие вопросы в области физической культуры и спорта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6 057,2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6 057,2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</a:tr>
              <a:tr h="673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СРЕДСТВА МАССОВОЙ ИНФОРМАЦИИ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4 000,0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6 410,0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2 410,0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160,3</a:t>
                      </a:r>
                    </a:p>
                  </a:txBody>
                  <a:tcPr marL="9525" marR="9525" marT="9525" marB="0" anchor="ctr"/>
                </a:tc>
              </a:tr>
              <a:tr h="673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Телевидение и радиовещание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1 800,0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2 400,0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133,3</a:t>
                      </a:r>
                    </a:p>
                  </a:txBody>
                  <a:tcPr marL="9525" marR="9525" marT="9525" marB="0" anchor="ctr"/>
                </a:tc>
              </a:tr>
              <a:tr h="673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Периодическая печать и издательства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2 200,0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4 010,0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1 810,0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182,3</a:t>
                      </a:r>
                    </a:p>
                  </a:txBody>
                  <a:tcPr marL="9525" marR="9525" marT="9525" marB="0" anchor="ctr"/>
                </a:tc>
              </a:tr>
              <a:tr h="897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ОБСЛУЖИВАНИЕ ГОСУДАРСТВЕННОГО И МУНИЦИПАЛЬНОГО ДОЛГА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72,0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72,0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</a:tr>
              <a:tr h="6473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Обслуживание государственного (муниципального) внутреннего  долга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72,0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72,0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</a:tr>
              <a:tr h="14101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МЕЖБЮДЖЕТНЫЕ ТРАНСФЕРТЫ ОБЩЕГО ХАРАКТЕРА БЮДЖЕТАМ БЮДЖЕТНОЙ СИСТЕМЫ РОССИЙСКОЙ ФЕДЕРАЦИИ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6000,0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14622,5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8 622,5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243,7</a:t>
                      </a:r>
                    </a:p>
                  </a:txBody>
                  <a:tcPr marL="9525" marR="9525" marT="9525" marB="0" anchor="ctr"/>
                </a:tc>
              </a:tr>
              <a:tr h="67303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Дотации на выравнивание бюджетной обеспеченности субъектов РФ и муниципальных образований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6000,0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6000,0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</a:tr>
              <a:tr h="76918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Прочие межбюджетные трансферты общего характера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8622,5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8 622,5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х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394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505" y="838453"/>
            <a:ext cx="8928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      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497" y="-3244"/>
            <a:ext cx="9001000" cy="1384995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Bahnschrift SemiBold Condensed" panose="020B0502040204020203" pitchFamily="34" charset="0"/>
                <a:cs typeface="Times New Roman" panose="02020603050405020304" pitchFamily="18" charset="0"/>
              </a:rPr>
              <a:t>Распределение бюджетных ассигнований по муниципальным программам Ейского района и непрограммным направлениям деятельности на </a:t>
            </a:r>
            <a:r>
              <a:rPr lang="ru-RU" sz="2800" dirty="0" smtClean="0">
                <a:solidFill>
                  <a:schemeClr val="bg1"/>
                </a:solidFill>
                <a:latin typeface="Bahnschrift SemiBold Condensed" panose="020B0502040204020203" pitchFamily="34" charset="0"/>
                <a:cs typeface="Times New Roman" panose="02020603050405020304" pitchFamily="18" charset="0"/>
              </a:rPr>
              <a:t>2026 год</a:t>
            </a:r>
            <a:endParaRPr lang="ru-RU" sz="2800" dirty="0">
              <a:solidFill>
                <a:schemeClr val="bg1"/>
              </a:solidFill>
              <a:latin typeface="Bahnschrift SemiBold Condensed" panose="020B0502040204020203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930"/>
            <a:ext cx="665163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782231" y="1283918"/>
            <a:ext cx="10967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>
                <a:latin typeface="Bahnschrift SemiBold Condensed" panose="020B0502040204020203" pitchFamily="34" charset="0"/>
              </a:rPr>
              <a:t>тыс. рублей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3960804"/>
              </p:ext>
            </p:extLst>
          </p:nvPr>
        </p:nvGraphicFramePr>
        <p:xfrm>
          <a:off x="107505" y="1657651"/>
          <a:ext cx="8928992" cy="513146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850739"/>
                <a:gridCol w="886476"/>
                <a:gridCol w="976407"/>
                <a:gridCol w="668069"/>
                <a:gridCol w="547301"/>
              </a:tblGrid>
              <a:tr h="69122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22" marR="5922" marT="5922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Решение Совета муниципального образования Ейский район № 237 в редакции от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22" marR="5922" marT="5922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Изменение параметров, утвержденных решением № 237, относительно редакции от 23.04.2026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22" marR="5922" marT="5922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874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22" marR="5922" marT="5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23.04.2026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22" marR="5922" marT="5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25.06.2026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22" marR="5922" marT="5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+/-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22" marR="5922" marT="59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22" marR="5922" marT="5922" marB="0" anchor="ctr"/>
                </a:tc>
              </a:tr>
              <a:tr h="1243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ВСЕГО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4 712 291,5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4 679 136,9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-33 154,6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99,3</a:t>
                      </a:r>
                    </a:p>
                  </a:txBody>
                  <a:tcPr marL="9525" marR="9525" marT="9525" marB="0" anchor="ctr"/>
                </a:tc>
              </a:tr>
              <a:tr h="15398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в рамках муниципальных программ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4 340 396,5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4 301 898,9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-38 497,6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99,1</a:t>
                      </a:r>
                    </a:p>
                  </a:txBody>
                  <a:tcPr marL="9525" marR="9525" marT="9525" marB="0" anchor="ctr"/>
                </a:tc>
              </a:tr>
              <a:tr h="1243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образования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3 111 777,0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3 091 020,3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-20 756,7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99,3</a:t>
                      </a:r>
                    </a:p>
                  </a:txBody>
                  <a:tcPr marL="9525" marR="9525" marT="9525" marB="0" anchor="ctr"/>
                </a:tc>
              </a:tr>
              <a:tr h="1243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Социальная поддержка граждан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98 149,3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98 149,3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</a:tr>
              <a:tr h="1243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Дети Ейского района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81 055,9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81 358,2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302,3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100,4</a:t>
                      </a:r>
                    </a:p>
                  </a:txBody>
                  <a:tcPr marL="9525" marR="9525" marT="9525" marB="0" anchor="ctr"/>
                </a:tc>
              </a:tr>
              <a:tr h="13621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Комплексное и устойчивое развитие Ейского района в сфере строительства и архитектуры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15 473,3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14 793,2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-680,1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95,6</a:t>
                      </a:r>
                    </a:p>
                  </a:txBody>
                  <a:tcPr marL="9525" marR="9525" marT="9525" marB="0" anchor="ctr"/>
                </a:tc>
              </a:tr>
              <a:tr h="15990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безопасности населения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86 743,8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93 842,3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7 098,5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108,2</a:t>
                      </a:r>
                    </a:p>
                  </a:txBody>
                  <a:tcPr marL="9525" marR="9525" marT="9525" marB="0" anchor="ctr"/>
                </a:tc>
              </a:tr>
              <a:tr h="1243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культуры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328 394,3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327 394,3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-1 000,0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99,7</a:t>
                      </a:r>
                    </a:p>
                  </a:txBody>
                  <a:tcPr marL="9525" marR="9525" marT="9525" marB="0" anchor="ctr"/>
                </a:tc>
              </a:tr>
              <a:tr h="13621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санаторно-курортного и туристского комплекса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</a:tr>
              <a:tr h="1243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физической культуры и спорта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328 099,9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314 830,1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-13 269,8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96,0</a:t>
                      </a:r>
                    </a:p>
                  </a:txBody>
                  <a:tcPr marL="9525" marR="9525" marT="9525" marB="0" anchor="ctr"/>
                </a:tc>
              </a:tr>
              <a:tr h="1243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жилищно-коммунального и дорожного хозяйства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88 084,7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82 615,0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-5 469,7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93,8</a:t>
                      </a:r>
                    </a:p>
                  </a:txBody>
                  <a:tcPr marL="9525" marR="9525" marT="9525" marB="0" anchor="ctr"/>
                </a:tc>
              </a:tr>
              <a:tr h="13621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топливно-энергетического комплекса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</a:p>
                  </a:txBody>
                  <a:tcPr marL="9525" marR="9525" marT="9525" marB="0" anchor="ctr"/>
                </a:tc>
              </a:tr>
              <a:tr h="1243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Поддержка Ейского районного казачьего общества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10 250,0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9 225,0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-1 025,0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90,0</a:t>
                      </a:r>
                    </a:p>
                  </a:txBody>
                  <a:tcPr marL="9525" marR="9525" marT="9525" marB="0" anchor="ctr"/>
                </a:tc>
              </a:tr>
              <a:tr h="1243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Эффективное управление муниципальным имуществом и земельными ресурсами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25 739,5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24 993,6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-745,9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97,1</a:t>
                      </a:r>
                    </a:p>
                  </a:txBody>
                  <a:tcPr marL="9525" marR="9525" marT="9525" marB="0" anchor="ctr"/>
                </a:tc>
              </a:tr>
              <a:tr h="13621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Поддержка деятельности социально-ориентированных общественных организаций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2 200,0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1 980,0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-220,0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90,0</a:t>
                      </a:r>
                    </a:p>
                  </a:txBody>
                  <a:tcPr marL="9525" marR="9525" marT="9525" marB="0" anchor="ctr"/>
                </a:tc>
              </a:tr>
              <a:tr h="24282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сельского хозяйства и регулирование рынков сельскохозяйственной продукции, сырья и продовольствия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30 443,7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30 443,7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</a:tr>
              <a:tr h="1243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Молодёжь Ейского района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36 860,5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34 860,5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-2 000,0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94,6</a:t>
                      </a:r>
                    </a:p>
                  </a:txBody>
                  <a:tcPr marL="9525" marR="9525" marT="9525" marB="0" anchor="ctr"/>
                </a:tc>
              </a:tr>
              <a:tr h="260589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Профилактика терроризма и экстремизма, усиление борьбы с преступностью, профилактика правонарушений и противодействие коррупции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13 726,6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8 856,6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-4 870,0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64,5</a:t>
                      </a:r>
                    </a:p>
                  </a:txBody>
                  <a:tcPr marL="9525" marR="9525" marT="9525" marB="0" anchor="ctr"/>
                </a:tc>
              </a:tr>
              <a:tr h="1243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муниципальными финансами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44 165,9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44 165,9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</a:tr>
              <a:tr h="1243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Медиасреда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4 000,0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6 410,0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2 410,0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160,3</a:t>
                      </a:r>
                    </a:p>
                  </a:txBody>
                  <a:tcPr marL="9525" marR="9525" marT="9525" marB="0" anchor="ctr"/>
                </a:tc>
              </a:tr>
              <a:tr h="119634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Социально-экономическое развитие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1 380,0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1 658,4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278,4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120,2</a:t>
                      </a:r>
                    </a:p>
                  </a:txBody>
                  <a:tcPr marL="9525" marR="9525" marT="9525" marB="0" anchor="ctr"/>
                </a:tc>
              </a:tr>
              <a:tr h="153985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Информатизация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12187,5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12287,5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100,8</a:t>
                      </a:r>
                    </a:p>
                  </a:txBody>
                  <a:tcPr marL="9525" marR="9525" marT="9525" marB="0" anchor="ctr"/>
                </a:tc>
              </a:tr>
              <a:tr h="153985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Строительство (создание) объектов государственной и муниципальной собственности в Ейском районе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21427,3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22755,8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1 328,5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106,2</a:t>
                      </a:r>
                    </a:p>
                  </a:txBody>
                  <a:tcPr marL="9525" marR="9525" marT="9525" marB="0" anchor="ctr"/>
                </a:tc>
              </a:tr>
              <a:tr h="12437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Непрограммные расходы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371895,0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377238,0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5 343,0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101,4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2669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505" y="838453"/>
            <a:ext cx="8928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      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497" y="-3244"/>
            <a:ext cx="9001000" cy="954107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Источники финансирования дефицита </a:t>
            </a:r>
          </a:p>
          <a:p>
            <a:pPr algn="ctr"/>
            <a:r>
              <a:rPr lang="ru-RU" sz="2800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бюджета на </a:t>
            </a:r>
            <a:r>
              <a:rPr lang="ru-RU" sz="2800" dirty="0" smtClean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2026 </a:t>
            </a:r>
            <a:r>
              <a:rPr lang="ru-RU" sz="2800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год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930"/>
            <a:ext cx="665163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164288" y="1813466"/>
            <a:ext cx="10967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>
                <a:latin typeface="Bahnschrift SemiBold Condensed" panose="020B0502040204020203" pitchFamily="34" charset="0"/>
              </a:rPr>
              <a:t>тыс. рублей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2039480"/>
              </p:ext>
            </p:extLst>
          </p:nvPr>
        </p:nvGraphicFramePr>
        <p:xfrm>
          <a:off x="899593" y="2162969"/>
          <a:ext cx="7200798" cy="342328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186354"/>
                <a:gridCol w="1116124"/>
                <a:gridCol w="1116124"/>
                <a:gridCol w="1782196"/>
              </a:tblGrid>
              <a:tr h="157162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Решение Совета муниципального образования </a:t>
                      </a:r>
                      <a:r>
                        <a:rPr lang="ru-RU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Ейский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 № 237 в редакции от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Изменение параметров, утвержденных решением № 237, относительно редакции от 23.04.2026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000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23.04.2026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25.06.2026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+/-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40005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Источники финансирования дефицита бюджета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305898,4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257802,4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-48096,0</a:t>
                      </a: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Кредиты кредитных организаций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Бюджетные кредиты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-10329,0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-10329,0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</a:tr>
              <a:tr h="6000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Бюджетные кредиты, предоставленные бюджетам поселений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Иные источники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316227,4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268131,4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-48096,0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3637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U:\Отделы\АСУ\Госпаблики\qr\q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3" y="3062787"/>
            <a:ext cx="2448272" cy="3749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32550"/>
            <a:ext cx="72008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0099"/>
                </a:solidFill>
                <a:latin typeface="Monotype Corsiva" panose="03010101010201010101" pitchFamily="66" charset="0"/>
              </a:rPr>
              <a:t>Финансовое управление</a:t>
            </a:r>
          </a:p>
          <a:p>
            <a:pPr algn="ctr"/>
            <a:r>
              <a:rPr lang="ru-RU" sz="3200" b="1" dirty="0">
                <a:solidFill>
                  <a:srgbClr val="000099"/>
                </a:solidFill>
                <a:latin typeface="Monotype Corsiva" panose="03010101010201010101" pitchFamily="66" charset="0"/>
              </a:rPr>
              <a:t>администрации муниципального</a:t>
            </a:r>
          </a:p>
          <a:p>
            <a:pPr algn="ctr"/>
            <a:r>
              <a:rPr lang="ru-RU" sz="3200" b="1" dirty="0">
                <a:solidFill>
                  <a:srgbClr val="000099"/>
                </a:solidFill>
                <a:latin typeface="Monotype Corsiva" panose="03010101010201010101" pitchFamily="66" charset="0"/>
              </a:rPr>
              <a:t>образования </a:t>
            </a:r>
            <a:r>
              <a:rPr lang="ru-RU" sz="3200" b="1" dirty="0" err="1">
                <a:solidFill>
                  <a:srgbClr val="000099"/>
                </a:solidFill>
                <a:latin typeface="Monotype Corsiva" panose="03010101010201010101" pitchFamily="66" charset="0"/>
              </a:rPr>
              <a:t>Ейский</a:t>
            </a:r>
            <a:r>
              <a:rPr lang="ru-RU" sz="3200" b="1" dirty="0">
                <a:solidFill>
                  <a:srgbClr val="000099"/>
                </a:solidFill>
                <a:latin typeface="Monotype Corsiva" panose="03010101010201010101" pitchFamily="66" charset="0"/>
              </a:rPr>
              <a:t> район</a:t>
            </a:r>
          </a:p>
          <a:p>
            <a:pPr algn="ctr"/>
            <a:r>
              <a:rPr lang="ru-RU" sz="3200" b="1" dirty="0">
                <a:solidFill>
                  <a:srgbClr val="000099"/>
                </a:solidFill>
                <a:latin typeface="Monotype Corsiva" panose="03010101010201010101" pitchFamily="66" charset="0"/>
              </a:rPr>
              <a:t>353680, г. Ейск, </a:t>
            </a:r>
            <a:r>
              <a:rPr lang="ru-RU" sz="3200" b="1" dirty="0" smtClean="0">
                <a:solidFill>
                  <a:srgbClr val="000099"/>
                </a:solidFill>
                <a:latin typeface="Monotype Corsiva" panose="03010101010201010101" pitchFamily="66" charset="0"/>
              </a:rPr>
              <a:t> ул</a:t>
            </a:r>
            <a:r>
              <a:rPr lang="ru-RU" sz="3200" b="1" dirty="0">
                <a:solidFill>
                  <a:srgbClr val="000099"/>
                </a:solidFill>
                <a:latin typeface="Monotype Corsiva" panose="03010101010201010101" pitchFamily="66" charset="0"/>
              </a:rPr>
              <a:t>. Победы, д. 113</a:t>
            </a:r>
          </a:p>
          <a:p>
            <a:pPr algn="ctr"/>
            <a:r>
              <a:rPr lang="ru-RU" sz="3200" b="1" dirty="0">
                <a:solidFill>
                  <a:srgbClr val="000099"/>
                </a:solidFill>
                <a:latin typeface="Monotype Corsiva" panose="03010101010201010101" pitchFamily="66" charset="0"/>
              </a:rPr>
              <a:t>тел.(861-32)2-53-70</a:t>
            </a:r>
          </a:p>
          <a:p>
            <a:pPr algn="ctr"/>
            <a:r>
              <a:rPr lang="ru-RU" sz="3200" b="1" dirty="0" err="1">
                <a:solidFill>
                  <a:srgbClr val="000099"/>
                </a:solidFill>
                <a:latin typeface="Monotype Corsiva" panose="03010101010201010101" pitchFamily="66" charset="0"/>
              </a:rPr>
              <a:t>E-mail:eskfin@mail.kuban.ru</a:t>
            </a:r>
            <a:endParaRPr lang="ru-RU" sz="3200" b="1" dirty="0">
              <a:solidFill>
                <a:srgbClr val="000099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0287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4672</TotalTime>
  <Words>1640</Words>
  <Application>Microsoft Office PowerPoint</Application>
  <PresentationFormat>Экран (4:3)</PresentationFormat>
  <Paragraphs>613</Paragraphs>
  <Slides>8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fonh2</dc:creator>
  <cp:lastModifiedBy>budget1</cp:lastModifiedBy>
  <cp:revision>421</cp:revision>
  <cp:lastPrinted>2025-11-25T11:07:35Z</cp:lastPrinted>
  <dcterms:created xsi:type="dcterms:W3CDTF">2024-05-29T07:39:42Z</dcterms:created>
  <dcterms:modified xsi:type="dcterms:W3CDTF">2026-06-25T13:06:57Z</dcterms:modified>
</cp:coreProperties>
</file>