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1" r:id="rId3"/>
    <p:sldId id="260" r:id="rId4"/>
    <p:sldId id="282" r:id="rId5"/>
    <p:sldId id="263" r:id="rId6"/>
    <p:sldId id="264" r:id="rId7"/>
    <p:sldId id="286" r:id="rId8"/>
    <p:sldId id="287" r:id="rId9"/>
    <p:sldId id="288" r:id="rId10"/>
    <p:sldId id="289" r:id="rId11"/>
    <p:sldId id="284" r:id="rId12"/>
    <p:sldId id="265" r:id="rId13"/>
    <p:sldId id="266" r:id="rId14"/>
    <p:sldId id="267" r:id="rId15"/>
    <p:sldId id="273" r:id="rId16"/>
    <p:sldId id="272" r:id="rId17"/>
    <p:sldId id="271" r:id="rId18"/>
    <p:sldId id="270" r:id="rId19"/>
    <p:sldId id="269" r:id="rId20"/>
    <p:sldId id="268" r:id="rId21"/>
    <p:sldId id="274" r:id="rId22"/>
    <p:sldId id="275" r:id="rId23"/>
    <p:sldId id="276" r:id="rId24"/>
    <p:sldId id="277" r:id="rId25"/>
    <p:sldId id="278" r:id="rId26"/>
    <p:sldId id="283" r:id="rId27"/>
    <p:sldId id="280" r:id="rId28"/>
    <p:sldId id="281" r:id="rId29"/>
    <p:sldId id="262" r:id="rId30"/>
    <p:sldId id="285" r:id="rId31"/>
    <p:sldId id="290" r:id="rId3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Доходы консолидированного бюджета Ейского района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25861717440431"/>
          <c:y val="0.13970833333333332"/>
          <c:w val="0.85554504932907338"/>
          <c:h val="0.74043011811023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2911.8</c:v>
                </c:pt>
                <c:pt idx="1">
                  <c:v>2963.9</c:v>
                </c:pt>
                <c:pt idx="2">
                  <c:v>2874.9</c:v>
                </c:pt>
                <c:pt idx="3">
                  <c:v>3383.9</c:v>
                </c:pt>
                <c:pt idx="4">
                  <c:v>3618.6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1-4D4A-B19C-2CA4BA826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65983488"/>
        <c:axId val="63504960"/>
      </c:barChart>
      <c:catAx>
        <c:axId val="6598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3504960"/>
        <c:crosses val="autoZero"/>
        <c:auto val="1"/>
        <c:lblAlgn val="ctr"/>
        <c:lblOffset val="100"/>
        <c:noMultiLvlLbl val="0"/>
      </c:catAx>
      <c:valAx>
        <c:axId val="635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98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Расходы консолидированного</a:t>
            </a:r>
            <a:r>
              <a:rPr lang="ru-RU" sz="1600" baseline="0" dirty="0" smtClean="0"/>
              <a:t> бюджета </a:t>
            </a:r>
            <a:r>
              <a:rPr lang="ru-RU" sz="1600" baseline="0" dirty="0" err="1" smtClean="0"/>
              <a:t>Ейского</a:t>
            </a:r>
            <a:r>
              <a:rPr lang="ru-RU" sz="1600" baseline="0" dirty="0" smtClean="0"/>
              <a:t> района</a:t>
            </a:r>
            <a:endParaRPr lang="ru-RU" sz="1600" dirty="0"/>
          </a:p>
        </c:rich>
      </c:tx>
      <c:layout>
        <c:manualLayout>
          <c:xMode val="edge"/>
          <c:yMode val="edge"/>
          <c:x val="9.7599964738217512E-2"/>
          <c:y val="2.62677669384252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2945.5</c:v>
                </c:pt>
                <c:pt idx="1">
                  <c:v>2962.1</c:v>
                </c:pt>
                <c:pt idx="2">
                  <c:v>2940</c:v>
                </c:pt>
                <c:pt idx="3">
                  <c:v>3279.3</c:v>
                </c:pt>
                <c:pt idx="4">
                  <c:v>3490.8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8-45A7-8A34-C9B80FF0E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3"/>
        <c:axId val="65984512"/>
        <c:axId val="109782144"/>
      </c:barChart>
      <c:catAx>
        <c:axId val="65984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9782144"/>
        <c:crosses val="autoZero"/>
        <c:auto val="1"/>
        <c:lblAlgn val="ctr"/>
        <c:lblOffset val="100"/>
        <c:noMultiLvlLbl val="0"/>
      </c:catAx>
      <c:valAx>
        <c:axId val="109782144"/>
        <c:scaling>
          <c:orientation val="minMax"/>
          <c:max val="4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98451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7.8168105903828333E-2"/>
          <c:y val="3.905708514704475E-2"/>
          <c:w val="0.81705617956396226"/>
          <c:h val="0.88282493830239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effectLst/>
            <a:scene3d>
              <a:camera prst="orthographicFront"/>
              <a:lightRig rig="threePt" dir="t"/>
            </a:scene3d>
            <a:sp3d prstMaterial="matte">
              <a:bevelT/>
              <a:bevelB w="762000"/>
            </a:sp3d>
          </c:spPr>
          <c:invertIfNegative val="0"/>
          <c:dLbls>
            <c:dLbl>
              <c:idx val="0"/>
              <c:layout>
                <c:manualLayout>
                  <c:x val="2.7770767718817003E-3"/>
                  <c:y val="0.41626685938537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D-4152-82C1-47EC235A13BB}"/>
                </c:ext>
              </c:extLst>
            </c:dLbl>
            <c:dLbl>
              <c:idx val="1"/>
              <c:layout>
                <c:manualLayout>
                  <c:x val="-2.9157957549221202E-7"/>
                  <c:y val="0.23054890248872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D-4152-82C1-47EC235A13BB}"/>
                </c:ext>
              </c:extLst>
            </c:dLbl>
            <c:dLbl>
              <c:idx val="2"/>
              <c:layout>
                <c:manualLayout>
                  <c:x val="-1.3889393078571511E-3"/>
                  <c:y val="0.15049751886580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2D-4152-82C1-47EC235A13BB}"/>
                </c:ext>
              </c:extLst>
            </c:dLbl>
            <c:dLbl>
              <c:idx val="3"/>
              <c:layout>
                <c:manualLayout>
                  <c:x val="-4.1660497778433824E-3"/>
                  <c:y val="0.13021743807654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D-4152-82C1-47EC235A13B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1421.7</c:v>
                </c:pt>
                <c:pt idx="1">
                  <c:v>822.1</c:v>
                </c:pt>
                <c:pt idx="2">
                  <c:v>599.6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D-4152-82C1-47EC235A13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685"/>
            <a:scene3d>
              <a:camera prst="orthographicFront"/>
              <a:lightRig rig="threePt" dir="t"/>
            </a:scene3d>
            <a:sp3d prstMaterial="matte">
              <a:bevelT/>
              <a:bevelB w="762000"/>
            </a:sp3d>
          </c:spPr>
          <c:invertIfNegative val="0"/>
          <c:dLbls>
            <c:dLbl>
              <c:idx val="0"/>
              <c:layout>
                <c:manualLayout>
                  <c:x val="6.943019956726677E-3"/>
                  <c:y val="0.43334649871007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D-4152-82C1-47EC235A13BB}"/>
                </c:ext>
              </c:extLst>
            </c:dLbl>
            <c:dLbl>
              <c:idx val="1"/>
              <c:layout>
                <c:manualLayout>
                  <c:x val="-4.6302836588163265E-4"/>
                  <c:y val="0.27163941412787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2D-4152-82C1-47EC235A13BB}"/>
                </c:ext>
              </c:extLst>
            </c:dLbl>
            <c:dLbl>
              <c:idx val="2"/>
              <c:layout>
                <c:manualLayout>
                  <c:x val="-9.260567317632653E-4"/>
                  <c:y val="0.16597374070480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D-4152-82C1-47EC235A13BB}"/>
                </c:ext>
              </c:extLst>
            </c:dLbl>
            <c:dLbl>
              <c:idx val="3"/>
              <c:layout>
                <c:manualLayout>
                  <c:x val="-4.1660497778433824E-3"/>
                  <c:y val="0.13662157437538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D-4152-82C1-47EC235A13B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1507.6</c:v>
                </c:pt>
                <c:pt idx="1">
                  <c:v>873.4</c:v>
                </c:pt>
                <c:pt idx="2">
                  <c:v>634.20000000000005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2D-4152-82C1-47EC235A13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1A2D-4152-82C1-47EC235A13BB}"/>
              </c:ext>
            </c:extLst>
          </c:dPt>
          <c:dLbls>
            <c:dLbl>
              <c:idx val="0"/>
              <c:layout>
                <c:manualLayout>
                  <c:x val="3.7030606087510931E-3"/>
                  <c:y val="0.4642475792129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2D-4152-82C1-47EC235A13BB}"/>
                </c:ext>
              </c:extLst>
            </c:dLbl>
            <c:dLbl>
              <c:idx val="1"/>
              <c:layout>
                <c:manualLayout>
                  <c:x val="0"/>
                  <c:y val="0.30096049962770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2D-4152-82C1-47EC235A13BB}"/>
                </c:ext>
              </c:extLst>
            </c:dLbl>
            <c:dLbl>
              <c:idx val="2"/>
              <c:layout>
                <c:manualLayout>
                  <c:x val="7.4061212175021846E-3"/>
                  <c:y val="0.19370330029230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2D-4152-82C1-47EC235A1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1689.4</c:v>
                </c:pt>
                <c:pt idx="1">
                  <c:v>1012</c:v>
                </c:pt>
                <c:pt idx="2" formatCode="General">
                  <c:v>677.4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2D-4152-82C1-47EC235A1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20147456"/>
        <c:axId val="63506112"/>
        <c:axId val="0"/>
      </c:bar3DChart>
      <c:catAx>
        <c:axId val="12014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3506112"/>
        <c:crosses val="autoZero"/>
        <c:auto val="1"/>
        <c:lblAlgn val="ctr"/>
        <c:lblOffset val="100"/>
        <c:noMultiLvlLbl val="0"/>
      </c:catAx>
      <c:valAx>
        <c:axId val="635061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014745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6492097974819497"/>
          <c:y val="0.13763897112860893"/>
          <c:w val="0.16781556308899986"/>
          <c:h val="0.17747443255825679"/>
        </c:manualLayout>
      </c:layout>
      <c:overlay val="0"/>
      <c:txPr>
        <a:bodyPr/>
        <a:lstStyle/>
        <a:p>
          <a:pPr>
            <a:defRPr sz="1797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4218915495463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ADB-439E-B207-B3A58FF5221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EADB-439E-B207-B3A58FF5221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ADB-439E-B207-B3A58FF5221B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6-EADB-439E-B207-B3A58FF5221B}"/>
              </c:ext>
            </c:extLst>
          </c:dPt>
          <c:dPt>
            <c:idx val="4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8-EADB-439E-B207-B3A58FF5221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A-EADB-439E-B207-B3A58FF5221B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C-EADB-439E-B207-B3A58FF5221B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E-EADB-439E-B207-B3A58FF5221B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0-EADB-439E-B207-B3A58FF5221B}"/>
              </c:ext>
            </c:extLst>
          </c:dPt>
          <c:dPt>
            <c:idx val="9"/>
            <c:bubble3D val="0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2-EADB-439E-B207-B3A58FF5221B}"/>
              </c:ext>
            </c:extLst>
          </c:dPt>
          <c:dLbls>
            <c:dLbl>
              <c:idx val="0"/>
              <c:layout>
                <c:manualLayout>
                  <c:x val="6.0626597044772801E-2"/>
                  <c:y val="0.24871610451510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DB-439E-B207-B3A58FF5221B}"/>
                </c:ext>
              </c:extLst>
            </c:dLbl>
            <c:dLbl>
              <c:idx val="1"/>
              <c:layout>
                <c:manualLayout>
                  <c:x val="-0.15997325083537728"/>
                  <c:y val="-5.39216422984162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DB-439E-B207-B3A58FF5221B}"/>
                </c:ext>
              </c:extLst>
            </c:dLbl>
            <c:dLbl>
              <c:idx val="2"/>
              <c:layout>
                <c:manualLayout>
                  <c:x val="-3.3006004166866679E-2"/>
                  <c:y val="-3.082202635401249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продажа земельных участков
5,0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DB-439E-B207-B3A58FF5221B}"/>
                </c:ext>
              </c:extLst>
            </c:dLbl>
            <c:dLbl>
              <c:idx val="3"/>
              <c:layout>
                <c:manualLayout>
                  <c:x val="0.11965358549904712"/>
                  <c:y val="-3.39169547201408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DB-439E-B207-B3A58FF5221B}"/>
                </c:ext>
              </c:extLst>
            </c:dLbl>
            <c:dLbl>
              <c:idx val="4"/>
              <c:layout>
                <c:manualLayout>
                  <c:x val="0.10949744900139301"/>
                  <c:y val="-3.10242537446951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DB-439E-B207-B3A58FF5221B}"/>
                </c:ext>
              </c:extLst>
            </c:dLbl>
            <c:dLbl>
              <c:idx val="5"/>
              <c:layout>
                <c:manualLayout>
                  <c:x val="8.9012972917539082E-2"/>
                  <c:y val="-3.64863559267449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DB-439E-B207-B3A58FF5221B}"/>
                </c:ext>
              </c:extLst>
            </c:dLbl>
            <c:dLbl>
              <c:idx val="6"/>
              <c:layout>
                <c:manualLayout>
                  <c:x val="2.9970254615721399E-2"/>
                  <c:y val="-5.03648068373806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DB-439E-B207-B3A58FF5221B}"/>
                </c:ext>
              </c:extLst>
            </c:dLbl>
            <c:dLbl>
              <c:idx val="7"/>
              <c:layout>
                <c:manualLayout>
                  <c:x val="8.2539974190901769E-2"/>
                  <c:y val="8.355518818300877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DB-439E-B207-B3A58FF5221B}"/>
                </c:ext>
              </c:extLst>
            </c:dLbl>
            <c:dLbl>
              <c:idx val="8"/>
              <c:layout>
                <c:manualLayout>
                  <c:x val="7.7490535239674127E-2"/>
                  <c:y val="9.41573451846762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DB-439E-B207-B3A58FF5221B}"/>
                </c:ext>
              </c:extLst>
            </c:dLbl>
            <c:dLbl>
              <c:idx val="9"/>
              <c:layout>
                <c:manualLayout>
                  <c:x val="-1.9068714640508685E-2"/>
                  <c:y val="0.12173864961180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DB-439E-B207-B3A58FF5221B}"/>
                </c:ext>
              </c:extLst>
            </c:dLbl>
            <c:dLbl>
              <c:idx val="10"/>
              <c:layout>
                <c:manualLayout>
                  <c:x val="-4.883004602754315E-2"/>
                  <c:y val="5.8701723125769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DB-439E-B207-B3A58FF5221B}"/>
                </c:ext>
              </c:extLst>
            </c:dLbl>
            <c:dLbl>
              <c:idx val="11"/>
              <c:layout>
                <c:manualLayout>
                  <c:x val="-8.3172224582967011E-2"/>
                  <c:y val="8.4166714898753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DB-439E-B207-B3A58FF52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налог на прибыль</c:v>
                </c:pt>
                <c:pt idx="2">
                  <c:v>продажа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патентная система </c:v>
                </c:pt>
                <c:pt idx="7">
                  <c:v>НВОС</c:v>
                </c:pt>
                <c:pt idx="8">
                  <c:v>прочие</c:v>
                </c:pt>
                <c:pt idx="9">
                  <c:v>ЕНВД</c:v>
                </c:pt>
                <c:pt idx="10">
                  <c:v>УСН</c:v>
                </c:pt>
                <c:pt idx="11">
                  <c:v>штрафы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58.5</c:v>
                </c:pt>
                <c:pt idx="1">
                  <c:v>1.4</c:v>
                </c:pt>
                <c:pt idx="2">
                  <c:v>1</c:v>
                </c:pt>
                <c:pt idx="3">
                  <c:v>1.5</c:v>
                </c:pt>
                <c:pt idx="4">
                  <c:v>11.4</c:v>
                </c:pt>
                <c:pt idx="5">
                  <c:v>2</c:v>
                </c:pt>
                <c:pt idx="6">
                  <c:v>5.0999999999999996</c:v>
                </c:pt>
                <c:pt idx="7">
                  <c:v>0.5</c:v>
                </c:pt>
                <c:pt idx="8">
                  <c:v>1.9</c:v>
                </c:pt>
                <c:pt idx="9">
                  <c:v>1.5</c:v>
                </c:pt>
                <c:pt idx="10">
                  <c:v>14.5</c:v>
                </c:pt>
                <c:pt idx="1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ADB-439E-B207-B3A58FF5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59"/>
      <c:depthPercent val="100"/>
      <c:rAngAx val="0"/>
      <c:perspective val="80"/>
    </c:view3D>
    <c:floor>
      <c:thickness val="0"/>
      <c:spPr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53476979746542E-2"/>
          <c:y val="3.0737230308169248E-2"/>
          <c:w val="0.85762307899065082"/>
          <c:h val="0.828660820896723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млн.руб.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balanced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3.8549570878015057E-3"/>
                  <c:y val="8.5154705313760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D7-4989-8E38-D15F82B366F5}"/>
                </c:ext>
              </c:extLst>
            </c:dLbl>
            <c:dLbl>
              <c:idx val="2"/>
              <c:layout>
                <c:manualLayout>
                  <c:x val="-5.9568028328968277E-3"/>
                  <c:y val="8.5269956274674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D7-4989-8E38-D15F82B366F5}"/>
                </c:ext>
              </c:extLst>
            </c:dLbl>
            <c:dLbl>
              <c:idx val="4"/>
              <c:layout>
                <c:manualLayout>
                  <c:x val="-3.8549570878015057E-3"/>
                  <c:y val="0.10729492869533873"/>
                </c:manualLayout>
              </c:layout>
              <c:tx>
                <c:rich>
                  <a:bodyPr/>
                  <a:lstStyle/>
                  <a:p>
                    <a:r>
                      <a:rPr lang="ru-RU" sz="2399" dirty="0" smtClean="0"/>
                      <a:t>860,1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D7-4989-8E38-D15F82B36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2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678.1</c:v>
                </c:pt>
                <c:pt idx="2" formatCode="0.0">
                  <c:v>722.2</c:v>
                </c:pt>
                <c:pt idx="4" formatCode="0.0">
                  <c:v>860.1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D7-4989-8E38-D15F82B366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млн.руб.</c:v>
                </c:pt>
              </c:strCache>
            </c:strRef>
          </c:tx>
          <c:spPr>
            <a:solidFill>
              <a:srgbClr val="CC00FF"/>
            </a:solidFill>
            <a:scene3d>
              <a:camera prst="orthographicFront"/>
              <a:lightRig rig="balanced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3.8549570878015057E-3"/>
                  <c:y val="-3.406188212550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D7-4989-8E38-D15F82B366F5}"/>
                </c:ext>
              </c:extLst>
            </c:dLbl>
            <c:dLbl>
              <c:idx val="2"/>
              <c:layout>
                <c:manualLayout>
                  <c:x val="-5.7824356317022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D7-4989-8E38-D15F82B366F5}"/>
                </c:ext>
              </c:extLst>
            </c:dLbl>
            <c:dLbl>
              <c:idx val="4"/>
              <c:layout>
                <c:manualLayout>
                  <c:x val="-7.7099141756030113E-3"/>
                  <c:y val="-3.406188212550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D7-4989-8E38-D15F82B36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2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144</c:v>
                </c:pt>
                <c:pt idx="2" formatCode="0.0">
                  <c:v>151.19999999999999</c:v>
                </c:pt>
                <c:pt idx="4" formatCode="0.0">
                  <c:v>151.9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D7-4989-8E38-D15F82B36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0"/>
        <c:shape val="box"/>
        <c:axId val="120304640"/>
        <c:axId val="109781568"/>
        <c:axId val="0"/>
      </c:bar3DChart>
      <c:catAx>
        <c:axId val="1203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9" b="1"/>
            </a:pPr>
            <a:endParaRPr lang="ru-RU"/>
          </a:p>
        </c:txPr>
        <c:crossAx val="109781568"/>
        <c:crosses val="autoZero"/>
        <c:auto val="1"/>
        <c:lblAlgn val="ctr"/>
        <c:lblOffset val="100"/>
        <c:noMultiLvlLbl val="0"/>
      </c:catAx>
      <c:valAx>
        <c:axId val="10978156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20304640"/>
        <c:crosses val="max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1.1464574368696287E-2"/>
          <c:y val="0.86446503249583828"/>
          <c:w val="0.92765841359545598"/>
          <c:h val="0.11348245028693449"/>
        </c:manualLayout>
      </c:layout>
      <c:overlay val="0"/>
      <c:txPr>
        <a:bodyPr/>
        <a:lstStyle/>
        <a:p>
          <a:pPr>
            <a:defRPr sz="1599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5000000000000001E-2"/>
          <c:w val="0.92292643812523245"/>
          <c:h val="0.8666666666666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C45-4237-8FB6-2F4F12EFE1EA}"/>
              </c:ext>
            </c:extLst>
          </c:dPt>
          <c:dPt>
            <c:idx val="1"/>
            <c:bubble3D val="0"/>
            <c:explosion val="35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C45-4237-8FB6-2F4F12EFE1EA}"/>
              </c:ext>
            </c:extLst>
          </c:dPt>
          <c:dLbls>
            <c:dLbl>
              <c:idx val="0"/>
              <c:layout>
                <c:manualLayout>
                  <c:x val="-0.51674647865213041"/>
                  <c:y val="-0.3656761811023622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Программные расходы </a:t>
                    </a:r>
                    <a:r>
                      <a:rPr lang="en-US" sz="1200" b="1" dirty="0" smtClean="0"/>
                      <a:t>95</a:t>
                    </a:r>
                    <a:r>
                      <a:rPr lang="ru-RU" sz="1200" b="1" dirty="0" smtClean="0"/>
                      <a:t>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5-4237-8FB6-2F4F12EFE1EA}"/>
                </c:ext>
              </c:extLst>
            </c:dLbl>
            <c:dLbl>
              <c:idx val="1"/>
              <c:layout>
                <c:manualLayout>
                  <c:x val="0.43374498244156445"/>
                  <c:y val="2.403051181102362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Непрограммные расходы</a:t>
                    </a:r>
                  </a:p>
                  <a:p>
                    <a:r>
                      <a:rPr lang="en-US" sz="1200" b="1" dirty="0" smtClean="0"/>
                      <a:t>5</a:t>
                    </a:r>
                    <a:r>
                      <a:rPr lang="ru-RU" sz="1200" b="1" dirty="0" smtClean="0"/>
                      <a:t>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5-4237-8FB6-2F4F12EFE1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45-4237-8FB6-2F4F12EF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518110348232453E-3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4.0411888106242723E-2"/>
                  <c:y val="-3.0503465031010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25-4BC0-8735-A6C55E1804BF}"/>
                </c:ext>
              </c:extLst>
            </c:dLbl>
            <c:dLbl>
              <c:idx val="1"/>
              <c:layout>
                <c:manualLayout>
                  <c:x val="-4.1853352287101298E-2"/>
                  <c:y val="-4.5721115560074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25-4BC0-8735-A6C55E1804BF}"/>
                </c:ext>
              </c:extLst>
            </c:dLbl>
            <c:dLbl>
              <c:idx val="2"/>
              <c:layout>
                <c:manualLayout>
                  <c:x val="-3.4480534010983964E-2"/>
                  <c:y val="-4.28172024715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25-4BC0-8735-A6C55E1804BF}"/>
                </c:ext>
              </c:extLst>
            </c:dLbl>
            <c:dLbl>
              <c:idx val="3"/>
              <c:layout>
                <c:manualLayout>
                  <c:x val="-3.7012188825459452E-2"/>
                  <c:y val="-4.2266776937727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25-4BC0-8735-A6C55E1804BF}"/>
                </c:ext>
              </c:extLst>
            </c:dLbl>
            <c:dLbl>
              <c:idx val="4"/>
              <c:layout>
                <c:manualLayout>
                  <c:x val="-4.1072087547094481E-2"/>
                  <c:y val="-4.1769580900233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25-4BC0-8735-A6C55E1804BF}"/>
                </c:ext>
              </c:extLst>
            </c:dLbl>
            <c:dLbl>
              <c:idx val="5"/>
              <c:layout>
                <c:manualLayout>
                  <c:x val="-4.4092323075213866E-2"/>
                  <c:y val="-3.8141953214539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25-4BC0-8735-A6C55E1804BF}"/>
                </c:ext>
              </c:extLst>
            </c:dLbl>
            <c:numFmt formatCode="0.0_ ;[Red]\-0.0\ " sourceLinked="0"/>
            <c:spPr>
              <a:noFill/>
              <a:ln w="2280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3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14.2</c:v>
                </c:pt>
                <c:pt idx="1">
                  <c:v>8.8000000000000007</c:v>
                </c:pt>
                <c:pt idx="2">
                  <c:v>7.3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25-4BC0-8735-A6C55E18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0960"/>
        <c:axId val="151279808"/>
      </c:lineChart>
      <c:catAx>
        <c:axId val="187880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1279808"/>
        <c:crosses val="autoZero"/>
        <c:auto val="1"/>
        <c:lblAlgn val="ctr"/>
        <c:lblOffset val="100"/>
        <c:noMultiLvlLbl val="0"/>
      </c:catAx>
      <c:valAx>
        <c:axId val="151279808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788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A6-4F32-B231-01E0C0BE5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1.01.2018</c:v>
                </c:pt>
                <c:pt idx="1">
                  <c:v>факт на 1.01.2019</c:v>
                </c:pt>
                <c:pt idx="2">
                  <c:v>факт на 1.01.2020</c:v>
                </c:pt>
                <c:pt idx="3">
                  <c:v>факт на 1.01.2021</c:v>
                </c:pt>
                <c:pt idx="4">
                  <c:v>факт на 1.01.2022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143.6</c:v>
                </c:pt>
                <c:pt idx="1">
                  <c:v>101.9</c:v>
                </c:pt>
                <c:pt idx="2">
                  <c:v>61.3</c:v>
                </c:pt>
                <c:pt idx="3">
                  <c:v>51.3</c:v>
                </c:pt>
                <c:pt idx="4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6-4F32-B231-01E0C0BE55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2.2714366837024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A6-4F32-B231-01E0C0BE557C}"/>
                </c:ext>
              </c:extLst>
            </c:dLbl>
            <c:dLbl>
              <c:idx val="2"/>
              <c:layout>
                <c:manualLayout>
                  <c:x val="1.3069521852171931E-2"/>
                  <c:y val="-1.84438487395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A6-4F32-B231-01E0C0BE557C}"/>
                </c:ext>
              </c:extLst>
            </c:dLbl>
            <c:dLbl>
              <c:idx val="3"/>
              <c:layout>
                <c:manualLayout>
                  <c:x val="1.45216909468577E-2"/>
                  <c:y val="-2.78927894909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A6-4F32-B231-01E0C0BE557C}"/>
                </c:ext>
              </c:extLst>
            </c:dLbl>
            <c:dLbl>
              <c:idx val="4"/>
              <c:layout>
                <c:manualLayout>
                  <c:x val="5.8085620347198769E-3"/>
                  <c:y val="-1.590005678591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A6-4F32-B231-01E0C0BE55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1.01.2018</c:v>
                </c:pt>
                <c:pt idx="1">
                  <c:v>факт на 1.01.2019</c:v>
                </c:pt>
                <c:pt idx="2">
                  <c:v>факт на 1.01.2020</c:v>
                </c:pt>
                <c:pt idx="3">
                  <c:v>факт на 1.01.2021</c:v>
                </c:pt>
                <c:pt idx="4">
                  <c:v>факт на 1.01.2022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A6-4F32-B231-01E0C0BE55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1.01.2018</c:v>
                </c:pt>
                <c:pt idx="1">
                  <c:v>факт на 1.01.2019</c:v>
                </c:pt>
                <c:pt idx="2">
                  <c:v>факт на 1.01.2020</c:v>
                </c:pt>
                <c:pt idx="3">
                  <c:v>факт на 1.01.2021</c:v>
                </c:pt>
                <c:pt idx="4">
                  <c:v>факт на 1.01.2022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75A6-4F32-B231-01E0C0BE5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881472"/>
        <c:axId val="13385728"/>
        <c:axId val="0"/>
      </c:bar3DChart>
      <c:catAx>
        <c:axId val="18788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85728"/>
        <c:crosses val="autoZero"/>
        <c:auto val="1"/>
        <c:lblAlgn val="ctr"/>
        <c:lblOffset val="100"/>
        <c:noMultiLvlLbl val="0"/>
      </c:catAx>
      <c:valAx>
        <c:axId val="1338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7881472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0"/>
          <c:y val="0.76173617032199314"/>
          <c:w val="1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02D5B-37B8-43D6-B33F-2AD9CB5916E1}" type="doc">
      <dgm:prSet loTypeId="urn:microsoft.com/office/officeart/2005/8/layout/hProcess9" loCatId="process" qsTypeId="urn:microsoft.com/office/officeart/2005/8/quickstyle/3d1" qsCatId="3D" csTypeId="urn:microsoft.com/office/officeart/2005/8/colors/accent6_5" csCatId="accent6" phldr="1"/>
      <dgm:spPr/>
    </dgm:pt>
    <dgm:pt modelId="{4D80487E-8CD2-4E8F-B91F-EC9B94BB07E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Публичные слушания по проекту бюджета МО </a:t>
          </a:r>
          <a:r>
            <a:rPr lang="ru-RU" sz="1050" b="1" dirty="0" err="1" smtClean="0">
              <a:solidFill>
                <a:schemeClr val="tx1"/>
              </a:solidFill>
            </a:rPr>
            <a:t>Ейский</a:t>
          </a:r>
          <a:r>
            <a:rPr lang="ru-RU" sz="1050" b="1" dirty="0" smtClean="0">
              <a:solidFill>
                <a:schemeClr val="tx1"/>
              </a:solidFill>
            </a:rPr>
            <a:t> район на 2021 год и на плановый период 2022 и 2023 годов проведены</a:t>
          </a:r>
        </a:p>
        <a:p>
          <a:r>
            <a:rPr lang="ru-RU" sz="1050" b="1" dirty="0" smtClean="0">
              <a:solidFill>
                <a:schemeClr val="tx1"/>
              </a:solidFill>
            </a:rPr>
            <a:t>1 декабря 2020 года</a:t>
          </a:r>
        </a:p>
        <a:p>
          <a:endParaRPr lang="ru-RU" sz="1000" dirty="0"/>
        </a:p>
      </dgm:t>
    </dgm:pt>
    <dgm:pt modelId="{39B04B51-C848-4A73-AE65-C4091E400A44}" type="parTrans" cxnId="{C0CCDC3F-602E-4EDF-8006-CCBD889418D6}">
      <dgm:prSet/>
      <dgm:spPr/>
      <dgm:t>
        <a:bodyPr/>
        <a:lstStyle/>
        <a:p>
          <a:endParaRPr lang="ru-RU"/>
        </a:p>
      </dgm:t>
    </dgm:pt>
    <dgm:pt modelId="{608D06EE-6F8B-4BE4-A16D-4267F165A6DC}" type="sibTrans" cxnId="{C0CCDC3F-602E-4EDF-8006-CCBD889418D6}">
      <dgm:prSet/>
      <dgm:spPr/>
      <dgm:t>
        <a:bodyPr/>
        <a:lstStyle/>
        <a:p>
          <a:endParaRPr lang="ru-RU"/>
        </a:p>
      </dgm:t>
    </dgm:pt>
    <dgm:pt modelId="{7CF8836A-5FEE-423B-9F47-49D995714A35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Бюджет муниципального образования </a:t>
          </a:r>
          <a:r>
            <a:rPr lang="ru-RU" sz="1050" b="1" dirty="0" err="1" smtClean="0">
              <a:solidFill>
                <a:schemeClr val="tx1"/>
              </a:solidFill>
            </a:rPr>
            <a:t>Ейский</a:t>
          </a:r>
          <a:r>
            <a:rPr lang="ru-RU" sz="1050" b="1" dirty="0" smtClean="0">
              <a:solidFill>
                <a:schemeClr val="tx1"/>
              </a:solidFill>
            </a:rPr>
            <a:t> район утвержден решением Совета муниципального образования </a:t>
          </a:r>
          <a:r>
            <a:rPr lang="ru-RU" sz="1050" b="1" dirty="0" err="1" smtClean="0">
              <a:solidFill>
                <a:schemeClr val="tx1"/>
              </a:solidFill>
            </a:rPr>
            <a:t>Ейский</a:t>
          </a:r>
          <a:r>
            <a:rPr lang="ru-RU" sz="1050" b="1" dirty="0" smtClean="0">
              <a:solidFill>
                <a:schemeClr val="tx1"/>
              </a:solidFill>
            </a:rPr>
            <a:t> район  от 9 декабря 2020 года      № 321 «О районном бюджете на 2021 год и на плановый период 2022 и 2023 годов»</a:t>
          </a:r>
          <a:endParaRPr lang="ru-RU" sz="1050" b="1" dirty="0">
            <a:solidFill>
              <a:schemeClr val="tx1"/>
            </a:solidFill>
          </a:endParaRPr>
        </a:p>
      </dgm:t>
    </dgm:pt>
    <dgm:pt modelId="{8491CE97-6072-4B65-ADB1-0C9AC000716A}" type="parTrans" cxnId="{F10C7EE9-7A99-4D3C-89A2-98B8BC98B874}">
      <dgm:prSet/>
      <dgm:spPr/>
      <dgm:t>
        <a:bodyPr/>
        <a:lstStyle/>
        <a:p>
          <a:endParaRPr lang="ru-RU"/>
        </a:p>
      </dgm:t>
    </dgm:pt>
    <dgm:pt modelId="{3573FB4D-8B58-4E3F-8353-7AFC7B4AE826}" type="sibTrans" cxnId="{F10C7EE9-7A99-4D3C-89A2-98B8BC98B874}">
      <dgm:prSet/>
      <dgm:spPr/>
      <dgm:t>
        <a:bodyPr/>
        <a:lstStyle/>
        <a:p>
          <a:endParaRPr lang="ru-RU"/>
        </a:p>
      </dgm:t>
    </dgm:pt>
    <dgm:pt modelId="{3FEE556A-A24A-4192-9A62-748F2AFAEB5C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Публичные слушания по отчету об исполнении   бюджета МО </a:t>
          </a:r>
          <a:r>
            <a:rPr lang="ru-RU" sz="1050" b="1" dirty="0" err="1" smtClean="0">
              <a:solidFill>
                <a:schemeClr val="tx1"/>
              </a:solidFill>
            </a:rPr>
            <a:t>Ейский</a:t>
          </a:r>
          <a:r>
            <a:rPr lang="ru-RU" sz="1050" b="1" dirty="0" smtClean="0">
              <a:solidFill>
                <a:schemeClr val="tx1"/>
              </a:solidFill>
            </a:rPr>
            <a:t> район </a:t>
          </a:r>
        </a:p>
        <a:p>
          <a:r>
            <a:rPr lang="ru-RU" sz="1050" b="1" dirty="0" smtClean="0">
              <a:solidFill>
                <a:schemeClr val="tx1"/>
              </a:solidFill>
            </a:rPr>
            <a:t>проведены</a:t>
          </a:r>
        </a:p>
        <a:p>
          <a:r>
            <a:rPr lang="ru-RU" sz="1050" b="1" dirty="0" smtClean="0">
              <a:solidFill>
                <a:schemeClr val="tx1"/>
              </a:solidFill>
            </a:rPr>
            <a:t>20 апреля 2022 года</a:t>
          </a:r>
          <a:endParaRPr lang="ru-RU" sz="1050" b="1" dirty="0">
            <a:solidFill>
              <a:schemeClr val="tx1"/>
            </a:solidFill>
          </a:endParaRPr>
        </a:p>
      </dgm:t>
    </dgm:pt>
    <dgm:pt modelId="{A41CDE7E-4E07-41D8-9675-6CEEA536B0AE}" type="parTrans" cxnId="{060AC18D-0DF3-4AF4-B084-DDFD68C508E4}">
      <dgm:prSet/>
      <dgm:spPr/>
      <dgm:t>
        <a:bodyPr/>
        <a:lstStyle/>
        <a:p>
          <a:endParaRPr lang="ru-RU"/>
        </a:p>
      </dgm:t>
    </dgm:pt>
    <dgm:pt modelId="{B9D9EE51-3C6D-4CFF-AE40-E7EF2C05326D}" type="sibTrans" cxnId="{060AC18D-0DF3-4AF4-B084-DDFD68C508E4}">
      <dgm:prSet/>
      <dgm:spPr/>
      <dgm:t>
        <a:bodyPr/>
        <a:lstStyle/>
        <a:p>
          <a:endParaRPr lang="ru-RU"/>
        </a:p>
      </dgm:t>
    </dgm:pt>
    <dgm:pt modelId="{0DEB4D8A-319D-40C6-96C6-4113FD5EC396}" type="pres">
      <dgm:prSet presAssocID="{DAD02D5B-37B8-43D6-B33F-2AD9CB5916E1}" presName="CompostProcess" presStyleCnt="0">
        <dgm:presLayoutVars>
          <dgm:dir/>
          <dgm:resizeHandles val="exact"/>
        </dgm:presLayoutVars>
      </dgm:prSet>
      <dgm:spPr/>
    </dgm:pt>
    <dgm:pt modelId="{D5B66B07-37C2-4A9A-AD1A-3E3FF66AD4F7}" type="pres">
      <dgm:prSet presAssocID="{DAD02D5B-37B8-43D6-B33F-2AD9CB5916E1}" presName="arrow" presStyleLbl="bgShp" presStyleIdx="0" presStyleCnt="1"/>
      <dgm:spPr/>
    </dgm:pt>
    <dgm:pt modelId="{92219A45-62F4-4BDE-BAC5-9456787B00BC}" type="pres">
      <dgm:prSet presAssocID="{DAD02D5B-37B8-43D6-B33F-2AD9CB5916E1}" presName="linearProcess" presStyleCnt="0"/>
      <dgm:spPr/>
    </dgm:pt>
    <dgm:pt modelId="{8CA25D8D-3C4C-4787-8B5F-018DC15C4DE5}" type="pres">
      <dgm:prSet presAssocID="{4D80487E-8CD2-4E8F-B91F-EC9B94BB07E0}" presName="textNode" presStyleLbl="node1" presStyleIdx="0" presStyleCnt="3" custScaleY="16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32C3C-D0C2-418E-944E-5E15CEEAD6F3}" type="pres">
      <dgm:prSet presAssocID="{608D06EE-6F8B-4BE4-A16D-4267F165A6DC}" presName="sibTrans" presStyleCnt="0"/>
      <dgm:spPr/>
    </dgm:pt>
    <dgm:pt modelId="{78D7FB63-5707-4F78-AB89-07E4AC8EA570}" type="pres">
      <dgm:prSet presAssocID="{7CF8836A-5FEE-423B-9F47-49D995714A35}" presName="textNode" presStyleLbl="node1" presStyleIdx="1" presStyleCnt="3" custScaleY="221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49068-8332-497F-8C36-384297C12CC9}" type="pres">
      <dgm:prSet presAssocID="{3573FB4D-8B58-4E3F-8353-7AFC7B4AE826}" presName="sibTrans" presStyleCnt="0"/>
      <dgm:spPr/>
    </dgm:pt>
    <dgm:pt modelId="{13539611-8D49-4000-A8DE-6C13AEFC81B0}" type="pres">
      <dgm:prSet presAssocID="{3FEE556A-A24A-4192-9A62-748F2AFAEB5C}" presName="textNode" presStyleLbl="node1" presStyleIdx="2" presStyleCnt="3" custScaleY="16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8B1DE-BDE1-452D-BC1F-16537923C969}" type="presOf" srcId="{7CF8836A-5FEE-423B-9F47-49D995714A35}" destId="{78D7FB63-5707-4F78-AB89-07E4AC8EA570}" srcOrd="0" destOrd="0" presId="urn:microsoft.com/office/officeart/2005/8/layout/hProcess9"/>
    <dgm:cxn modelId="{F9620C71-8232-4D0C-B35F-4709386D2258}" type="presOf" srcId="{3FEE556A-A24A-4192-9A62-748F2AFAEB5C}" destId="{13539611-8D49-4000-A8DE-6C13AEFC81B0}" srcOrd="0" destOrd="0" presId="urn:microsoft.com/office/officeart/2005/8/layout/hProcess9"/>
    <dgm:cxn modelId="{54319171-3C3C-4599-9585-B7BA382625FE}" type="presOf" srcId="{DAD02D5B-37B8-43D6-B33F-2AD9CB5916E1}" destId="{0DEB4D8A-319D-40C6-96C6-4113FD5EC396}" srcOrd="0" destOrd="0" presId="urn:microsoft.com/office/officeart/2005/8/layout/hProcess9"/>
    <dgm:cxn modelId="{060AC18D-0DF3-4AF4-B084-DDFD68C508E4}" srcId="{DAD02D5B-37B8-43D6-B33F-2AD9CB5916E1}" destId="{3FEE556A-A24A-4192-9A62-748F2AFAEB5C}" srcOrd="2" destOrd="0" parTransId="{A41CDE7E-4E07-41D8-9675-6CEEA536B0AE}" sibTransId="{B9D9EE51-3C6D-4CFF-AE40-E7EF2C05326D}"/>
    <dgm:cxn modelId="{EE319ADC-934A-4BF8-9355-16A8AE2F649D}" type="presOf" srcId="{4D80487E-8CD2-4E8F-B91F-EC9B94BB07E0}" destId="{8CA25D8D-3C4C-4787-8B5F-018DC15C4DE5}" srcOrd="0" destOrd="0" presId="urn:microsoft.com/office/officeart/2005/8/layout/hProcess9"/>
    <dgm:cxn modelId="{C0CCDC3F-602E-4EDF-8006-CCBD889418D6}" srcId="{DAD02D5B-37B8-43D6-B33F-2AD9CB5916E1}" destId="{4D80487E-8CD2-4E8F-B91F-EC9B94BB07E0}" srcOrd="0" destOrd="0" parTransId="{39B04B51-C848-4A73-AE65-C4091E400A44}" sibTransId="{608D06EE-6F8B-4BE4-A16D-4267F165A6DC}"/>
    <dgm:cxn modelId="{F10C7EE9-7A99-4D3C-89A2-98B8BC98B874}" srcId="{DAD02D5B-37B8-43D6-B33F-2AD9CB5916E1}" destId="{7CF8836A-5FEE-423B-9F47-49D995714A35}" srcOrd="1" destOrd="0" parTransId="{8491CE97-6072-4B65-ADB1-0C9AC000716A}" sibTransId="{3573FB4D-8B58-4E3F-8353-7AFC7B4AE826}"/>
    <dgm:cxn modelId="{3EA6AD54-83FA-4E23-BCD4-9CC16F003730}" type="presParOf" srcId="{0DEB4D8A-319D-40C6-96C6-4113FD5EC396}" destId="{D5B66B07-37C2-4A9A-AD1A-3E3FF66AD4F7}" srcOrd="0" destOrd="0" presId="urn:microsoft.com/office/officeart/2005/8/layout/hProcess9"/>
    <dgm:cxn modelId="{20ED9D53-8AC9-420E-8E25-9C4D6DA55AEF}" type="presParOf" srcId="{0DEB4D8A-319D-40C6-96C6-4113FD5EC396}" destId="{92219A45-62F4-4BDE-BAC5-9456787B00BC}" srcOrd="1" destOrd="0" presId="urn:microsoft.com/office/officeart/2005/8/layout/hProcess9"/>
    <dgm:cxn modelId="{D9597748-F6D8-4305-8ED2-253D2F59E5E9}" type="presParOf" srcId="{92219A45-62F4-4BDE-BAC5-9456787B00BC}" destId="{8CA25D8D-3C4C-4787-8B5F-018DC15C4DE5}" srcOrd="0" destOrd="0" presId="urn:microsoft.com/office/officeart/2005/8/layout/hProcess9"/>
    <dgm:cxn modelId="{FDEDB133-D501-4803-BF46-47F37B537838}" type="presParOf" srcId="{92219A45-62F4-4BDE-BAC5-9456787B00BC}" destId="{B8832C3C-D0C2-418E-944E-5E15CEEAD6F3}" srcOrd="1" destOrd="0" presId="urn:microsoft.com/office/officeart/2005/8/layout/hProcess9"/>
    <dgm:cxn modelId="{301BD47F-3B15-49EB-BB83-008394ED4ACD}" type="presParOf" srcId="{92219A45-62F4-4BDE-BAC5-9456787B00BC}" destId="{78D7FB63-5707-4F78-AB89-07E4AC8EA570}" srcOrd="2" destOrd="0" presId="urn:microsoft.com/office/officeart/2005/8/layout/hProcess9"/>
    <dgm:cxn modelId="{448E6304-A4CB-4C31-8791-BF065595A8FE}" type="presParOf" srcId="{92219A45-62F4-4BDE-BAC5-9456787B00BC}" destId="{90949068-8332-497F-8C36-384297C12CC9}" srcOrd="3" destOrd="0" presId="urn:microsoft.com/office/officeart/2005/8/layout/hProcess9"/>
    <dgm:cxn modelId="{FECE3CA3-4038-4AC4-A2F3-1ED34011992F}" type="presParOf" srcId="{92219A45-62F4-4BDE-BAC5-9456787B00BC}" destId="{13539611-8D49-4000-A8DE-6C13AEFC81B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D144A-34F0-45F0-B883-CE61C901B654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D60B84C-B5E8-46B0-8DFF-DF6C93AC78B8}">
      <dgm:prSet phldrT="[Текст]" custT="1"/>
      <dgm:spPr/>
      <dgm:t>
        <a:bodyPr/>
        <a:lstStyle/>
        <a:p>
          <a:r>
            <a:rPr lang="ru-RU" sz="1200" dirty="0" smtClean="0"/>
            <a:t>Межбюджетные трансферты</a:t>
          </a:r>
          <a:endParaRPr lang="ru-RU" sz="1200" dirty="0"/>
        </a:p>
      </dgm:t>
    </dgm:pt>
    <dgm:pt modelId="{CA493CEC-C16A-4A45-B78E-429449D87566}" type="parTrans" cxnId="{CC124E10-051F-496A-A512-BD7280DC3228}">
      <dgm:prSet/>
      <dgm:spPr/>
      <dgm:t>
        <a:bodyPr/>
        <a:lstStyle/>
        <a:p>
          <a:endParaRPr lang="ru-RU"/>
        </a:p>
      </dgm:t>
    </dgm:pt>
    <dgm:pt modelId="{4BC5135E-0945-4AF2-8989-4D0344A038CA}" type="sibTrans" cxnId="{CC124E10-051F-496A-A512-BD7280DC3228}">
      <dgm:prSet/>
      <dgm:spPr/>
      <dgm:t>
        <a:bodyPr/>
        <a:lstStyle/>
        <a:p>
          <a:endParaRPr lang="ru-RU"/>
        </a:p>
      </dgm:t>
    </dgm:pt>
    <dgm:pt modelId="{6B9092C1-866A-480F-87F3-BE4A3DFDA366}">
      <dgm:prSet phldrT="[Текст]" custT="1"/>
      <dgm:spPr/>
      <dgm:t>
        <a:bodyPr/>
        <a:lstStyle/>
        <a:p>
          <a:r>
            <a:rPr lang="ru-RU" sz="1200" dirty="0" smtClean="0"/>
            <a:t>Дотации на выравнивание бюджетной обеспеченности сельских поселений</a:t>
          </a:r>
        </a:p>
        <a:p>
          <a:r>
            <a:rPr lang="ru-RU" sz="1200" dirty="0" smtClean="0"/>
            <a:t>5000,0 тыс. рублей</a:t>
          </a:r>
          <a:endParaRPr lang="ru-RU" sz="1200" dirty="0"/>
        </a:p>
      </dgm:t>
    </dgm:pt>
    <dgm:pt modelId="{7AC96604-AA4A-4BB4-AC8A-44FEF70250CE}" type="parTrans" cxnId="{66DAE7BC-10D9-4C07-A607-5284028EAA9D}">
      <dgm:prSet/>
      <dgm:spPr/>
      <dgm:t>
        <a:bodyPr/>
        <a:lstStyle/>
        <a:p>
          <a:endParaRPr lang="ru-RU"/>
        </a:p>
      </dgm:t>
    </dgm:pt>
    <dgm:pt modelId="{A380BC77-F075-475D-B86F-F6F5C8BD3C5F}" type="sibTrans" cxnId="{66DAE7BC-10D9-4C07-A607-5284028EAA9D}">
      <dgm:prSet/>
      <dgm:spPr/>
      <dgm:t>
        <a:bodyPr/>
        <a:lstStyle/>
        <a:p>
          <a:endParaRPr lang="ru-RU"/>
        </a:p>
      </dgm:t>
    </dgm:pt>
    <dgm:pt modelId="{648176AC-A45A-485E-A719-C3BCC0858FEE}">
      <dgm:prSet phldrT="[Текст]" custT="1"/>
      <dgm:spPr/>
      <dgm:t>
        <a:bodyPr/>
        <a:lstStyle/>
        <a:p>
          <a:r>
            <a:rPr lang="ru-RU" sz="1200" b="0" dirty="0" smtClean="0"/>
            <a:t>Предоставление бюджетных кредитов другим бюджетам бюджетной системы РФ из бюджетов муниципальных районов</a:t>
          </a:r>
        </a:p>
        <a:p>
          <a:r>
            <a:rPr lang="ru-RU" sz="1200" b="0" dirty="0" smtClean="0"/>
            <a:t>1600,0 тыс. рублей</a:t>
          </a:r>
          <a:endParaRPr lang="ru-RU" sz="1200" b="0" dirty="0"/>
        </a:p>
      </dgm:t>
    </dgm:pt>
    <dgm:pt modelId="{BDA10708-1AA4-4487-847B-762B8BE5D117}" type="parTrans" cxnId="{9E102E06-872B-420F-AF2B-B791C3234D9A}">
      <dgm:prSet/>
      <dgm:spPr/>
      <dgm:t>
        <a:bodyPr/>
        <a:lstStyle/>
        <a:p>
          <a:endParaRPr lang="ru-RU"/>
        </a:p>
      </dgm:t>
    </dgm:pt>
    <dgm:pt modelId="{41F84210-DD88-4BF5-A85B-E625A2E65732}" type="sibTrans" cxnId="{9E102E06-872B-420F-AF2B-B791C3234D9A}">
      <dgm:prSet/>
      <dgm:spPr/>
      <dgm:t>
        <a:bodyPr/>
        <a:lstStyle/>
        <a:p>
          <a:endParaRPr lang="ru-RU"/>
        </a:p>
      </dgm:t>
    </dgm:pt>
    <dgm:pt modelId="{4B1EF3F8-2311-47C7-9799-7DD2F09BAE59}">
      <dgm:prSet custT="1"/>
      <dgm:spPr/>
      <dgm:t>
        <a:bodyPr/>
        <a:lstStyle/>
        <a:p>
          <a:r>
            <a:rPr lang="ru-RU" sz="1200" dirty="0" smtClean="0"/>
            <a:t>Иные межбюджетные трансферты</a:t>
          </a:r>
        </a:p>
        <a:p>
          <a:r>
            <a:rPr lang="ru-RU" sz="1200" dirty="0" smtClean="0"/>
            <a:t>6739,1 тыс. рублей</a:t>
          </a:r>
          <a:endParaRPr lang="ru-RU" sz="1200" dirty="0"/>
        </a:p>
      </dgm:t>
    </dgm:pt>
    <dgm:pt modelId="{FE896E51-9433-4B9F-B3AE-B2287D204BA2}" type="parTrans" cxnId="{F1B68DC3-2AB8-485D-A565-2A785AFDF173}">
      <dgm:prSet/>
      <dgm:spPr/>
      <dgm:t>
        <a:bodyPr/>
        <a:lstStyle/>
        <a:p>
          <a:endParaRPr lang="ru-RU"/>
        </a:p>
      </dgm:t>
    </dgm:pt>
    <dgm:pt modelId="{DEDD33A7-E2DD-477C-9F72-4E282149C5E9}" type="sibTrans" cxnId="{F1B68DC3-2AB8-485D-A565-2A785AFDF173}">
      <dgm:prSet/>
      <dgm:spPr/>
      <dgm:t>
        <a:bodyPr/>
        <a:lstStyle/>
        <a:p>
          <a:endParaRPr lang="ru-RU"/>
        </a:p>
      </dgm:t>
    </dgm:pt>
    <dgm:pt modelId="{1ACE2C56-FB0B-4030-8B3B-C7E8EFE44D2E}" type="pres">
      <dgm:prSet presAssocID="{BE5D144A-34F0-45F0-B883-CE61C901B6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15ECB-3CD3-49A2-B1B9-D3369DD076D5}" type="pres">
      <dgm:prSet presAssocID="{5D60B84C-B5E8-46B0-8DFF-DF6C93AC78B8}" presName="hierRoot1" presStyleCnt="0"/>
      <dgm:spPr/>
    </dgm:pt>
    <dgm:pt modelId="{22ADCD21-935D-4071-AAD4-372C69C5A934}" type="pres">
      <dgm:prSet presAssocID="{5D60B84C-B5E8-46B0-8DFF-DF6C93AC78B8}" presName="composite" presStyleCnt="0"/>
      <dgm:spPr/>
    </dgm:pt>
    <dgm:pt modelId="{6FA9A02E-EBCC-46F0-A62D-3EA04D0DBE0A}" type="pres">
      <dgm:prSet presAssocID="{5D60B84C-B5E8-46B0-8DFF-DF6C93AC78B8}" presName="background" presStyleLbl="node0" presStyleIdx="0" presStyleCnt="1"/>
      <dgm:spPr/>
    </dgm:pt>
    <dgm:pt modelId="{3B0DAD7F-3C73-466F-A38C-877319462F87}" type="pres">
      <dgm:prSet presAssocID="{5D60B84C-B5E8-46B0-8DFF-DF6C93AC78B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86416A-8C90-4EF1-999A-2DF909D0785B}" type="pres">
      <dgm:prSet presAssocID="{5D60B84C-B5E8-46B0-8DFF-DF6C93AC78B8}" presName="hierChild2" presStyleCnt="0"/>
      <dgm:spPr/>
    </dgm:pt>
    <dgm:pt modelId="{605055D6-BE7B-44A8-9CB3-D18A2B302CF3}" type="pres">
      <dgm:prSet presAssocID="{7AC96604-AA4A-4BB4-AC8A-44FEF70250C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0D8F0F0-6C8B-493E-8695-245F3793C168}" type="pres">
      <dgm:prSet presAssocID="{6B9092C1-866A-480F-87F3-BE4A3DFDA366}" presName="hierRoot2" presStyleCnt="0"/>
      <dgm:spPr/>
    </dgm:pt>
    <dgm:pt modelId="{57AF1963-3DEA-4352-8A96-BD0EF7E92C2A}" type="pres">
      <dgm:prSet presAssocID="{6B9092C1-866A-480F-87F3-BE4A3DFDA366}" presName="composite2" presStyleCnt="0"/>
      <dgm:spPr/>
    </dgm:pt>
    <dgm:pt modelId="{B1256A30-BD23-4975-95D4-92303100BEB7}" type="pres">
      <dgm:prSet presAssocID="{6B9092C1-866A-480F-87F3-BE4A3DFDA366}" presName="background2" presStyleLbl="node2" presStyleIdx="0" presStyleCnt="3"/>
      <dgm:spPr/>
    </dgm:pt>
    <dgm:pt modelId="{2A0BAB5C-E770-45EF-B49F-A79FAE9D73FD}" type="pres">
      <dgm:prSet presAssocID="{6B9092C1-866A-480F-87F3-BE4A3DFDA366}" presName="text2" presStyleLbl="fgAcc2" presStyleIdx="0" presStyleCnt="3" custScaleY="141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E7211-2122-420D-A483-B23E39F37EAF}" type="pres">
      <dgm:prSet presAssocID="{6B9092C1-866A-480F-87F3-BE4A3DFDA366}" presName="hierChild3" presStyleCnt="0"/>
      <dgm:spPr/>
    </dgm:pt>
    <dgm:pt modelId="{E874368F-BB27-44ED-9EAC-CB60C21AD75B}" type="pres">
      <dgm:prSet presAssocID="{FE896E51-9433-4B9F-B3AE-B2287D204BA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3295CBA-1747-4EAC-B073-276BD5C77C33}" type="pres">
      <dgm:prSet presAssocID="{4B1EF3F8-2311-47C7-9799-7DD2F09BAE59}" presName="hierRoot2" presStyleCnt="0"/>
      <dgm:spPr/>
    </dgm:pt>
    <dgm:pt modelId="{EC725361-A870-454E-8835-8FB60D89C4FE}" type="pres">
      <dgm:prSet presAssocID="{4B1EF3F8-2311-47C7-9799-7DD2F09BAE59}" presName="composite2" presStyleCnt="0"/>
      <dgm:spPr/>
    </dgm:pt>
    <dgm:pt modelId="{733EA73B-C4AE-44B3-8647-613C2894AAA9}" type="pres">
      <dgm:prSet presAssocID="{4B1EF3F8-2311-47C7-9799-7DD2F09BAE59}" presName="background2" presStyleLbl="node2" presStyleIdx="1" presStyleCnt="3"/>
      <dgm:spPr/>
    </dgm:pt>
    <dgm:pt modelId="{7E1EF93A-07FA-482A-9DFB-41F42AA56C4C}" type="pres">
      <dgm:prSet presAssocID="{4B1EF3F8-2311-47C7-9799-7DD2F09BAE59}" presName="text2" presStyleLbl="fgAcc2" presStyleIdx="1" presStyleCnt="3" custScaleY="139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49533-9581-473B-BA97-A6C1B94B4854}" type="pres">
      <dgm:prSet presAssocID="{4B1EF3F8-2311-47C7-9799-7DD2F09BAE59}" presName="hierChild3" presStyleCnt="0"/>
      <dgm:spPr/>
    </dgm:pt>
    <dgm:pt modelId="{88A3EE05-5693-49A5-A885-3E3743503E9D}" type="pres">
      <dgm:prSet presAssocID="{BDA10708-1AA4-4487-847B-762B8BE5D11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EBF19D6-478E-487C-A850-4E40E5625276}" type="pres">
      <dgm:prSet presAssocID="{648176AC-A45A-485E-A719-C3BCC0858FEE}" presName="hierRoot2" presStyleCnt="0"/>
      <dgm:spPr/>
    </dgm:pt>
    <dgm:pt modelId="{6FC3F629-35AA-4CF0-BD0E-DF93C110F587}" type="pres">
      <dgm:prSet presAssocID="{648176AC-A45A-485E-A719-C3BCC0858FEE}" presName="composite2" presStyleCnt="0"/>
      <dgm:spPr/>
    </dgm:pt>
    <dgm:pt modelId="{AD1C1D95-4A03-4625-A362-D7629AFB2A4F}" type="pres">
      <dgm:prSet presAssocID="{648176AC-A45A-485E-A719-C3BCC0858FEE}" presName="background2" presStyleLbl="node2" presStyleIdx="2" presStyleCnt="3"/>
      <dgm:spPr/>
    </dgm:pt>
    <dgm:pt modelId="{B1C9D338-53B7-4278-A874-E7A663E938DC}" type="pres">
      <dgm:prSet presAssocID="{648176AC-A45A-485E-A719-C3BCC0858FEE}" presName="text2" presStyleLbl="fgAcc2" presStyleIdx="2" presStyleCnt="3" custScaleY="141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E0EED-44F5-4441-B91C-39A2E2668DB9}" type="pres">
      <dgm:prSet presAssocID="{648176AC-A45A-485E-A719-C3BCC0858FEE}" presName="hierChild3" presStyleCnt="0"/>
      <dgm:spPr/>
    </dgm:pt>
  </dgm:ptLst>
  <dgm:cxnLst>
    <dgm:cxn modelId="{9701835A-36AA-41BE-BF88-004668B1807B}" type="presOf" srcId="{BE5D144A-34F0-45F0-B883-CE61C901B654}" destId="{1ACE2C56-FB0B-4030-8B3B-C7E8EFE44D2E}" srcOrd="0" destOrd="0" presId="urn:microsoft.com/office/officeart/2005/8/layout/hierarchy1"/>
    <dgm:cxn modelId="{8F0AC450-2924-45FC-8307-47C93E0E2123}" type="presOf" srcId="{7AC96604-AA4A-4BB4-AC8A-44FEF70250CE}" destId="{605055D6-BE7B-44A8-9CB3-D18A2B302CF3}" srcOrd="0" destOrd="0" presId="urn:microsoft.com/office/officeart/2005/8/layout/hierarchy1"/>
    <dgm:cxn modelId="{F1B68DC3-2AB8-485D-A565-2A785AFDF173}" srcId="{5D60B84C-B5E8-46B0-8DFF-DF6C93AC78B8}" destId="{4B1EF3F8-2311-47C7-9799-7DD2F09BAE59}" srcOrd="1" destOrd="0" parTransId="{FE896E51-9433-4B9F-B3AE-B2287D204BA2}" sibTransId="{DEDD33A7-E2DD-477C-9F72-4E282149C5E9}"/>
    <dgm:cxn modelId="{9E102E06-872B-420F-AF2B-B791C3234D9A}" srcId="{5D60B84C-B5E8-46B0-8DFF-DF6C93AC78B8}" destId="{648176AC-A45A-485E-A719-C3BCC0858FEE}" srcOrd="2" destOrd="0" parTransId="{BDA10708-1AA4-4487-847B-762B8BE5D117}" sibTransId="{41F84210-DD88-4BF5-A85B-E625A2E65732}"/>
    <dgm:cxn modelId="{25632115-2E70-4D06-979E-C6744E037269}" type="presOf" srcId="{4B1EF3F8-2311-47C7-9799-7DD2F09BAE59}" destId="{7E1EF93A-07FA-482A-9DFB-41F42AA56C4C}" srcOrd="0" destOrd="0" presId="urn:microsoft.com/office/officeart/2005/8/layout/hierarchy1"/>
    <dgm:cxn modelId="{AF68292F-01E6-450C-A587-87BD7DCECAE4}" type="presOf" srcId="{FE896E51-9433-4B9F-B3AE-B2287D204BA2}" destId="{E874368F-BB27-44ED-9EAC-CB60C21AD75B}" srcOrd="0" destOrd="0" presId="urn:microsoft.com/office/officeart/2005/8/layout/hierarchy1"/>
    <dgm:cxn modelId="{CC124E10-051F-496A-A512-BD7280DC3228}" srcId="{BE5D144A-34F0-45F0-B883-CE61C901B654}" destId="{5D60B84C-B5E8-46B0-8DFF-DF6C93AC78B8}" srcOrd="0" destOrd="0" parTransId="{CA493CEC-C16A-4A45-B78E-429449D87566}" sibTransId="{4BC5135E-0945-4AF2-8989-4D0344A038CA}"/>
    <dgm:cxn modelId="{DD80C276-5943-4735-9704-44B902DB3EF2}" type="presOf" srcId="{6B9092C1-866A-480F-87F3-BE4A3DFDA366}" destId="{2A0BAB5C-E770-45EF-B49F-A79FAE9D73FD}" srcOrd="0" destOrd="0" presId="urn:microsoft.com/office/officeart/2005/8/layout/hierarchy1"/>
    <dgm:cxn modelId="{B6178F08-9AA1-49F5-A7BF-CCF075A763DD}" type="presOf" srcId="{648176AC-A45A-485E-A719-C3BCC0858FEE}" destId="{B1C9D338-53B7-4278-A874-E7A663E938DC}" srcOrd="0" destOrd="0" presId="urn:microsoft.com/office/officeart/2005/8/layout/hierarchy1"/>
    <dgm:cxn modelId="{0832A135-070C-40DE-A086-520EAA7DBBDE}" type="presOf" srcId="{5D60B84C-B5E8-46B0-8DFF-DF6C93AC78B8}" destId="{3B0DAD7F-3C73-466F-A38C-877319462F87}" srcOrd="0" destOrd="0" presId="urn:microsoft.com/office/officeart/2005/8/layout/hierarchy1"/>
    <dgm:cxn modelId="{66DAE7BC-10D9-4C07-A607-5284028EAA9D}" srcId="{5D60B84C-B5E8-46B0-8DFF-DF6C93AC78B8}" destId="{6B9092C1-866A-480F-87F3-BE4A3DFDA366}" srcOrd="0" destOrd="0" parTransId="{7AC96604-AA4A-4BB4-AC8A-44FEF70250CE}" sibTransId="{A380BC77-F075-475D-B86F-F6F5C8BD3C5F}"/>
    <dgm:cxn modelId="{07E0FB5A-70E5-4147-9EB7-45FB43263CF7}" type="presOf" srcId="{BDA10708-1AA4-4487-847B-762B8BE5D117}" destId="{88A3EE05-5693-49A5-A885-3E3743503E9D}" srcOrd="0" destOrd="0" presId="urn:microsoft.com/office/officeart/2005/8/layout/hierarchy1"/>
    <dgm:cxn modelId="{CBA78561-D73A-40B8-B9EF-89497457E69C}" type="presParOf" srcId="{1ACE2C56-FB0B-4030-8B3B-C7E8EFE44D2E}" destId="{5F615ECB-3CD3-49A2-B1B9-D3369DD076D5}" srcOrd="0" destOrd="0" presId="urn:microsoft.com/office/officeart/2005/8/layout/hierarchy1"/>
    <dgm:cxn modelId="{8D9B2109-CA42-4F76-8588-52BEF9CBA9B0}" type="presParOf" srcId="{5F615ECB-3CD3-49A2-B1B9-D3369DD076D5}" destId="{22ADCD21-935D-4071-AAD4-372C69C5A934}" srcOrd="0" destOrd="0" presId="urn:microsoft.com/office/officeart/2005/8/layout/hierarchy1"/>
    <dgm:cxn modelId="{A3F137D4-C101-4E27-A7D1-52922A88D9BC}" type="presParOf" srcId="{22ADCD21-935D-4071-AAD4-372C69C5A934}" destId="{6FA9A02E-EBCC-46F0-A62D-3EA04D0DBE0A}" srcOrd="0" destOrd="0" presId="urn:microsoft.com/office/officeart/2005/8/layout/hierarchy1"/>
    <dgm:cxn modelId="{753D837E-E76E-41A6-A50E-6C6BA463B901}" type="presParOf" srcId="{22ADCD21-935D-4071-AAD4-372C69C5A934}" destId="{3B0DAD7F-3C73-466F-A38C-877319462F87}" srcOrd="1" destOrd="0" presId="urn:microsoft.com/office/officeart/2005/8/layout/hierarchy1"/>
    <dgm:cxn modelId="{36EE20E1-AA50-4B87-BB19-E7F0A42FF8D0}" type="presParOf" srcId="{5F615ECB-3CD3-49A2-B1B9-D3369DD076D5}" destId="{3586416A-8C90-4EF1-999A-2DF909D0785B}" srcOrd="1" destOrd="0" presId="urn:microsoft.com/office/officeart/2005/8/layout/hierarchy1"/>
    <dgm:cxn modelId="{14D009CA-9FA9-48EA-8D32-CE92E01AB7EB}" type="presParOf" srcId="{3586416A-8C90-4EF1-999A-2DF909D0785B}" destId="{605055D6-BE7B-44A8-9CB3-D18A2B302CF3}" srcOrd="0" destOrd="0" presId="urn:microsoft.com/office/officeart/2005/8/layout/hierarchy1"/>
    <dgm:cxn modelId="{38CDBC48-1C12-4214-A152-A3B0429EB3F7}" type="presParOf" srcId="{3586416A-8C90-4EF1-999A-2DF909D0785B}" destId="{40D8F0F0-6C8B-493E-8695-245F3793C168}" srcOrd="1" destOrd="0" presId="urn:microsoft.com/office/officeart/2005/8/layout/hierarchy1"/>
    <dgm:cxn modelId="{A73C86C0-CE14-40D5-A5EE-E9ACC3C5154A}" type="presParOf" srcId="{40D8F0F0-6C8B-493E-8695-245F3793C168}" destId="{57AF1963-3DEA-4352-8A96-BD0EF7E92C2A}" srcOrd="0" destOrd="0" presId="urn:microsoft.com/office/officeart/2005/8/layout/hierarchy1"/>
    <dgm:cxn modelId="{F7C9EA19-FC77-46B1-A754-EFD800261CF7}" type="presParOf" srcId="{57AF1963-3DEA-4352-8A96-BD0EF7E92C2A}" destId="{B1256A30-BD23-4975-95D4-92303100BEB7}" srcOrd="0" destOrd="0" presId="urn:microsoft.com/office/officeart/2005/8/layout/hierarchy1"/>
    <dgm:cxn modelId="{4E95DDAD-777D-40A8-B00E-369AEDF8CC7E}" type="presParOf" srcId="{57AF1963-3DEA-4352-8A96-BD0EF7E92C2A}" destId="{2A0BAB5C-E770-45EF-B49F-A79FAE9D73FD}" srcOrd="1" destOrd="0" presId="urn:microsoft.com/office/officeart/2005/8/layout/hierarchy1"/>
    <dgm:cxn modelId="{EE0567FB-89BE-49BC-B459-CFD18F6EAE0C}" type="presParOf" srcId="{40D8F0F0-6C8B-493E-8695-245F3793C168}" destId="{633E7211-2122-420D-A483-B23E39F37EAF}" srcOrd="1" destOrd="0" presId="urn:microsoft.com/office/officeart/2005/8/layout/hierarchy1"/>
    <dgm:cxn modelId="{A52647AE-1C67-4429-886D-4A746B41A386}" type="presParOf" srcId="{3586416A-8C90-4EF1-999A-2DF909D0785B}" destId="{E874368F-BB27-44ED-9EAC-CB60C21AD75B}" srcOrd="2" destOrd="0" presId="urn:microsoft.com/office/officeart/2005/8/layout/hierarchy1"/>
    <dgm:cxn modelId="{3F5F96C9-63ED-4178-9C4F-4A4181C4DF91}" type="presParOf" srcId="{3586416A-8C90-4EF1-999A-2DF909D0785B}" destId="{A3295CBA-1747-4EAC-B073-276BD5C77C33}" srcOrd="3" destOrd="0" presId="urn:microsoft.com/office/officeart/2005/8/layout/hierarchy1"/>
    <dgm:cxn modelId="{18F65957-390A-4BDD-B44B-14452134CF91}" type="presParOf" srcId="{A3295CBA-1747-4EAC-B073-276BD5C77C33}" destId="{EC725361-A870-454E-8835-8FB60D89C4FE}" srcOrd="0" destOrd="0" presId="urn:microsoft.com/office/officeart/2005/8/layout/hierarchy1"/>
    <dgm:cxn modelId="{7E673043-6440-4D9D-A361-BFC3E4146174}" type="presParOf" srcId="{EC725361-A870-454E-8835-8FB60D89C4FE}" destId="{733EA73B-C4AE-44B3-8647-613C2894AAA9}" srcOrd="0" destOrd="0" presId="urn:microsoft.com/office/officeart/2005/8/layout/hierarchy1"/>
    <dgm:cxn modelId="{CFCF99B7-1BFA-4F5C-BE00-89B3395906F3}" type="presParOf" srcId="{EC725361-A870-454E-8835-8FB60D89C4FE}" destId="{7E1EF93A-07FA-482A-9DFB-41F42AA56C4C}" srcOrd="1" destOrd="0" presId="urn:microsoft.com/office/officeart/2005/8/layout/hierarchy1"/>
    <dgm:cxn modelId="{13E43BFE-DC32-42A4-AD18-8B49C5FCB67A}" type="presParOf" srcId="{A3295CBA-1747-4EAC-B073-276BD5C77C33}" destId="{AA549533-9581-473B-BA97-A6C1B94B4854}" srcOrd="1" destOrd="0" presId="urn:microsoft.com/office/officeart/2005/8/layout/hierarchy1"/>
    <dgm:cxn modelId="{F7292F20-8E2F-4A7B-BA44-545F3FD25615}" type="presParOf" srcId="{3586416A-8C90-4EF1-999A-2DF909D0785B}" destId="{88A3EE05-5693-49A5-A885-3E3743503E9D}" srcOrd="4" destOrd="0" presId="urn:microsoft.com/office/officeart/2005/8/layout/hierarchy1"/>
    <dgm:cxn modelId="{6A321C14-8856-4D9E-9323-3338F9689F8B}" type="presParOf" srcId="{3586416A-8C90-4EF1-999A-2DF909D0785B}" destId="{4EBF19D6-478E-487C-A850-4E40E5625276}" srcOrd="5" destOrd="0" presId="urn:microsoft.com/office/officeart/2005/8/layout/hierarchy1"/>
    <dgm:cxn modelId="{9AB0E751-98BA-45EF-A395-4DE715FBD704}" type="presParOf" srcId="{4EBF19D6-478E-487C-A850-4E40E5625276}" destId="{6FC3F629-35AA-4CF0-BD0E-DF93C110F587}" srcOrd="0" destOrd="0" presId="urn:microsoft.com/office/officeart/2005/8/layout/hierarchy1"/>
    <dgm:cxn modelId="{14FEC57C-DFA7-45A5-AA72-8C260ECBE777}" type="presParOf" srcId="{6FC3F629-35AA-4CF0-BD0E-DF93C110F587}" destId="{AD1C1D95-4A03-4625-A362-D7629AFB2A4F}" srcOrd="0" destOrd="0" presId="urn:microsoft.com/office/officeart/2005/8/layout/hierarchy1"/>
    <dgm:cxn modelId="{29FA5854-023A-456A-9746-B9A9523A52D1}" type="presParOf" srcId="{6FC3F629-35AA-4CF0-BD0E-DF93C110F587}" destId="{B1C9D338-53B7-4278-A874-E7A663E938DC}" srcOrd="1" destOrd="0" presId="urn:microsoft.com/office/officeart/2005/8/layout/hierarchy1"/>
    <dgm:cxn modelId="{B06FF89A-9C38-4ACE-BAB7-5A642E37D60C}" type="presParOf" srcId="{4EBF19D6-478E-487C-A850-4E40E5625276}" destId="{1E1E0EED-44F5-4441-B91C-39A2E2668D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66B07-37C2-4A9A-AD1A-3E3FF66AD4F7}">
      <dsp:nvSpPr>
        <dsp:cNvPr id="0" name=""/>
        <dsp:cNvSpPr/>
      </dsp:nvSpPr>
      <dsp:spPr>
        <a:xfrm>
          <a:off x="475252" y="0"/>
          <a:ext cx="5386198" cy="2495466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A25D8D-3C4C-4787-8B5F-018DC15C4DE5}">
      <dsp:nvSpPr>
        <dsp:cNvPr id="0" name=""/>
        <dsp:cNvSpPr/>
      </dsp:nvSpPr>
      <dsp:spPr>
        <a:xfrm>
          <a:off x="138918" y="448245"/>
          <a:ext cx="1858110" cy="15989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Публичные слушания по проекту бюджета МО </a:t>
          </a:r>
          <a:r>
            <a:rPr lang="ru-RU" sz="1050" b="1" kern="1200" dirty="0" err="1" smtClean="0">
              <a:solidFill>
                <a:schemeClr val="tx1"/>
              </a:solidFill>
            </a:rPr>
            <a:t>Ейский</a:t>
          </a:r>
          <a:r>
            <a:rPr lang="ru-RU" sz="1050" b="1" kern="1200" dirty="0" smtClean="0">
              <a:solidFill>
                <a:schemeClr val="tx1"/>
              </a:solidFill>
            </a:rPr>
            <a:t> район на 2021 год и на плановый период 2022 и 2023 годов проведены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1 декабря 2020 года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16973" y="526300"/>
        <a:ext cx="1702000" cy="1442864"/>
      </dsp:txXfrm>
    </dsp:sp>
    <dsp:sp modelId="{78D7FB63-5707-4F78-AB89-07E4AC8EA570}">
      <dsp:nvSpPr>
        <dsp:cNvPr id="0" name=""/>
        <dsp:cNvSpPr/>
      </dsp:nvSpPr>
      <dsp:spPr>
        <a:xfrm>
          <a:off x="2239296" y="144018"/>
          <a:ext cx="1858110" cy="220742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Бюджет муниципального образования </a:t>
          </a:r>
          <a:r>
            <a:rPr lang="ru-RU" sz="1050" b="1" kern="1200" dirty="0" err="1" smtClean="0">
              <a:solidFill>
                <a:schemeClr val="tx1"/>
              </a:solidFill>
            </a:rPr>
            <a:t>Ейский</a:t>
          </a:r>
          <a:r>
            <a:rPr lang="ru-RU" sz="1050" b="1" kern="1200" dirty="0" smtClean="0">
              <a:solidFill>
                <a:schemeClr val="tx1"/>
              </a:solidFill>
            </a:rPr>
            <a:t> район утвержден решением Совета муниципального образования </a:t>
          </a:r>
          <a:r>
            <a:rPr lang="ru-RU" sz="1050" b="1" kern="1200" dirty="0" err="1" smtClean="0">
              <a:solidFill>
                <a:schemeClr val="tx1"/>
              </a:solidFill>
            </a:rPr>
            <a:t>Ейский</a:t>
          </a:r>
          <a:r>
            <a:rPr lang="ru-RU" sz="1050" b="1" kern="1200" dirty="0" smtClean="0">
              <a:solidFill>
                <a:schemeClr val="tx1"/>
              </a:solidFill>
            </a:rPr>
            <a:t> район  от 9 декабря 2020 года      № 321 «О районном бюджете на 2021 год и на плановый период 2022 и 2023 годов»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2330001" y="234723"/>
        <a:ext cx="1676700" cy="2026019"/>
      </dsp:txXfrm>
    </dsp:sp>
    <dsp:sp modelId="{13539611-8D49-4000-A8DE-6C13AEFC81B0}">
      <dsp:nvSpPr>
        <dsp:cNvPr id="0" name=""/>
        <dsp:cNvSpPr/>
      </dsp:nvSpPr>
      <dsp:spPr>
        <a:xfrm>
          <a:off x="4339674" y="448245"/>
          <a:ext cx="1858110" cy="15989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Публичные слушания по отчету об исполнении   бюджета МО </a:t>
          </a:r>
          <a:r>
            <a:rPr lang="ru-RU" sz="1050" b="1" kern="1200" dirty="0" err="1" smtClean="0">
              <a:solidFill>
                <a:schemeClr val="tx1"/>
              </a:solidFill>
            </a:rPr>
            <a:t>Ейский</a:t>
          </a:r>
          <a:r>
            <a:rPr lang="ru-RU" sz="1050" b="1" kern="1200" dirty="0" smtClean="0">
              <a:solidFill>
                <a:schemeClr val="tx1"/>
              </a:solidFill>
            </a:rPr>
            <a:t> район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проведены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20 апреля 2022 года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4417729" y="526300"/>
        <a:ext cx="1702000" cy="144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3EE05-5693-49A5-A885-3E3743503E9D}">
      <dsp:nvSpPr>
        <dsp:cNvPr id="0" name=""/>
        <dsp:cNvSpPr/>
      </dsp:nvSpPr>
      <dsp:spPr>
        <a:xfrm>
          <a:off x="3173977" y="1445677"/>
          <a:ext cx="2252500" cy="53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63"/>
              </a:lnTo>
              <a:lnTo>
                <a:pt x="2252500" y="365263"/>
              </a:lnTo>
              <a:lnTo>
                <a:pt x="2252500" y="5359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4368F-BB27-44ED-9EAC-CB60C21AD75B}">
      <dsp:nvSpPr>
        <dsp:cNvPr id="0" name=""/>
        <dsp:cNvSpPr/>
      </dsp:nvSpPr>
      <dsp:spPr>
        <a:xfrm>
          <a:off x="3128257" y="1445677"/>
          <a:ext cx="91440" cy="535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055D6-BE7B-44A8-9CB3-D18A2B302CF3}">
      <dsp:nvSpPr>
        <dsp:cNvPr id="0" name=""/>
        <dsp:cNvSpPr/>
      </dsp:nvSpPr>
      <dsp:spPr>
        <a:xfrm>
          <a:off x="921477" y="1445677"/>
          <a:ext cx="2252500" cy="535992"/>
        </a:xfrm>
        <a:custGeom>
          <a:avLst/>
          <a:gdLst/>
          <a:ahLst/>
          <a:cxnLst/>
          <a:rect l="0" t="0" r="0" b="0"/>
          <a:pathLst>
            <a:path>
              <a:moveTo>
                <a:pt x="2252500" y="0"/>
              </a:moveTo>
              <a:lnTo>
                <a:pt x="2252500" y="365263"/>
              </a:lnTo>
              <a:lnTo>
                <a:pt x="0" y="365263"/>
              </a:lnTo>
              <a:lnTo>
                <a:pt x="0" y="5359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9A02E-EBCC-46F0-A62D-3EA04D0DBE0A}">
      <dsp:nvSpPr>
        <dsp:cNvPr id="0" name=""/>
        <dsp:cNvSpPr/>
      </dsp:nvSpPr>
      <dsp:spPr>
        <a:xfrm>
          <a:off x="2252500" y="275400"/>
          <a:ext cx="1842954" cy="1170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DAD7F-3C73-466F-A38C-877319462F87}">
      <dsp:nvSpPr>
        <dsp:cNvPr id="0" name=""/>
        <dsp:cNvSpPr/>
      </dsp:nvSpPr>
      <dsp:spPr>
        <a:xfrm>
          <a:off x="2457273" y="469934"/>
          <a:ext cx="1842954" cy="1170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Межбюджетные трансферты</a:t>
          </a:r>
          <a:endParaRPr lang="ru-RU" sz="1200" kern="1200" dirty="0"/>
        </a:p>
      </dsp:txBody>
      <dsp:txXfrm>
        <a:off x="2491549" y="504210"/>
        <a:ext cx="1774402" cy="1101724"/>
      </dsp:txXfrm>
    </dsp:sp>
    <dsp:sp modelId="{B1256A30-BD23-4975-95D4-92303100BEB7}">
      <dsp:nvSpPr>
        <dsp:cNvPr id="0" name=""/>
        <dsp:cNvSpPr/>
      </dsp:nvSpPr>
      <dsp:spPr>
        <a:xfrm>
          <a:off x="0" y="1981669"/>
          <a:ext cx="1842954" cy="1652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BAB5C-E770-45EF-B49F-A79FAE9D73FD}">
      <dsp:nvSpPr>
        <dsp:cNvPr id="0" name=""/>
        <dsp:cNvSpPr/>
      </dsp:nvSpPr>
      <dsp:spPr>
        <a:xfrm>
          <a:off x="204772" y="2176203"/>
          <a:ext cx="1842954" cy="165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сельских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5000,0 тыс. рублей</a:t>
          </a:r>
          <a:endParaRPr lang="ru-RU" sz="1200" kern="1200" dirty="0"/>
        </a:p>
      </dsp:txBody>
      <dsp:txXfrm>
        <a:off x="253182" y="2224613"/>
        <a:ext cx="1746134" cy="1556031"/>
      </dsp:txXfrm>
    </dsp:sp>
    <dsp:sp modelId="{733EA73B-C4AE-44B3-8647-613C2894AAA9}">
      <dsp:nvSpPr>
        <dsp:cNvPr id="0" name=""/>
        <dsp:cNvSpPr/>
      </dsp:nvSpPr>
      <dsp:spPr>
        <a:xfrm>
          <a:off x="2252500" y="1981669"/>
          <a:ext cx="1842954" cy="1627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EF93A-07FA-482A-9DFB-41F42AA56C4C}">
      <dsp:nvSpPr>
        <dsp:cNvPr id="0" name=""/>
        <dsp:cNvSpPr/>
      </dsp:nvSpPr>
      <dsp:spPr>
        <a:xfrm>
          <a:off x="2457273" y="2176203"/>
          <a:ext cx="1842954" cy="162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межбюджетные трансферты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6739,1 тыс. рублей</a:t>
          </a:r>
          <a:endParaRPr lang="ru-RU" sz="1200" kern="1200" dirty="0"/>
        </a:p>
      </dsp:txBody>
      <dsp:txXfrm>
        <a:off x="2504943" y="2223873"/>
        <a:ext cx="1747614" cy="1532245"/>
      </dsp:txXfrm>
    </dsp:sp>
    <dsp:sp modelId="{AD1C1D95-4A03-4625-A362-D7629AFB2A4F}">
      <dsp:nvSpPr>
        <dsp:cNvPr id="0" name=""/>
        <dsp:cNvSpPr/>
      </dsp:nvSpPr>
      <dsp:spPr>
        <a:xfrm>
          <a:off x="4505000" y="1981669"/>
          <a:ext cx="1842954" cy="1652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9D338-53B7-4278-A874-E7A663E938DC}">
      <dsp:nvSpPr>
        <dsp:cNvPr id="0" name=""/>
        <dsp:cNvSpPr/>
      </dsp:nvSpPr>
      <dsp:spPr>
        <a:xfrm>
          <a:off x="4709773" y="2176203"/>
          <a:ext cx="1842954" cy="165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Предоставление бюджетных кредитов другим бюджетам бюджетной системы РФ из бюджетов муниципальных районов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1600,0 тыс. рублей</a:t>
          </a:r>
          <a:endParaRPr lang="ru-RU" sz="1200" b="0" kern="1200" dirty="0"/>
        </a:p>
      </dsp:txBody>
      <dsp:txXfrm>
        <a:off x="4758183" y="2224613"/>
        <a:ext cx="1746134" cy="155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0.1615</cdr:x>
      <cdr:y>0.11684</cdr:y>
    </cdr:from>
    <cdr:to>
      <cdr:x>0.26149</cdr:x>
      <cdr:y>0.27054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7010" y="6951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0.28903</cdr:x>
      <cdr:y>0.61545</cdr:y>
    </cdr:from>
    <cdr:to>
      <cdr:x>0.41555</cdr:x>
      <cdr:y>0.65206</cdr:y>
    </cdr:to>
    <cdr:sp macro="" textlink="">
      <cdr:nvSpPr>
        <cdr:cNvPr id="6" name="Стрелка вниз 5"/>
        <cdr:cNvSpPr/>
      </cdr:nvSpPr>
      <cdr:spPr>
        <a:xfrm xmlns:a="http://schemas.openxmlformats.org/drawingml/2006/main" rot="14877731">
          <a:off x="2162764" y="4331731"/>
          <a:ext cx="274087" cy="825948"/>
        </a:xfrm>
        <a:prstGeom xmlns:a="http://schemas.openxmlformats.org/drawingml/2006/main" prst="downArrow">
          <a:avLst/>
        </a:prstGeom>
        <a:gradFill xmlns:a="http://schemas.openxmlformats.org/drawingml/2006/main">
          <a:gsLst>
            <a:gs pos="10000">
              <a:srgbClr val="00FF00"/>
            </a:gs>
            <a:gs pos="0">
              <a:srgbClr val="00FF00"/>
            </a:gs>
            <a:gs pos="19000">
              <a:srgbClr val="00FF00"/>
            </a:gs>
            <a:gs pos="0">
              <a:srgbClr val="00FF00"/>
            </a:gs>
          </a:gsLst>
          <a:lin ang="5400000" scaled="0"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0.28364</cdr:x>
      <cdr:y>0.58277</cdr:y>
    </cdr:from>
    <cdr:to>
      <cdr:x>0.38929</cdr:x>
      <cdr:y>0.64141</cdr:y>
    </cdr:to>
    <cdr:sp macro="" textlink="">
      <cdr:nvSpPr>
        <cdr:cNvPr id="8" name="TextBox 1"/>
        <cdr:cNvSpPr txBox="1"/>
      </cdr:nvSpPr>
      <cdr:spPr>
        <a:xfrm xmlns:a="http://schemas.openxmlformats.org/drawingml/2006/main" rot="20235098">
          <a:off x="1851632" y="4362968"/>
          <a:ext cx="689704" cy="439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+ 4,3%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0.41683</cdr:x>
      <cdr:y>0.19348</cdr:y>
    </cdr:from>
    <cdr:to>
      <cdr:x>0.58228</cdr:x>
      <cdr:y>0.28487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21151" y="1448501"/>
          <a:ext cx="1080097" cy="68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873,4</a:t>
          </a:r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0.29085</cdr:x>
      <cdr:y>0.3096</cdr:y>
    </cdr:from>
    <cdr:to>
      <cdr:x>0.39508</cdr:x>
      <cdr:y>0.3648</cdr:y>
    </cdr:to>
    <cdr:sp macro="" textlink="">
      <cdr:nvSpPr>
        <cdr:cNvPr id="15" name="TextBox 1"/>
        <cdr:cNvSpPr txBox="1"/>
      </cdr:nvSpPr>
      <cdr:spPr>
        <a:xfrm xmlns:a="http://schemas.openxmlformats.org/drawingml/2006/main" rot="20235098">
          <a:off x="1898709" y="2317839"/>
          <a:ext cx="680434" cy="413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+ 7,3%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0.25424</cdr:x>
      <cdr:y>0.17787</cdr:y>
    </cdr:from>
    <cdr:to>
      <cdr:x>0.38658</cdr:x>
      <cdr:y>0.25785</cdr:y>
    </cdr:to>
    <cdr:sp macro="" textlink="">
      <cdr:nvSpPr>
        <cdr:cNvPr id="16" name="TextBox 1"/>
        <cdr:cNvSpPr txBox="1"/>
      </cdr:nvSpPr>
      <cdr:spPr>
        <a:xfrm xmlns:a="http://schemas.openxmlformats.org/drawingml/2006/main" rot="20235098">
          <a:off x="1659722" y="1331673"/>
          <a:ext cx="863941" cy="59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+ 6,2%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0.58628</cdr:x>
      <cdr:y>0.60573</cdr:y>
    </cdr:from>
    <cdr:to>
      <cdr:x>0.71156</cdr:x>
      <cdr:y>0.6395</cdr:y>
    </cdr:to>
    <cdr:sp macro="" textlink="">
      <cdr:nvSpPr>
        <cdr:cNvPr id="11" name="Стрелка вниз 10"/>
        <cdr:cNvSpPr/>
      </cdr:nvSpPr>
      <cdr:spPr>
        <a:xfrm xmlns:a="http://schemas.openxmlformats.org/drawingml/2006/main" rot="14877731">
          <a:off x="4109870" y="4252398"/>
          <a:ext cx="252825" cy="817852"/>
        </a:xfrm>
        <a:prstGeom xmlns:a="http://schemas.openxmlformats.org/drawingml/2006/main" prst="downArrow">
          <a:avLst/>
        </a:prstGeom>
        <a:gradFill xmlns:a="http://schemas.openxmlformats.org/drawingml/2006/main">
          <a:gsLst>
            <a:gs pos="10000">
              <a:srgbClr val="00FF00"/>
            </a:gs>
            <a:gs pos="0">
              <a:srgbClr val="00FF00"/>
            </a:gs>
            <a:gs pos="19000">
              <a:srgbClr val="00FF00"/>
            </a:gs>
            <a:gs pos="0">
              <a:srgbClr val="00FF00"/>
            </a:gs>
          </a:gsLst>
          <a:lin ang="5400000" scaled="0"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0.09352</cdr:x>
      <cdr:y>0.23658</cdr:y>
    </cdr:from>
    <cdr:to>
      <cdr:x>0.24165</cdr:x>
      <cdr:y>0.32797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10540" y="1771202"/>
          <a:ext cx="967014" cy="68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822,1</a:t>
          </a:r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0.58145</cdr:x>
      <cdr:y>0.56353</cdr:y>
    </cdr:from>
    <cdr:to>
      <cdr:x>0.6871</cdr:x>
      <cdr:y>0.62217</cdr:y>
    </cdr:to>
    <cdr:sp macro="" textlink="">
      <cdr:nvSpPr>
        <cdr:cNvPr id="14" name="TextBox 1"/>
        <cdr:cNvSpPr txBox="1"/>
      </cdr:nvSpPr>
      <cdr:spPr>
        <a:xfrm xmlns:a="http://schemas.openxmlformats.org/drawingml/2006/main" rot="20235098">
          <a:off x="3795849" y="4218953"/>
          <a:ext cx="689704" cy="439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+ 19,1%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0.59178</cdr:x>
      <cdr:y>0.27557</cdr:y>
    </cdr:from>
    <cdr:to>
      <cdr:x>0.69601</cdr:x>
      <cdr:y>0.33077</cdr:y>
    </cdr:to>
    <cdr:sp macro="" textlink="">
      <cdr:nvSpPr>
        <cdr:cNvPr id="17" name="TextBox 1"/>
        <cdr:cNvSpPr txBox="1"/>
      </cdr:nvSpPr>
      <cdr:spPr>
        <a:xfrm xmlns:a="http://schemas.openxmlformats.org/drawingml/2006/main" rot="20235098">
          <a:off x="3863237" y="2063072"/>
          <a:ext cx="680434" cy="413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+ 0,5%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0.56276</cdr:x>
      <cdr:y>0.13618</cdr:y>
    </cdr:from>
    <cdr:to>
      <cdr:x>0.6951</cdr:x>
      <cdr:y>0.21616</cdr:y>
    </cdr:to>
    <cdr:sp macro="" textlink="">
      <cdr:nvSpPr>
        <cdr:cNvPr id="20" name="TextBox 1"/>
        <cdr:cNvSpPr txBox="1"/>
      </cdr:nvSpPr>
      <cdr:spPr>
        <a:xfrm xmlns:a="http://schemas.openxmlformats.org/drawingml/2006/main" rot="20235098">
          <a:off x="3673837" y="1019524"/>
          <a:ext cx="863941" cy="59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+ 15,9%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0.76008</cdr:x>
      <cdr:y>0.10653</cdr:y>
    </cdr:from>
    <cdr:to>
      <cdr:x>0.90821</cdr:x>
      <cdr:y>0.19792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4961929" y="797568"/>
          <a:ext cx="967014" cy="68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1012,0</a:t>
          </a:r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0.45652</cdr:x>
      <cdr:y>0.05659</cdr:y>
    </cdr:from>
    <cdr:to>
      <cdr:x>0.66304</cdr:x>
      <cdr:y>0.12746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024336" y="172477"/>
          <a:ext cx="136815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0.04383</cdr:x>
      <cdr:y>0.4854</cdr:y>
    </cdr:from>
    <cdr:to>
      <cdr:x>0.24037</cdr:x>
      <cdr:y>0.54978</cdr:y>
    </cdr:to>
    <cdr:sp macro="" textlink="">
      <cdr:nvSpPr>
        <cdr:cNvPr id="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4" y="2088232"/>
          <a:ext cx="96879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rgbClr val="000000"/>
              </a:solidFill>
              <a:latin typeface="Times New Roman" pitchFamily="18" charset="0"/>
            </a:rPr>
            <a:t>01.01.2020г</a:t>
          </a:r>
          <a:r>
            <a:rPr lang="ru-RU" altLang="ru-RU" sz="1200" b="1" dirty="0">
              <a:solidFill>
                <a:srgbClr val="000000"/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0.20452</cdr:x>
      <cdr:y>0.53561</cdr:y>
    </cdr:from>
    <cdr:to>
      <cdr:x>0.40106</cdr:x>
      <cdr:y>0.6</cdr:y>
    </cdr:to>
    <cdr:sp macro="" textlink="">
      <cdr:nvSpPr>
        <cdr:cNvPr id="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8112" y="2304256"/>
          <a:ext cx="96879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rgbClr val="000000"/>
              </a:solidFill>
              <a:latin typeface="Times New Roman" pitchFamily="18" charset="0"/>
            </a:rPr>
            <a:t>01.01.2021г</a:t>
          </a:r>
          <a:r>
            <a:rPr lang="ru-RU" altLang="ru-RU" sz="1200" b="1" dirty="0">
              <a:solidFill>
                <a:srgbClr val="000000"/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0.36521</cdr:x>
      <cdr:y>0.58582</cdr:y>
    </cdr:from>
    <cdr:to>
      <cdr:x>0.56175</cdr:x>
      <cdr:y>0.65021</cdr:y>
    </cdr:to>
    <cdr:sp macro="" textlink="">
      <cdr:nvSpPr>
        <cdr:cNvPr id="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2520280"/>
          <a:ext cx="96879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rgbClr val="000000"/>
              </a:solidFill>
              <a:latin typeface="Times New Roman" pitchFamily="18" charset="0"/>
            </a:rPr>
            <a:t>01.01.2022г</a:t>
          </a:r>
          <a:r>
            <a:rPr lang="ru-RU" altLang="ru-RU" sz="1200" b="1" dirty="0">
              <a:solidFill>
                <a:srgbClr val="000000"/>
              </a:solidFill>
              <a:latin typeface="Times New Roman" pitchFamily="18" charset="0"/>
            </a:rPr>
            <a:t>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0.3168</cdr:x>
      <cdr:y>0.29801</cdr:y>
    </cdr:from>
    <cdr:to>
      <cdr:x>0.42136</cdr:x>
      <cdr:y>0.46809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7941" y="2136237"/>
          <a:ext cx="685825" cy="1219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101,9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0.09376</cdr:y>
    </cdr:from>
    <cdr:to>
      <cdr:x>0.19659</cdr:x>
      <cdr:y>0.16817</cdr:y>
    </cdr:to>
    <cdr:sp macro="" textlink="">
      <cdr:nvSpPr>
        <cdr:cNvPr id="3" name="Text Box 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22883" y="504056"/>
          <a:ext cx="1719263" cy="4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2000" dirty="0">
              <a:solidFill>
                <a:srgbClr val="000000"/>
              </a:solidFill>
              <a:latin typeface="Times New Roman" pitchFamily="18" charset="0"/>
            </a:rPr>
            <a:t>млн.руб.</a:t>
          </a:r>
        </a:p>
      </cdr:txBody>
    </cdr:sp>
  </cdr:relSizeAnchor>
  <cdr:relSizeAnchor xmlns:cdr="http://schemas.openxmlformats.org/drawingml/2006/chartDrawing">
    <cdr:from>
      <cdr:x>0.49044</cdr:x>
      <cdr:y>0.17412</cdr:y>
    </cdr:from>
    <cdr:to>
      <cdr:x>1</cdr:x>
      <cdr:y>0.42028</cdr:y>
    </cdr:to>
    <cdr:sp macro="" textlink="">
      <cdr:nvSpPr>
        <cdr:cNvPr id="4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9200" y="936104"/>
          <a:ext cx="4456338" cy="1323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1" dirty="0">
              <a:solidFill>
                <a:srgbClr val="000000"/>
              </a:solidFill>
              <a:latin typeface="Times New Roman" pitchFamily="18" charset="0"/>
            </a:rPr>
            <a:t>Структура муниципального долга МО Ейский район</a:t>
          </a:r>
        </a:p>
        <a:p xmlns:a="http://schemas.openxmlformats.org/drawingml/2006/main">
          <a:pPr algn="r"/>
          <a:endParaRPr lang="ru-RU" sz="2000" b="1" dirty="0">
            <a:solidFill>
              <a:srgbClr val="000000"/>
            </a:solidFill>
            <a:latin typeface="Times New Roman" pitchFamily="18" charset="0"/>
          </a:endParaRPr>
        </a:p>
        <a:p xmlns:a="http://schemas.openxmlformats.org/drawingml/2006/main">
          <a:pPr algn="r"/>
          <a:endParaRPr lang="ru-RU" sz="2000" b="1" dirty="0">
            <a:solidFill>
              <a:srgbClr val="000000"/>
            </a:solidFill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0.16623</cdr:x>
      <cdr:y>0.11719</cdr:y>
    </cdr:from>
    <cdr:to>
      <cdr:x>0.25333</cdr:x>
      <cdr:y>0.18588</cdr:y>
    </cdr:to>
    <cdr:sp macro="" textlink="">
      <cdr:nvSpPr>
        <cdr:cNvPr id="5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0302" y="840093"/>
          <a:ext cx="571302" cy="492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158,6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0.5037</cdr:x>
      <cdr:y>0.40181</cdr:y>
    </cdr:from>
    <cdr:to>
      <cdr:x>0.57613</cdr:x>
      <cdr:y>0.47051</cdr:y>
    </cdr:to>
    <cdr:sp macro="" textlink="">
      <cdr:nvSpPr>
        <cdr:cNvPr id="6" name="Text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05101" y="2160240"/>
          <a:ext cx="633507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63,3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0.6766</cdr:x>
      <cdr:y>0.4286</cdr:y>
    </cdr:from>
    <cdr:to>
      <cdr:x>0.74903</cdr:x>
      <cdr:y>0.4971</cdr:y>
    </cdr:to>
    <cdr:sp macro="" textlink="">
      <cdr:nvSpPr>
        <cdr:cNvPr id="7" name="Text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17269" y="2304256"/>
          <a:ext cx="633412" cy="368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>
              <a:solidFill>
                <a:prstClr val="black"/>
              </a:solidFill>
            </a:rPr>
            <a:t>53,3</a:t>
          </a:r>
        </a:p>
      </cdr:txBody>
    </cdr:sp>
  </cdr:relSizeAnchor>
  <cdr:relSizeAnchor xmlns:cdr="http://schemas.openxmlformats.org/drawingml/2006/chartDrawing">
    <cdr:from>
      <cdr:x>0.12495</cdr:x>
      <cdr:y>0.45539</cdr:y>
    </cdr:from>
    <cdr:to>
      <cdr:x>0.17881</cdr:x>
      <cdr:y>0.6991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092733" y="2448272"/>
          <a:ext cx="471019" cy="131029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0.13318</cdr:x>
      <cdr:y>0.52235</cdr:y>
    </cdr:from>
    <cdr:to>
      <cdr:x>0.17541</cdr:x>
      <cdr:y>0.64019</cdr:y>
    </cdr:to>
    <cdr:sp macro="" textlink="">
      <cdr:nvSpPr>
        <cdr:cNvPr id="9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1032654" y="2940399"/>
          <a:ext cx="633507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18,0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0.28962</cdr:x>
      <cdr:y>0.50896</cdr:y>
    </cdr:from>
    <cdr:to>
      <cdr:x>0.34348</cdr:x>
      <cdr:y>0.70123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2532893" y="2736304"/>
          <a:ext cx="471019" cy="103367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0.28962</cdr:x>
      <cdr:y>0.57593</cdr:y>
    </cdr:from>
    <cdr:to>
      <cdr:x>0.33185</cdr:x>
      <cdr:y>0.69139</cdr:y>
    </cdr:to>
    <cdr:sp macro="" textlink="">
      <cdr:nvSpPr>
        <cdr:cNvPr id="11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2407186" y="3222051"/>
          <a:ext cx="620747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11,2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0.45429</cdr:x>
      <cdr:y>0.53575</cdr:y>
    </cdr:from>
    <cdr:to>
      <cdr:x>0.50815</cdr:x>
      <cdr:y>0.70753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3973053" y="2880320"/>
          <a:ext cx="471019" cy="92354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0.45664</cdr:x>
      <cdr:y>0.59244</cdr:y>
    </cdr:from>
    <cdr:to>
      <cdr:x>0.49887</cdr:x>
      <cdr:y>0.68642</cdr:y>
    </cdr:to>
    <cdr:sp macro="" textlink="">
      <cdr:nvSpPr>
        <cdr:cNvPr id="13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2931409" y="4439239"/>
          <a:ext cx="673682" cy="288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6,8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0.62203</cdr:x>
      <cdr:y>0.56253</cdr:y>
    </cdr:from>
    <cdr:to>
      <cdr:x>0.67589</cdr:x>
      <cdr:y>0.69976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5440002" y="3024336"/>
          <a:ext cx="471019" cy="73778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0.62436</cdr:x>
      <cdr:y>0.58932</cdr:y>
    </cdr:from>
    <cdr:to>
      <cdr:x>0.66659</cdr:x>
      <cdr:y>0.6833</cdr:y>
    </cdr:to>
    <cdr:sp macro="" textlink="">
      <cdr:nvSpPr>
        <cdr:cNvPr id="15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3896929" y="4422797"/>
          <a:ext cx="673682" cy="2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3,8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0.84423</cdr:x>
      <cdr:y>0.49891</cdr:y>
    </cdr:from>
    <cdr:to>
      <cdr:x>0.91227</cdr:x>
      <cdr:y>0.56761</cdr:y>
    </cdr:to>
    <cdr:sp macro="" textlink="">
      <cdr:nvSpPr>
        <cdr:cNvPr id="16" name="Text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75259" y="3576397"/>
          <a:ext cx="465451" cy="49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prstClr val="black"/>
              </a:solidFill>
            </a:rPr>
            <a:t>41,3</a:t>
          </a:r>
          <a:endParaRPr lang="ru-RU" altLang="ru-RU" sz="18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0.78364</cdr:x>
      <cdr:y>0.58932</cdr:y>
    </cdr:from>
    <cdr:to>
      <cdr:x>0.8375</cdr:x>
      <cdr:y>0.69976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6853373" y="3168352"/>
          <a:ext cx="471019" cy="59376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>
            <a:solidFill>
              <a:prstClr val="whit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32D7-DCD6-4F37-8EAD-1400CCA22658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85C3-58D5-4547-A507-CF602FE4F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370419"/>
            <a:ext cx="6172200" cy="78041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8324851"/>
            <a:ext cx="16002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4900" y="8324851"/>
            <a:ext cx="16002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0003AC-83C3-480D-BBA6-9619736B0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-eisk.ru/" TargetMode="External"/><Relationship Id="rId2" Type="http://schemas.openxmlformats.org/officeDocument/2006/relationships/hyperlink" Target="http://www.yeiskraion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udget3\Desktop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363" y="-628650"/>
            <a:ext cx="7324726" cy="104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6832" y="2860357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О Т Ч Е 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328" y="3710786"/>
            <a:ext cx="6525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«Об </a:t>
            </a:r>
            <a:r>
              <a:rPr lang="ru-RU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исполнении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 бюджета </a:t>
            </a:r>
            <a:endParaRPr lang="ru-RU" sz="3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муниципального образования </a:t>
            </a:r>
            <a:r>
              <a:rPr lang="ru-RU" sz="32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Ейский</a:t>
            </a:r>
            <a:r>
              <a:rPr lang="ru-RU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 район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 2021 </a:t>
            </a:r>
            <a:r>
              <a:rPr lang="ru-RU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год»</a:t>
            </a:r>
            <a:endParaRPr lang="ru-RU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0" y="-108520"/>
            <a:ext cx="19685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8194" y="9344055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18562"/>
              </p:ext>
            </p:extLst>
          </p:nvPr>
        </p:nvGraphicFramePr>
        <p:xfrm>
          <a:off x="195263" y="1477433"/>
          <a:ext cx="6528197" cy="748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Text Box 20"/>
          <p:cNvSpPr txBox="1">
            <a:spLocks noChangeArrowheads="1"/>
          </p:cNvSpPr>
          <p:nvPr/>
        </p:nvSpPr>
        <p:spPr bwMode="auto">
          <a:xfrm>
            <a:off x="667868" y="976410"/>
            <a:ext cx="6044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Динамика налоговых и неналоговых доходов, %</a:t>
            </a:r>
          </a:p>
        </p:txBody>
      </p:sp>
      <p:sp>
        <p:nvSpPr>
          <p:cNvPr id="2" name="Стрелка вниз 1"/>
          <p:cNvSpPr/>
          <p:nvPr/>
        </p:nvSpPr>
        <p:spPr>
          <a:xfrm rot="14835976">
            <a:off x="2244081" y="2684875"/>
            <a:ext cx="217073" cy="1166324"/>
          </a:xfrm>
          <a:prstGeom prst="downArrow">
            <a:avLst/>
          </a:prstGeom>
          <a:gradFill>
            <a:gsLst>
              <a:gs pos="0">
                <a:srgbClr val="00FF00"/>
              </a:gs>
              <a:gs pos="55000">
                <a:srgbClr val="616B79">
                  <a:alpha val="76000"/>
                </a:srgbClr>
              </a:gs>
              <a:gs pos="95000">
                <a:srgbClr val="CC00FF"/>
              </a:gs>
              <a:gs pos="100000">
                <a:srgbClr val="CC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4877731">
            <a:off x="2346314" y="3846026"/>
            <a:ext cx="198589" cy="793615"/>
          </a:xfrm>
          <a:prstGeom prst="downArrow">
            <a:avLst/>
          </a:prstGeom>
          <a:solidFill>
            <a:srgbClr val="CC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04" y="31097"/>
            <a:ext cx="530480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 rot="14877731">
            <a:off x="4310842" y="3591259"/>
            <a:ext cx="198589" cy="793615"/>
          </a:xfrm>
          <a:prstGeom prst="downArrow">
            <a:avLst/>
          </a:prstGeom>
          <a:solidFill>
            <a:srgbClr val="CC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4835976">
            <a:off x="4301599" y="2359409"/>
            <a:ext cx="217073" cy="1166324"/>
          </a:xfrm>
          <a:prstGeom prst="downArrow">
            <a:avLst/>
          </a:prstGeom>
          <a:gradFill>
            <a:gsLst>
              <a:gs pos="0">
                <a:srgbClr val="00FF00"/>
              </a:gs>
              <a:gs pos="55000">
                <a:srgbClr val="616B79">
                  <a:alpha val="76000"/>
                </a:srgbClr>
              </a:gs>
              <a:gs pos="95000">
                <a:srgbClr val="CC00FF"/>
              </a:gs>
              <a:gs pos="100000">
                <a:srgbClr val="CC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>
            <a:off x="3730744" y="4382264"/>
            <a:ext cx="0" cy="497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293912" y="4499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05264" y="4042792"/>
            <a:ext cx="0" cy="8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6127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МЕЖБЮДЖЕТНЫЕ ОТНОШЕНИЯ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5850271"/>
              </p:ext>
            </p:extLst>
          </p:nvPr>
        </p:nvGraphicFramePr>
        <p:xfrm>
          <a:off x="203158" y="775748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53690" y="4882489"/>
            <a:ext cx="1587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Копанское</a:t>
            </a:r>
          </a:p>
          <a:p>
            <a:pPr algn="ctr"/>
            <a:r>
              <a:rPr lang="ru-RU" sz="1200" b="1" dirty="0" smtClean="0"/>
              <a:t> сельское поселение </a:t>
            </a:r>
          </a:p>
          <a:p>
            <a:pPr algn="ctr"/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</a:t>
            </a:r>
          </a:p>
          <a:p>
            <a:pPr algn="ctr"/>
            <a:r>
              <a:rPr lang="ru-RU" sz="1200" b="1" dirty="0" smtClean="0"/>
              <a:t>1600,0 тыс. рублей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45650" y="4879987"/>
            <a:ext cx="24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Александровское сельское</a:t>
            </a:r>
          </a:p>
          <a:p>
            <a:pPr algn="ctr"/>
            <a:r>
              <a:rPr lang="ru-RU" sz="1200" b="1" dirty="0" smtClean="0"/>
              <a:t> поселение </a:t>
            </a:r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</a:t>
            </a:r>
          </a:p>
          <a:p>
            <a:pPr algn="ctr"/>
            <a:r>
              <a:rPr lang="ru-RU" sz="1200" b="1" dirty="0" smtClean="0"/>
              <a:t>3846,1 тыс. рублей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632" y="5465022"/>
            <a:ext cx="2063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Камышеватское сельское</a:t>
            </a:r>
          </a:p>
          <a:p>
            <a:pPr algn="ctr"/>
            <a:r>
              <a:rPr lang="ru-RU" sz="1200" b="1" dirty="0" smtClean="0"/>
              <a:t> поселение </a:t>
            </a:r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</a:t>
            </a:r>
          </a:p>
          <a:p>
            <a:pPr algn="ctr"/>
            <a:r>
              <a:rPr lang="ru-RU" sz="1200" b="1" dirty="0" smtClean="0"/>
              <a:t>720,8 тыс. рублей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3" y="6082753"/>
            <a:ext cx="196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Копанское сельское </a:t>
            </a:r>
          </a:p>
          <a:p>
            <a:pPr algn="ctr"/>
            <a:r>
              <a:rPr lang="ru-RU" sz="1200" b="1" dirty="0" smtClean="0"/>
              <a:t>поселение </a:t>
            </a:r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</a:t>
            </a:r>
          </a:p>
          <a:p>
            <a:pPr algn="ctr"/>
            <a:r>
              <a:rPr lang="ru-RU" sz="1200" b="1" dirty="0" smtClean="0"/>
              <a:t>68,5 тыс. рублей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" y="6729084"/>
            <a:ext cx="1999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Моревское сельское</a:t>
            </a:r>
          </a:p>
          <a:p>
            <a:pPr algn="ctr"/>
            <a:r>
              <a:rPr lang="ru-RU" sz="1200" b="1" dirty="0" smtClean="0"/>
              <a:t> поселение </a:t>
            </a:r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</a:t>
            </a:r>
          </a:p>
          <a:p>
            <a:pPr algn="ctr"/>
            <a:r>
              <a:rPr lang="ru-RU" sz="1200" b="1" dirty="0" smtClean="0"/>
              <a:t>364,6 тыс. рублей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33492" y="4818691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/>
              <a:t>Александровское </a:t>
            </a:r>
            <a:r>
              <a:rPr lang="ru-RU" sz="1200" b="1" dirty="0" smtClean="0"/>
              <a:t>сельское поселение</a:t>
            </a:r>
          </a:p>
          <a:p>
            <a:pPr algn="ctr"/>
            <a:r>
              <a:rPr lang="ru-RU" sz="1200" b="1" dirty="0" smtClean="0"/>
              <a:t> </a:t>
            </a:r>
            <a:r>
              <a:rPr lang="ru-RU" sz="1200" b="1" dirty="0" err="1"/>
              <a:t>Ейского</a:t>
            </a:r>
            <a:r>
              <a:rPr lang="ru-RU" sz="1200" b="1" dirty="0"/>
              <a:t> </a:t>
            </a:r>
            <a:r>
              <a:rPr lang="ru-RU" sz="1200" b="1" dirty="0" smtClean="0"/>
              <a:t>района - 1995,4 </a:t>
            </a:r>
            <a:r>
              <a:rPr lang="ru-RU" sz="1200" b="1" dirty="0"/>
              <a:t>тыс.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69091" y="5280356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/>
              <a:t>Копанское </a:t>
            </a:r>
            <a:r>
              <a:rPr lang="ru-RU" sz="1200" b="1" dirty="0" smtClean="0"/>
              <a:t>сельское поселение</a:t>
            </a:r>
          </a:p>
          <a:p>
            <a:pPr algn="ctr"/>
            <a:r>
              <a:rPr lang="ru-RU" sz="1200" b="1" dirty="0" smtClean="0"/>
              <a:t> </a:t>
            </a:r>
            <a:r>
              <a:rPr lang="ru-RU" sz="1200" b="1" dirty="0" err="1"/>
              <a:t>Ейского</a:t>
            </a:r>
            <a:r>
              <a:rPr lang="ru-RU" sz="1200" b="1" dirty="0"/>
              <a:t> </a:t>
            </a:r>
            <a:r>
              <a:rPr lang="ru-RU" sz="1200" b="1" dirty="0" smtClean="0"/>
              <a:t>района - 2125,3 </a:t>
            </a:r>
            <a:r>
              <a:rPr lang="ru-RU" sz="1200" b="1" dirty="0"/>
              <a:t>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1775" y="5713486"/>
            <a:ext cx="296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/>
              <a:t>Красноармейское сельское поселение </a:t>
            </a:r>
          </a:p>
          <a:p>
            <a:pPr algn="ctr"/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 - 778,1 тыс. рублей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013" y="7513914"/>
            <a:ext cx="6799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В 2021 году по результатам краевого конкурса местных инициатив, пять поселений </a:t>
            </a:r>
            <a:r>
              <a:rPr lang="ru-RU" sz="1400" dirty="0" err="1" smtClean="0"/>
              <a:t>Ейского</a:t>
            </a:r>
            <a:r>
              <a:rPr lang="ru-RU" sz="1400" dirty="0" smtClean="0"/>
              <a:t> района (Александровское, Копанское, Красноармейское, </a:t>
            </a:r>
            <a:r>
              <a:rPr lang="ru-RU" sz="1400" dirty="0" err="1" smtClean="0"/>
              <a:t>Кухаривское</a:t>
            </a:r>
            <a:r>
              <a:rPr lang="ru-RU" sz="1400" dirty="0" smtClean="0"/>
              <a:t>, Моревское)получили финансовую помощь в размере 6239,1 тыс. рублей на реализацию проектов победителей.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76872" y="6154553"/>
            <a:ext cx="260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err="1" smtClean="0"/>
              <a:t>Кухаривское</a:t>
            </a:r>
            <a:r>
              <a:rPr lang="ru-RU" sz="1200" b="1" dirty="0" smtClean="0"/>
              <a:t> сельское поселение </a:t>
            </a:r>
          </a:p>
          <a:p>
            <a:pPr algn="ctr"/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  - 898,8 тыс. рублей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63434" y="659058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/>
              <a:t>Моревское </a:t>
            </a:r>
            <a:r>
              <a:rPr lang="ru-RU" sz="1200" b="1" dirty="0" smtClean="0"/>
              <a:t>сельское </a:t>
            </a:r>
            <a:r>
              <a:rPr lang="ru-RU" sz="1200" b="1" dirty="0"/>
              <a:t>поселение </a:t>
            </a:r>
            <a:endParaRPr lang="ru-RU" sz="1200" b="1" dirty="0" smtClean="0"/>
          </a:p>
          <a:p>
            <a:pPr algn="ctr"/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 – 441,5 </a:t>
            </a:r>
            <a:r>
              <a:rPr lang="ru-RU" sz="1200" b="1" dirty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2117" y="7052249"/>
            <a:ext cx="254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b="1" dirty="0" err="1" smtClean="0"/>
              <a:t>Ейское</a:t>
            </a:r>
            <a:r>
              <a:rPr lang="ru-RU" sz="1200" b="1" dirty="0" smtClean="0"/>
              <a:t> городское поселение </a:t>
            </a:r>
          </a:p>
          <a:p>
            <a:pPr algn="ctr"/>
            <a:r>
              <a:rPr lang="ru-RU" sz="1200" b="1" dirty="0" err="1" smtClean="0"/>
              <a:t>Ейского</a:t>
            </a:r>
            <a:r>
              <a:rPr lang="ru-RU" sz="1200" b="1" dirty="0" smtClean="0"/>
              <a:t> района – 500,0 тыс. рублей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245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696" y="539552"/>
            <a:ext cx="566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062772"/>
            <a:ext cx="6741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Расходы </a:t>
            </a:r>
            <a:r>
              <a:rPr lang="ru-RU" dirty="0">
                <a:latin typeface="Monotype Corsiva" panose="03010101010201010101" pitchFamily="66" charset="0"/>
              </a:rPr>
              <a:t>консолидированного бюджета </a:t>
            </a:r>
            <a:r>
              <a:rPr lang="ru-RU" dirty="0" err="1">
                <a:latin typeface="Monotype Corsiva" panose="03010101010201010101" pitchFamily="66" charset="0"/>
              </a:rPr>
              <a:t>Ейского</a:t>
            </a:r>
            <a:r>
              <a:rPr lang="ru-RU" dirty="0">
                <a:latin typeface="Monotype Corsiva" panose="03010101010201010101" pitchFamily="66" charset="0"/>
              </a:rPr>
              <a:t> района за 2021 год с учетом внутренних оборотов составили 3505,1 млн. рублей, из них: районного бюджета – 2489,3 млн. рублей, бюджетов поселений – 1015,8 млн. рублей. По сравнению с 2020 годом расходы бюджета в целом увеличились на 210,8 млн. рублей (или 6,4%), в том числе: районного бюджета – на 107,2 млн. рублей (4,5%), бюджетов поселений - на 103,6 млн. рублей (11,4%).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79" y="3094097"/>
            <a:ext cx="6174209" cy="352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02" y="6732240"/>
            <a:ext cx="32940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866" y="6732240"/>
            <a:ext cx="34584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0677" y="673224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364" y="6699974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83568"/>
            <a:ext cx="6741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     Как </a:t>
            </a:r>
            <a:r>
              <a:rPr lang="ru-RU" sz="2000" dirty="0">
                <a:latin typeface="Monotype Corsiva" panose="03010101010201010101" pitchFamily="66" charset="0"/>
              </a:rPr>
              <a:t>и в предыдущие годы, в отчетном году наибольший удельный вес – 81,9% общего объема расходов районного бюджета или 2039,5 млн. рублей было направлено на финансирование отраслей социальной сферы.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594015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>
                <a:latin typeface="Monotype Corsiva" panose="03010101010201010101" pitchFamily="66" charset="0"/>
              </a:rPr>
              <a:t>Наибольшую </a:t>
            </a:r>
            <a:r>
              <a:rPr lang="ru-RU" sz="2000" dirty="0">
                <a:latin typeface="Monotype Corsiva" panose="03010101010201010101" pitchFamily="66" charset="0"/>
              </a:rPr>
              <a:t>часть – 82,4% (1681,5 млн. рублей) составляют расходы бюджета на обеспечение деятельности и развитие муниципальных учреждений образования;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3,7% (75,6 млн. рублей) – культуры;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7,6% (155,2 млн. рублей) - физической культуры и спорта;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0,1%, (0,7 млн. рублей) – на реализацию мероприятий в области здравоохранения;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6,2% (126,5 млн. рублей) –  в области социальной политики.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7704"/>
            <a:ext cx="6857999" cy="384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2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38" y="539552"/>
            <a:ext cx="655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районного бюджета по разделам и подразделам классификации расходов бюджета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47820"/>
              </p:ext>
            </p:extLst>
          </p:nvPr>
        </p:nvGraphicFramePr>
        <p:xfrm>
          <a:off x="44625" y="1331640"/>
          <a:ext cx="6679642" cy="72722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8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8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</a:t>
                      </a:r>
                      <a:r>
                        <a:rPr lang="ru-RU" sz="1000" u="none" strike="noStrike" dirty="0" smtClean="0">
                          <a:effectLst/>
                        </a:rPr>
                        <a:t>р/п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 (раздел, подраздел)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2020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02" marR="7902" marT="7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66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Уточненная сводная бюджетная роспись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</a:rPr>
                        <a:t>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Динамика к 2020 году,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Расходы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2 382 094,2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2 595 427,0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2 489 257,0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95,9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104,5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170 984,6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208 226,6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187 251,7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89,9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109,5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2 299,3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2 238,8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97,4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100,7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7 212,2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7 337,0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7 155,0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97,5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 99,2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61 936,7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67 300,5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66 037,0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98,1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106,6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Судебная система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290,5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31 700,5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29 954,4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29 054,4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97,0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91,7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11 661,2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   х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 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67 902,3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89 646,6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82 738,9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92,3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121,8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х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х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34 465,8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38 760,6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38 591,7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99,6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112,0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Гражданская оборона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34 115,8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480,0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478,5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99,7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  1,4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37 780,6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37 621,5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99,6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491,7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140,5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32 238,4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32 294,8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29 334,4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90,8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 91,0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17 937,8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19 586,6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16 859,1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86,1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94,0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5 772,8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4 124,4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4 051,4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70,2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8 527,8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8 583,8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8 423,9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98,1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 98,8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169 791,1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186 827,6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178 389,5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95,5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105,1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132,5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6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155 236,8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172 712,1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165 495,4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         95,8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106,6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14 554,3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13 983,0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12 894,1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      92,2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              88,6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2" marR="7902" marT="7902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54071" y="1082715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61156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районного бюджета по разделам и подразделам классификации расходов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41010"/>
              </p:ext>
            </p:extLst>
          </p:nvPr>
        </p:nvGraphicFramePr>
        <p:xfrm>
          <a:off x="111331" y="1403653"/>
          <a:ext cx="6582493" cy="6917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</a:t>
                      </a:r>
                      <a:r>
                        <a:rPr lang="ru-RU" sz="1000" u="none" strike="noStrike" dirty="0" smtClean="0">
                          <a:effectLst/>
                        </a:rPr>
                        <a:t>р/п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 (раздел, подраздел)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2020 год (отчет)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81" marR="7981" marT="7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14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</a:rPr>
                        <a:t>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 к 2020 году,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1 571 660,7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1 738 543,9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1 681 462,4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96,7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107,0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663 439,6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712 211,9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711 380,5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107,2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669 713,5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782 199,2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726 598,9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92,9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108,5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168 036,7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171 890,1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171 678,9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99,9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102,2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Молодежная политика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6 579,8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11 053,7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10 915,5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98,7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165,9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63 891,1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61 189,0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60 888,6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95,3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КУЛЬТУРА, КИНЕМАТОГРАФИЯ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86 514,8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75 749,4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75 593,5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87,4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69 757,6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70 730,4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70 614,1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99,8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101,2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16 757,2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5 019,0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4 979,4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29,7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ЗДРАВООХРАНЕНИЕ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21 093,2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3,6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Амбулаторная помощь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21 093,2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3,6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132 847,6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129 911,5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126 487,5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97,4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95,2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4 624,7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5 470,0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5 113,4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93,5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110,6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1 420,0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114 861,3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113 419,9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110 417,6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97,4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96,1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11 941,6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10 831,6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10 766,5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90,2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144 762,5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168 093,5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155 211,9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92,3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107,2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141 036,5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164 261,8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151 434,5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92,2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107,4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3 726,0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3 831,7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3 777,4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98,6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101,4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2 493,7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2 650,0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2 642,0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99,7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105,9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Телевидение и радиовещание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1 199,4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1 199,5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Периодическая печать и издательства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1 294,3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1 442,5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99,5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111,5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2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3 796,6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2 300,0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2 229,2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96,9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58,7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2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3 796,6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2 300,0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2 229,2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96,9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58,7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8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11 445,2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11 239,1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11 239,1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98,2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8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100,0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межбюджетные трансферты общего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6 445,2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6 239,1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6 239,1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96,8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81" marR="7981" marT="7981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7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24" y="539552"/>
            <a:ext cx="66967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 </a:t>
            </a:r>
            <a:r>
              <a:rPr lang="ru-RU" sz="1600" dirty="0" smtClean="0">
                <a:latin typeface="Monotype Corsiva" panose="03010101010201010101" pitchFamily="66" charset="0"/>
              </a:rPr>
              <a:t>Основную </a:t>
            </a:r>
            <a:r>
              <a:rPr lang="ru-RU" sz="1600" dirty="0">
                <a:latin typeface="Monotype Corsiva" panose="03010101010201010101" pitchFamily="66" charset="0"/>
              </a:rPr>
              <a:t>долю бюджетных расходов – 66,2% (1648,8 млн. рублей) составляют расходы на оплату труда. </a:t>
            </a:r>
          </a:p>
          <a:p>
            <a:pPr algn="just"/>
            <a:r>
              <a:rPr lang="ru-RU" sz="1600" dirty="0" smtClean="0">
                <a:latin typeface="Monotype Corsiva" panose="03010101010201010101" pitchFamily="66" charset="0"/>
              </a:rPr>
              <a:t>        По </a:t>
            </a:r>
            <a:r>
              <a:rPr lang="ru-RU" sz="1600" dirty="0">
                <a:latin typeface="Monotype Corsiva" panose="03010101010201010101" pitchFamily="66" charset="0"/>
              </a:rPr>
              <a:t>сравнению с прошлым годом расходы на заработную плату работников возросли на 24,5 млн. рублей, или 1,5%.</a:t>
            </a:r>
          </a:p>
          <a:p>
            <a:pPr algn="just"/>
            <a:r>
              <a:rPr lang="ru-RU" sz="1600" dirty="0">
                <a:latin typeface="Monotype Corsiva" panose="03010101010201010101" pitchFamily="66" charset="0"/>
              </a:rPr>
              <a:t>В результате поэтапного повышения оплаты труда отдельных категорий работников бюджетной сферы в соответствии с Указами Президента Российской Федерации от 7 мая 2012 года достигнуты следующие показатели уровня средней заработной платы: </a:t>
            </a:r>
          </a:p>
          <a:p>
            <a:pPr algn="just"/>
            <a:r>
              <a:rPr lang="ru-RU" sz="1600" dirty="0">
                <a:latin typeface="Monotype Corsiva" panose="03010101010201010101" pitchFamily="66" charset="0"/>
              </a:rPr>
              <a:t>- учителей общеобразовательных организаций – 38,1 тыс. рублей;</a:t>
            </a:r>
          </a:p>
          <a:p>
            <a:pPr algn="just"/>
            <a:r>
              <a:rPr lang="ru-RU" sz="1600" dirty="0">
                <a:latin typeface="Monotype Corsiva" panose="03010101010201010101" pitchFamily="66" charset="0"/>
              </a:rPr>
              <a:t>- педагогических работников дошкольных образовательных организаций – 32,8 тыс. рублей;</a:t>
            </a:r>
          </a:p>
          <a:p>
            <a:pPr algn="just"/>
            <a:r>
              <a:rPr lang="ru-RU" sz="1600" dirty="0">
                <a:latin typeface="Monotype Corsiva" panose="03010101010201010101" pitchFamily="66" charset="0"/>
              </a:rPr>
              <a:t>- педагогических работников учреждений дополнительного образования  – 33,4 тыс. рублей; </a:t>
            </a:r>
          </a:p>
          <a:p>
            <a:pPr algn="just"/>
            <a:r>
              <a:rPr lang="ru-RU" sz="1600" dirty="0">
                <a:latin typeface="Monotype Corsiva" panose="03010101010201010101" pitchFamily="66" charset="0"/>
              </a:rPr>
              <a:t>- работников муниципальных учреждений культуры – 27,7 тыс. рублей.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40" y="406794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</a:rPr>
              <a:t>Показатели среднемесячной заработной платы работников учреждений социальной сферы по указам Президента Российской Федерации, тыс.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98942"/>
            <a:ext cx="6741368" cy="343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005064" y="802838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381328" y="7302554"/>
            <a:ext cx="0" cy="725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9636" y="7272884"/>
            <a:ext cx="2870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93296" y="6496274"/>
            <a:ext cx="0" cy="78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96952" y="6470542"/>
            <a:ext cx="2944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941688" y="5676692"/>
            <a:ext cx="0" cy="79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58604" y="5676692"/>
            <a:ext cx="2814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362902" y="4898942"/>
            <a:ext cx="0" cy="77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6171815" y="7550455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+ 16,3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883784" y="67961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+ 17,6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762551" y="600967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+19,8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174282" y="519018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+ 18,2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611560"/>
            <a:ext cx="6624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     Как </a:t>
            </a:r>
            <a:r>
              <a:rPr lang="ru-RU" sz="2000" dirty="0">
                <a:latin typeface="Monotype Corsiva" panose="03010101010201010101" pitchFamily="66" charset="0"/>
              </a:rPr>
              <a:t>и в предыдущие годы, комплексное решение экономических и социальных вопросов развития </a:t>
            </a:r>
            <a:r>
              <a:rPr lang="ru-RU" sz="2000" dirty="0" err="1">
                <a:latin typeface="Monotype Corsiva" panose="03010101010201010101" pitchFamily="66" charset="0"/>
              </a:rPr>
              <a:t>Ейского</a:t>
            </a:r>
            <a:r>
              <a:rPr lang="ru-RU" sz="2000" dirty="0">
                <a:latin typeface="Monotype Corsiva" panose="03010101010201010101" pitchFamily="66" charset="0"/>
              </a:rPr>
              <a:t> района осуществлялось через механизм реализации муниципальных программ и участия в исполнении мероприятий государственных программ Краснодарского края. </a:t>
            </a: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В отчетном году порядка 95% (2350,8 млн. рублей) расходов районного бюджета осуществлялось в рамках реализации 21 муниципальной программы. </a:t>
            </a: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Как и в предыдущие годы </a:t>
            </a:r>
            <a:r>
              <a:rPr lang="ru-RU" sz="2000" dirty="0" err="1">
                <a:latin typeface="Monotype Corsiva" panose="03010101010201010101" pitchFamily="66" charset="0"/>
              </a:rPr>
              <a:t>Ейский</a:t>
            </a:r>
            <a:r>
              <a:rPr lang="ru-RU" sz="2000" dirty="0">
                <a:latin typeface="Monotype Corsiva" panose="03010101010201010101" pitchFamily="66" charset="0"/>
              </a:rPr>
              <a:t> район принимал активное участие в реализации 11 государственных программ Краснодарского края с общим объемом финансирования 1470,1 млн. рублей, из них 73,2 млн. рублей - целевые субсидии из федерального и регионального бюджетов, на </a:t>
            </a:r>
            <a:r>
              <a:rPr lang="ru-RU" sz="2000" dirty="0" err="1">
                <a:latin typeface="Monotype Corsiva" panose="03010101010201010101" pitchFamily="66" charset="0"/>
              </a:rPr>
              <a:t>софинансирование</a:t>
            </a:r>
            <a:r>
              <a:rPr lang="ru-RU" sz="2000" dirty="0">
                <a:latin typeface="Monotype Corsiva" panose="03010101010201010101" pitchFamily="66" charset="0"/>
              </a:rPr>
              <a:t> которых из средств районного бюджета было направлено 6,6 млн. рублей.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00637877"/>
              </p:ext>
            </p:extLst>
          </p:nvPr>
        </p:nvGraphicFramePr>
        <p:xfrm>
          <a:off x="116632" y="5148064"/>
          <a:ext cx="662473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 flipV="1">
            <a:off x="620688" y="7020272"/>
            <a:ext cx="1512168" cy="187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84" y="1115616"/>
            <a:ext cx="66714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Реализация </a:t>
            </a:r>
            <a:r>
              <a:rPr lang="ru-RU" dirty="0">
                <a:latin typeface="Monotype Corsiva" panose="03010101010201010101" pitchFamily="66" charset="0"/>
              </a:rPr>
              <a:t>программных мероприятий в области образования с участием средства краевого и федерального бюджетов позволили: 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осуществить капитальный </a:t>
            </a:r>
            <a:r>
              <a:rPr lang="ru-RU" dirty="0" smtClean="0">
                <a:latin typeface="Monotype Corsiva" panose="03010101010201010101" pitchFamily="66" charset="0"/>
              </a:rPr>
              <a:t>ремонт в </a:t>
            </a:r>
            <a:r>
              <a:rPr lang="ru-RU" dirty="0">
                <a:latin typeface="Monotype Corsiva" panose="03010101010201010101" pitchFamily="66" charset="0"/>
              </a:rPr>
              <a:t>12 дошкольных </a:t>
            </a:r>
            <a:r>
              <a:rPr lang="ru-RU" i="1" dirty="0">
                <a:latin typeface="Monotype Corsiva" panose="03010101010201010101" pitchFamily="66" charset="0"/>
              </a:rPr>
              <a:t>(№5 ст. </a:t>
            </a:r>
            <a:r>
              <a:rPr lang="ru-RU" i="1" dirty="0" smtClean="0">
                <a:latin typeface="Monotype Corsiva" panose="03010101010201010101" pitchFamily="66" charset="0"/>
              </a:rPr>
              <a:t>Ясенская, </a:t>
            </a:r>
            <a:r>
              <a:rPr lang="ru-RU" i="1" dirty="0">
                <a:latin typeface="Monotype Corsiva" panose="03010101010201010101" pitchFamily="66" charset="0"/>
              </a:rPr>
              <a:t>№7 с. </a:t>
            </a:r>
            <a:r>
              <a:rPr lang="ru-RU" i="1" dirty="0" err="1" smtClean="0">
                <a:latin typeface="Monotype Corsiva" panose="03010101010201010101" pitchFamily="66" charset="0"/>
              </a:rPr>
              <a:t>Кухаривка</a:t>
            </a:r>
            <a:r>
              <a:rPr lang="ru-RU" i="1" dirty="0" smtClean="0">
                <a:latin typeface="Monotype Corsiva" panose="03010101010201010101" pitchFamily="66" charset="0"/>
              </a:rPr>
              <a:t>, </a:t>
            </a:r>
            <a:r>
              <a:rPr lang="ru-RU" i="1" dirty="0">
                <a:latin typeface="Monotype Corsiva" panose="03010101010201010101" pitchFamily="66" charset="0"/>
              </a:rPr>
              <a:t>№12 ст. </a:t>
            </a:r>
            <a:r>
              <a:rPr lang="ru-RU" i="1" dirty="0" smtClean="0">
                <a:latin typeface="Monotype Corsiva" panose="03010101010201010101" pitchFamily="66" charset="0"/>
              </a:rPr>
              <a:t>Должанская,</a:t>
            </a:r>
            <a:r>
              <a:rPr lang="ru-RU" i="1" dirty="0">
                <a:latin typeface="Monotype Corsiva" panose="03010101010201010101" pitchFamily="66" charset="0"/>
              </a:rPr>
              <a:t>№13 п. </a:t>
            </a:r>
            <a:r>
              <a:rPr lang="ru-RU" i="1" dirty="0" smtClean="0">
                <a:latin typeface="Monotype Corsiva" panose="03010101010201010101" pitchFamily="66" charset="0"/>
              </a:rPr>
              <a:t>Ясенская Переправа,</a:t>
            </a:r>
            <a:r>
              <a:rPr lang="ru-RU" i="1" dirty="0">
                <a:latin typeface="Monotype Corsiva" panose="03010101010201010101" pitchFamily="66" charset="0"/>
              </a:rPr>
              <a:t>№17 с. </a:t>
            </a:r>
            <a:r>
              <a:rPr lang="ru-RU" i="1" dirty="0" smtClean="0">
                <a:latin typeface="Monotype Corsiva" panose="03010101010201010101" pitchFamily="66" charset="0"/>
              </a:rPr>
              <a:t>Воронцовка, </a:t>
            </a:r>
            <a:r>
              <a:rPr lang="ru-RU" i="1" dirty="0">
                <a:latin typeface="Monotype Corsiva" panose="03010101010201010101" pitchFamily="66" charset="0"/>
              </a:rPr>
              <a:t>№24 п. </a:t>
            </a:r>
            <a:r>
              <a:rPr lang="ru-RU" i="1" dirty="0" smtClean="0">
                <a:latin typeface="Monotype Corsiva" panose="03010101010201010101" pitchFamily="66" charset="0"/>
              </a:rPr>
              <a:t>Советский, </a:t>
            </a:r>
            <a:r>
              <a:rPr lang="ru-RU" i="1" dirty="0">
                <a:latin typeface="Monotype Corsiva" panose="03010101010201010101" pitchFamily="66" charset="0"/>
              </a:rPr>
              <a:t>№36 п. </a:t>
            </a:r>
            <a:r>
              <a:rPr lang="ru-RU" i="1" dirty="0" smtClean="0">
                <a:latin typeface="Monotype Corsiva" panose="03010101010201010101" pitchFamily="66" charset="0"/>
              </a:rPr>
              <a:t>Октябрьский, </a:t>
            </a:r>
            <a:r>
              <a:rPr lang="ru-RU" i="1" dirty="0">
                <a:latin typeface="Monotype Corsiva" panose="03010101010201010101" pitchFamily="66" charset="0"/>
              </a:rPr>
              <a:t>Ейск: </a:t>
            </a:r>
            <a:r>
              <a:rPr lang="ru-RU" i="1" dirty="0" smtClean="0">
                <a:latin typeface="Monotype Corsiva" panose="03010101010201010101" pitchFamily="66" charset="0"/>
              </a:rPr>
              <a:t>№№8,11,22,23,31)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dirty="0">
                <a:latin typeface="Monotype Corsiva" panose="03010101010201010101" pitchFamily="66" charset="0"/>
              </a:rPr>
              <a:t>4 общеобразовательных организациях </a:t>
            </a:r>
            <a:r>
              <a:rPr lang="ru-RU" i="1" dirty="0">
                <a:latin typeface="Monotype Corsiva" panose="03010101010201010101" pitchFamily="66" charset="0"/>
              </a:rPr>
              <a:t>(№19 п. </a:t>
            </a:r>
            <a:r>
              <a:rPr lang="ru-RU" i="1" dirty="0" smtClean="0">
                <a:latin typeface="Monotype Corsiva" panose="03010101010201010101" pitchFamily="66" charset="0"/>
              </a:rPr>
              <a:t>Степной; </a:t>
            </a:r>
            <a:r>
              <a:rPr lang="ru-RU" i="1" dirty="0">
                <a:latin typeface="Monotype Corsiva" panose="03010101010201010101" pitchFamily="66" charset="0"/>
              </a:rPr>
              <a:t>№23 с. </a:t>
            </a:r>
            <a:r>
              <a:rPr lang="ru-RU" i="1" dirty="0" smtClean="0">
                <a:latin typeface="Monotype Corsiva" panose="03010101010201010101" pitchFamily="66" charset="0"/>
              </a:rPr>
              <a:t>Воронцовка, </a:t>
            </a:r>
            <a:r>
              <a:rPr lang="ru-RU" i="1" dirty="0">
                <a:latin typeface="Monotype Corsiva" panose="03010101010201010101" pitchFamily="66" charset="0"/>
              </a:rPr>
              <a:t>№2 и №7 г. Ейска)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</a:rPr>
              <a:t>1 </a:t>
            </a:r>
            <a:r>
              <a:rPr lang="ru-RU" dirty="0">
                <a:latin typeface="Monotype Corsiva" panose="03010101010201010101" pitchFamily="66" charset="0"/>
              </a:rPr>
              <a:t>учреждении дополнительного образования (</a:t>
            </a:r>
            <a:r>
              <a:rPr lang="ru-RU" i="1" dirty="0">
                <a:latin typeface="Monotype Corsiva" panose="03010101010201010101" pitchFamily="66" charset="0"/>
              </a:rPr>
              <a:t>ЭБЦ), </a:t>
            </a:r>
            <a:r>
              <a:rPr lang="ru-RU" dirty="0">
                <a:latin typeface="Monotype Corsiva" panose="03010101010201010101" pitchFamily="66" charset="0"/>
              </a:rPr>
              <a:t>ремонт системы водоснабжения и водоотведения в централизованной бухгалтерии образовательных учреждений и информационно-методическом центре на общую сумму 44,7 млн. рублей;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приобрести оборудование, мебель, оргтехнику, учебную литературу и прочие основные средства на сумму 27,7 млн. рублей.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736" y="570910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«Развитие образования»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92" y="4808935"/>
            <a:ext cx="3787380" cy="28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40" y="6084168"/>
            <a:ext cx="3892067" cy="23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62" y="6012161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503" y="6012161"/>
            <a:ext cx="3140883" cy="23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566" y="61156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«Развитие культуры»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980892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dirty="0" smtClean="0">
                <a:latin typeface="Monotype Corsiva" panose="03010101010201010101" pitchFamily="66" charset="0"/>
              </a:rPr>
              <a:t>В </a:t>
            </a:r>
            <a:r>
              <a:rPr lang="ru-RU" sz="2400" dirty="0">
                <a:latin typeface="Monotype Corsiva" panose="03010101010201010101" pitchFamily="66" charset="0"/>
              </a:rPr>
              <a:t>рамках муниципальной программы «Развитие культуры в Ейском районе» приобретены мебель, компьютерная техника, стеллажи, оборудование, книги для библиотечного фонда на общую сумму 3,6 млн. рублей.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На организацию и проведение районных мероприятий направлено 1,8 млн. рублей.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3639126"/>
            <a:ext cx="5265551" cy="250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578" y="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776" y="611560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Уважаемые жители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Ейского</a:t>
            </a:r>
            <a:r>
              <a:rPr lang="ru-RU" sz="2400" b="1" dirty="0" smtClean="0">
                <a:latin typeface="Monotype Corsiva" panose="03010101010201010101" pitchFamily="66" charset="0"/>
              </a:rPr>
              <a:t> района!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43539"/>
            <a:ext cx="6858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     </a:t>
            </a:r>
            <a:r>
              <a:rPr lang="ru-RU" dirty="0" smtClean="0">
                <a:latin typeface="Monotype Corsiva" panose="03010101010201010101" pitchFamily="66" charset="0"/>
              </a:rPr>
              <a:t>Бюджет – это план доходов и расходов на очередной год и на плановый период (два предстоящих года) предназначенный для финансового обеспечения задач и функций местного самоуправления.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Через бюджет муниципальный район направляет налоговые и другие доходы на выполнение своих функций и обязанностей (поддержание и развитие инфраструктуры, расходы на образование, социальное обеспечение), а цифрами – ремонт школ и детских садов, организация образования и заработная плата, проведение праздничных и спортивных мероприятий и многое другое.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Перед Вами издание, в котором кратко и доступно отражены основные данные отчета об исполнении бюджета за 2021 год.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В «Бюджете для граждан» все данные изложены так, чтобы не только экономисты, но и все жители района могли понять, на какие цели и в каком объеме направляются бюджетные средства, насколько полно район выполняет взятые на себя обязательства.</a:t>
            </a: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   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1382264"/>
              </p:ext>
            </p:extLst>
          </p:nvPr>
        </p:nvGraphicFramePr>
        <p:xfrm>
          <a:off x="188640" y="6012160"/>
          <a:ext cx="6336704" cy="249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6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6127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«Развитие физической культуры и спорта»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1403648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 В </a:t>
            </a:r>
            <a:r>
              <a:rPr lang="ru-RU" dirty="0">
                <a:latin typeface="Monotype Corsiva" panose="03010101010201010101" pitchFamily="66" charset="0"/>
              </a:rPr>
              <a:t>части исполнения мероприятий муниципальной программы «Развитие физической культуры и спорта»: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профинансированы работы по строительству спортивного зала в ст. Должанской на сумму 4 млн. рублей;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произведен капитальный ремонт входной группы 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с/к «Солнечный» на сумму 1,4 млн. рублей и вентиляции в спортивном комплексе с плавательным бассейном СШ «Олимп» на сумму 2,3 млн. рублей;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подготовлена проектно-сметная документация на проведение капитального ремонта с/к «Юность» на сумму 0,4 млн. рублей и произведены работы по обследованию технического состояния здания с/к «Солнечный» на сумму 0,6 млн. рублей;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на проведение спортивных мероприятий направлено 1,7 млн. рублей.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8" y="5748094"/>
            <a:ext cx="3686944" cy="276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518" y="4819938"/>
            <a:ext cx="4514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6127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 «Дети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Ейского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района»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154" y="998132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    </a:t>
            </a:r>
            <a:r>
              <a:rPr lang="ru-RU" sz="2200" dirty="0" smtClean="0">
                <a:latin typeface="Monotype Corsiva" panose="03010101010201010101" pitchFamily="66" charset="0"/>
              </a:rPr>
              <a:t>В </a:t>
            </a:r>
            <a:r>
              <a:rPr lang="ru-RU" sz="2200" dirty="0">
                <a:latin typeface="Monotype Corsiva" panose="03010101010201010101" pitchFamily="66" charset="0"/>
              </a:rPr>
              <a:t>рамках исполнения муниципальной программы «Дети </a:t>
            </a:r>
            <a:r>
              <a:rPr lang="ru-RU" sz="2200" dirty="0" err="1">
                <a:latin typeface="Monotype Corsiva" panose="03010101010201010101" pitchFamily="66" charset="0"/>
              </a:rPr>
              <a:t>Ейского</a:t>
            </a:r>
            <a:r>
              <a:rPr lang="ru-RU" sz="2200" dirty="0">
                <a:latin typeface="Monotype Corsiva" panose="03010101010201010101" pitchFamily="66" charset="0"/>
              </a:rPr>
              <a:t> района»:</a:t>
            </a:r>
          </a:p>
          <a:p>
            <a:pPr algn="just"/>
            <a:r>
              <a:rPr lang="ru-RU" sz="2200" dirty="0">
                <a:latin typeface="Monotype Corsiva" panose="03010101010201010101" pitchFamily="66" charset="0"/>
              </a:rPr>
              <a:t>приобретено жилье для 30 детей-сирот на сумму </a:t>
            </a:r>
            <a:r>
              <a:rPr lang="ru-RU" sz="2200" dirty="0" smtClean="0">
                <a:latin typeface="Monotype Corsiva" panose="03010101010201010101" pitchFamily="66" charset="0"/>
              </a:rPr>
              <a:t>              46,2 </a:t>
            </a:r>
            <a:r>
              <a:rPr lang="ru-RU" sz="2200" dirty="0">
                <a:latin typeface="Monotype Corsiva" panose="03010101010201010101" pitchFamily="66" charset="0"/>
              </a:rPr>
              <a:t>млн. рублей;</a:t>
            </a:r>
          </a:p>
          <a:p>
            <a:pPr algn="just"/>
            <a:r>
              <a:rPr lang="ru-RU" sz="2200" dirty="0">
                <a:latin typeface="Monotype Corsiva" panose="03010101010201010101" pitchFamily="66" charset="0"/>
              </a:rPr>
              <a:t>на организацию отдыха и оздоровления детей направлено </a:t>
            </a:r>
            <a:r>
              <a:rPr lang="ru-RU" sz="2200" dirty="0" smtClean="0">
                <a:latin typeface="Monotype Corsiva" panose="03010101010201010101" pitchFamily="66" charset="0"/>
              </a:rPr>
              <a:t>    4,2 </a:t>
            </a:r>
            <a:r>
              <a:rPr lang="ru-RU" sz="2200" dirty="0">
                <a:latin typeface="Monotype Corsiva" panose="03010101010201010101" pitchFamily="66" charset="0"/>
              </a:rPr>
              <a:t>млн. рублей.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98" y="3126364"/>
            <a:ext cx="4496484" cy="26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864" y="5652120"/>
            <a:ext cx="4347454" cy="28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6127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«Обеспечение безопасности населения»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1269421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В </a:t>
            </a:r>
            <a:r>
              <a:rPr lang="ru-RU" dirty="0">
                <a:latin typeface="Monotype Corsiva" panose="03010101010201010101" pitchFamily="66" charset="0"/>
              </a:rPr>
              <a:t>рамках реализации муниципальной программы «Обеспечение безопасности населения </a:t>
            </a:r>
            <a:r>
              <a:rPr lang="ru-RU" dirty="0" err="1">
                <a:latin typeface="Monotype Corsiva" panose="03010101010201010101" pitchFamily="66" charset="0"/>
              </a:rPr>
              <a:t>Ейского</a:t>
            </a:r>
            <a:r>
              <a:rPr lang="ru-RU" dirty="0">
                <a:latin typeface="Monotype Corsiva" panose="03010101010201010101" pitchFamily="66" charset="0"/>
              </a:rPr>
              <a:t> района» на выполнение мероприятий по обеспечению  пожарной безопасности образовательных учреждений  направлено порядка 15,9 млн. рублей, учреждений физической культуры и спорта – 2,8 млн. рублей. 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Выполнены </a:t>
            </a:r>
            <a:r>
              <a:rPr lang="ru-RU" dirty="0">
                <a:latin typeface="Monotype Corsiva" panose="03010101010201010101" pitchFamily="66" charset="0"/>
              </a:rPr>
              <a:t>аварийно-восстановительные работы СШ «Рассвет», пострадавшей в результате чрезвычайной ситуации, произошедшей </a:t>
            </a:r>
            <a:r>
              <a:rPr lang="ru-RU" dirty="0" smtClean="0">
                <a:latin typeface="Monotype Corsiva" panose="03010101010201010101" pitchFamily="66" charset="0"/>
              </a:rPr>
              <a:t>        31 </a:t>
            </a:r>
            <a:r>
              <a:rPr lang="ru-RU" dirty="0">
                <a:latin typeface="Monotype Corsiva" panose="03010101010201010101" pitchFamily="66" charset="0"/>
              </a:rPr>
              <a:t>октября </a:t>
            </a:r>
            <a:r>
              <a:rPr lang="ru-RU" dirty="0" smtClean="0">
                <a:latin typeface="Monotype Corsiva" panose="03010101010201010101" pitchFamily="66" charset="0"/>
              </a:rPr>
              <a:t>2020 года на </a:t>
            </a:r>
            <a:r>
              <a:rPr lang="ru-RU" dirty="0">
                <a:latin typeface="Monotype Corsiva" panose="03010101010201010101" pitchFamily="66" charset="0"/>
              </a:rPr>
              <a:t>территории Красноармейского сельского поселения, на сумму 2,4 млн. рублей.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На развитие аппаратно-программного комплекса «Безопасный город» направлено 0,5 млн. рублей.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529208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139952"/>
            <a:ext cx="3681536" cy="26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98" y="611560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34" y="1821761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onotype Corsiva" panose="03010101010201010101" pitchFamily="66" charset="0"/>
              </a:rPr>
              <a:t>В рамках реализации мероприятий муниципальной программы </a:t>
            </a:r>
            <a:r>
              <a:rPr lang="ru-RU" dirty="0" smtClean="0">
                <a:latin typeface="Monotype Corsiva" panose="03010101010201010101" pitchFamily="66" charset="0"/>
              </a:rPr>
              <a:t>осуществлены </a:t>
            </a:r>
            <a:r>
              <a:rPr lang="ru-RU" dirty="0">
                <a:latin typeface="Monotype Corsiva" panose="03010101010201010101" pitchFamily="66" charset="0"/>
              </a:rPr>
              <a:t>следующие мероприятия: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- монтаж  </a:t>
            </a:r>
            <a:r>
              <a:rPr lang="ru-RU" dirty="0">
                <a:latin typeface="Monotype Corsiva" panose="03010101010201010101" pitchFamily="66" charset="0"/>
              </a:rPr>
              <a:t>систем видеонаблюдения с выводом на пульт централизованной охраны, систем оповещения и управления эвакуацией, дополнительное наружное освещение территории образовательных организаций на сумму 26,5 млн. рублей;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- монтаж  </a:t>
            </a:r>
            <a:r>
              <a:rPr lang="ru-RU" dirty="0">
                <a:latin typeface="Monotype Corsiva" panose="03010101010201010101" pitchFamily="66" charset="0"/>
              </a:rPr>
              <a:t>систем наружного видеонаблюдения и охранной сигнализации детских школ искусств на сумму 0,6 млн. рублей;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- ремонт </a:t>
            </a:r>
            <a:r>
              <a:rPr lang="ru-RU" dirty="0">
                <a:latin typeface="Monotype Corsiva" panose="03010101010201010101" pitchFamily="66" charset="0"/>
              </a:rPr>
              <a:t>ограждения территории 4-х дошкольных образовательных организаций </a:t>
            </a:r>
            <a:r>
              <a:rPr lang="ru-RU" i="1" dirty="0">
                <a:latin typeface="Monotype Corsiva" panose="03010101010201010101" pitchFamily="66" charset="0"/>
              </a:rPr>
              <a:t>(ДСКВ №17 с. Воронцовка, № 35 п. </a:t>
            </a:r>
            <a:r>
              <a:rPr lang="ru-RU" i="1" dirty="0" err="1">
                <a:latin typeface="Monotype Corsiva" panose="03010101010201010101" pitchFamily="66" charset="0"/>
              </a:rPr>
              <a:t>Моревка</a:t>
            </a:r>
            <a:r>
              <a:rPr lang="ru-RU" i="1" dirty="0">
                <a:latin typeface="Monotype Corsiva" panose="03010101010201010101" pitchFamily="66" charset="0"/>
              </a:rPr>
              <a:t>, №13 п. Ясенская Переправа, № 11 г. Ейска)</a:t>
            </a:r>
            <a:r>
              <a:rPr lang="ru-RU" dirty="0">
                <a:latin typeface="Monotype Corsiva" panose="03010101010201010101" pitchFamily="66" charset="0"/>
              </a:rPr>
              <a:t> на общую сумму 3,6 млн. рублей.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4908"/>
            <a:ext cx="3789040" cy="28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076" y="5580112"/>
            <a:ext cx="3698066" cy="28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069" y="611560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«Строительство (создание) объектов государственной и муниципальной собственности»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888" y="1534890"/>
            <a:ext cx="66354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    В </a:t>
            </a:r>
            <a:r>
              <a:rPr lang="ru-RU" dirty="0">
                <a:latin typeface="Monotype Corsiva" panose="03010101010201010101" pitchFamily="66" charset="0"/>
              </a:rPr>
              <a:t>рамках муниципальной программы «Строительство (создание) объектов государственной и муниципальной собственности в Ейском районе»: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- проведена </a:t>
            </a:r>
            <a:r>
              <a:rPr lang="ru-RU" dirty="0">
                <a:latin typeface="Monotype Corsiva" panose="03010101010201010101" pitchFamily="66" charset="0"/>
              </a:rPr>
              <a:t>госэкспертиза проектно-сметной документации на строительство общеобразовательной организации со столовой в пос. Краснофлотский и спортивного зала единоборств в г. Ейске на общую сумму 1,2 млн. рублей;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- разработана </a:t>
            </a:r>
            <a:r>
              <a:rPr lang="ru-RU" dirty="0">
                <a:latin typeface="Monotype Corsiva" panose="03010101010201010101" pitchFamily="66" charset="0"/>
              </a:rPr>
              <a:t>проектно-сметная документация на строительство фельдшерско-акушерского пункта в пос. </a:t>
            </a:r>
            <a:r>
              <a:rPr lang="ru-RU" dirty="0" err="1">
                <a:latin typeface="Monotype Corsiva" panose="03010101010201010101" pitchFamily="66" charset="0"/>
              </a:rPr>
              <a:t>Яснопольский</a:t>
            </a:r>
            <a:r>
              <a:rPr lang="ru-RU" dirty="0">
                <a:latin typeface="Monotype Corsiva" panose="03010101010201010101" pitchFamily="66" charset="0"/>
              </a:rPr>
              <a:t> на сумму 0,7 млн. рублей.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3" y="4572000"/>
            <a:ext cx="6226671" cy="382940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1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53955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 бюджетных  ассигнований по муниципальным программам </a:t>
            </a:r>
            <a:r>
              <a:rPr lang="ru-RU" sz="1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Ейского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</a:t>
            </a:r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1942"/>
              </p:ext>
            </p:extLst>
          </p:nvPr>
        </p:nvGraphicFramePr>
        <p:xfrm>
          <a:off x="116632" y="1403648"/>
          <a:ext cx="6624737" cy="7316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1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5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2020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2021 год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Динамика к 2020 году,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% исполнения к уточненной сводной бюджетной росписи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РАСХОДЫ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2 382 094,2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2 615 222,4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2 489 257,0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100,0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02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7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Расходы в рамках муниципальных программ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2 256 184,4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     94,7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 2 457 206,6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94,0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2 350 808,8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94,4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здравоохранения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21 093,2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0,9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образования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1 477 967,6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62,0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1 609 091,5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61,5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1 556 232,1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62,5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Социальная поддержка граждан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66 426,1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2,8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66 566,2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2,5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63 734,3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2,6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Дети Ейского района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58 107,0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2,4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55 183,7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2,1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54 267,3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2,2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7 045,2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0,3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6 856,8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0,3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6 794,1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0,3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Инвестиционное развитие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264,0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Поддержки малого и среднего предпринимательства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213,0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Обеспечение безопасности населения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43 348,5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1,8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60 743,7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2,3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59 627,3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2,4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137,6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культуры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168 147,7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>
                          <a:effectLst/>
                        </a:rPr>
                        <a:t>       7,1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158 509,2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6,1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158 166,9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6,4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санаторно-курортного и туристского комплекса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187,2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200,0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161,1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86,1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физической культуры и спорта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141 083,7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5,9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182 445,8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7,0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149 886,4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6,0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Развитие жилищно-коммунального и дорожного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32 638,9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1,4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169 973,4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6,5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164 541,5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6,6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504,1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Развитие топливно-энергетического комплекса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142 820,3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6,0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20 965,9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0,8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17 899,4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0,7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Информационное общество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3 855,2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0,2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-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3951" y="1139716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рублей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7016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69" y="47071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 бюджетных  ассигнований по муниципальным программам </a:t>
            </a:r>
            <a:r>
              <a:rPr lang="ru-RU" sz="1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Ейского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</a:t>
            </a:r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91301"/>
              </p:ext>
            </p:extLst>
          </p:nvPr>
        </p:nvGraphicFramePr>
        <p:xfrm>
          <a:off x="58316" y="1278216"/>
          <a:ext cx="6741367" cy="72523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5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№ п/п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Наименование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2020 год (отчет)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2021 год 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Динамика к 2020 году, %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всего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уд. вес в общем объеме, %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Уточненная сводная бюджетная роспись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уд. вес в общем объеме, %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Исполнено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уд. вес в общем объеме, %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effectLst/>
                        </a:rPr>
                        <a:t>% исполнения к уточненной сводной бюджетной росписи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РАСХОДЫ ВСЕГО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2 382 094,2   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100,0   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2 615 222,4   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100,0   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2 489 257,0   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100,0   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95,2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effectLst/>
                        </a:rPr>
                        <a:t>104,5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02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в том числе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</a:rPr>
                        <a:t>Поддержка Ейского районного казачьего общества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7 184,8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0,3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7 000,0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0,3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7 000,0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0,3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100,0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97,4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 dirty="0">
                          <a:effectLst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14 485,3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0,6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14 620,4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14 437,2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98,7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99,7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17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2 254,9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2 000,0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     0,1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2 000,0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100,0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88,7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18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 dirty="0">
                          <a:effectLst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17 937,8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0,8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19 586,6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0,7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16 859,0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 0,7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86,1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94,0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19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</a:rPr>
                        <a:t>Молодежь Ейского района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9 995,4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0,4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10 222,6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0,4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10 202,4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 0,4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99,8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102,1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 dirty="0">
                          <a:effectLst/>
                        </a:rPr>
                        <a:t>Профилактика терроризма и экстремизма, усиление борьбы с преступностью, профилактика правонарушений  и противодействие коррупции </a:t>
                      </a:r>
                      <a:r>
                        <a:rPr lang="ru-RU" sz="950" u="none" strike="noStrike" dirty="0" smtClean="0">
                          <a:effectLst/>
                        </a:rPr>
                        <a:t> в </a:t>
                      </a:r>
                      <a:r>
                        <a:rPr lang="ru-RU" sz="950" u="none" strike="noStrike" dirty="0">
                          <a:effectLst/>
                        </a:rPr>
                        <a:t>Ейском районе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5 590,2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0,2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30 692,7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1,2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30 688,4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1,2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100,0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549,0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50" u="none" strike="noStrike">
                          <a:effectLst/>
                        </a:rPr>
                        <a:t>Управление муниципальными финансами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35 538,4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1,5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32 088,8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1,2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31 262,6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 1,3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97,4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88,0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22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50" u="none" strike="noStrike">
                          <a:effectLst/>
                        </a:rPr>
                        <a:t> Медиасреда Ейского района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     - 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х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2 650,0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2 641,9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         0,1  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99,7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50" u="none" strike="noStrike">
                          <a:effectLst/>
                        </a:rPr>
                        <a:t>Социально-экономическое развитие Ейского района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     - 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х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647,0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642,9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99,4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-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50" u="none" strike="noStrike">
                          <a:effectLst/>
                        </a:rPr>
                        <a:t>Информатизация Ейского района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     - 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х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1 890,0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1 833,5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97,0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-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25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50" u="none" strike="noStrike">
                          <a:effectLst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     - 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х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5 272,3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0,2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1 930,5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0,1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36,6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-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8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Непрограммные расходы</a:t>
                      </a:r>
                      <a:endParaRPr lang="ru-RU" sz="95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125 909,8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5,3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158 015,8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    6,0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138 448,2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         5,6  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</a:rPr>
                        <a:t>87,6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</a:rPr>
                        <a:t>110,0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03772" y="1070879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рублей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6874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93285"/>
              </p:ext>
            </p:extLst>
          </p:nvPr>
        </p:nvGraphicFramePr>
        <p:xfrm>
          <a:off x="159107" y="830853"/>
          <a:ext cx="6640829" cy="7930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781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2021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факт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>
                          <a:effectLst/>
                        </a:rPr>
                        <a:t>4</a:t>
                      </a:r>
                      <a:endParaRPr lang="ru-RU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41,0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Охват детей в возрасте от 5 до 18 лет программами дополнительного образования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98,4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77,2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67,0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и проведение школьного и муниципального этапов всероссийской олимпиады школьников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52,0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Методическое сопровождение аттестации педагогических работников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организаций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Охват детей в возрасте 5-18 лет программами дополнительного образования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98,4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77,2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6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муниципальных общеобразовательных учреждений, в которых обновлено содержание и методы обучения предметной области «Технология» и других предметных областей, в рамках регионального проекта «Современная школа» с начала реализации регионального проекта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2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дошкольных образовательных организаций, в которых планируется проведение капитального ремонта, в текущем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общеобразовательных организаций, в которых планируется проведение капитального ремонта, в текущем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15,6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1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"Социальная поддержка граждан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Общее количество граждан, которым предоставляется ежемесячная денежная выплата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охвата лиц, замещавших муниципальные должности и должности муниципальной службы муниципального образования Ейский район, которым полагается дополнительное материальное обеспечение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1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"Дети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детей, отдохнувших в профильных лагерях и лагерях труда и отдыха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12,1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12,1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Ейскому району, внутришкольном учете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детей-сирот и детей, оставшихся без попечения родителей, а также лиц из их числа, обеспеченных жилыми помещениями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9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"Комплексное и устойчивое развитие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 в сфере строительства и архитектуры"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2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Внесение изменений в Правила землепользования и застройки сельских поселений Ейского района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оказанных муниципальных услуг в области архитектуры и градостроительства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350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800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32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демонтированных рекламных конструкций, установленных без разрешения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194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96" marR="40796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842" y="159330"/>
            <a:ext cx="66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Основные целевые показатели муниципальных программ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</a:rPr>
              <a:t>Ейкого</a:t>
            </a:r>
            <a:r>
              <a:rPr lang="ru-RU" b="1" dirty="0">
                <a:solidFill>
                  <a:srgbClr val="0000FF"/>
                </a:solidFill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9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624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Основные целевые показатели муниципальных программ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</a:rPr>
              <a:t>Ейкого</a:t>
            </a:r>
            <a:r>
              <a:rPr lang="ru-RU" b="1" dirty="0">
                <a:solidFill>
                  <a:srgbClr val="0000FF"/>
                </a:solidFill>
              </a:rPr>
              <a:t>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26186"/>
              </p:ext>
            </p:extLst>
          </p:nvPr>
        </p:nvGraphicFramePr>
        <p:xfrm>
          <a:off x="152635" y="812577"/>
          <a:ext cx="6552729" cy="8122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0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4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</a:rPr>
                        <a:t>Муниципальная программа "Социально-экономическое развитие </a:t>
                      </a:r>
                      <a:r>
                        <a:rPr lang="ru-RU" sz="900" b="1" dirty="0" err="1" smtClean="0">
                          <a:effectLst/>
                        </a:rPr>
                        <a:t>Ейского</a:t>
                      </a:r>
                      <a:r>
                        <a:rPr lang="ru-RU" sz="900" b="1" dirty="0" smtClean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Темп роста  инвестиций в основной капитал по крупным и средним организациям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к предыдущему году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125,3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121,3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150,5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4861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4822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4782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1490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2609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3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оказанных консультационных услуг субъектов малого и среднего предпринимательства Ейского района, а также физическим лицам, которые не являются индивидуальными предпринимателями и применяющим специальный налоговый режим «Налог на профессиональный доход»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380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480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480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Наполнение официального сайта муниципального образования Ейский район (</a:t>
                      </a:r>
                      <a:r>
                        <a:rPr lang="en-US" sz="900" u="sng">
                          <a:effectLst/>
                          <a:hlinkClick r:id="rId2"/>
                        </a:rPr>
                        <a:t>www</a:t>
                      </a:r>
                      <a:r>
                        <a:rPr lang="ru-RU" sz="900" u="sng">
                          <a:effectLst/>
                          <a:hlinkClick r:id="rId2"/>
                        </a:rPr>
                        <a:t>.</a:t>
                      </a:r>
                      <a:r>
                        <a:rPr lang="en-US" sz="900" u="sng">
                          <a:effectLst/>
                          <a:hlinkClick r:id="rId2"/>
                        </a:rPr>
                        <a:t>yeiskraion</a:t>
                      </a:r>
                      <a:r>
                        <a:rPr lang="ru-RU" sz="900" u="sng">
                          <a:effectLst/>
                          <a:hlinkClick r:id="rId2"/>
                        </a:rPr>
                        <a:t>.</a:t>
                      </a:r>
                      <a:r>
                        <a:rPr lang="en-US" sz="900" u="sng">
                          <a:effectLst/>
                          <a:hlinkClick r:id="rId2"/>
                        </a:rPr>
                        <a:t>ru</a:t>
                      </a:r>
                      <a:r>
                        <a:rPr lang="ru-RU" sz="900">
                          <a:effectLst/>
                        </a:rPr>
                        <a:t>) и инвестиционного портала (</a:t>
                      </a:r>
                      <a:r>
                        <a:rPr lang="en-US" sz="900" u="sng">
                          <a:effectLst/>
                          <a:hlinkClick r:id="rId3"/>
                        </a:rPr>
                        <a:t>www</a:t>
                      </a:r>
                      <a:r>
                        <a:rPr lang="ru-RU" sz="9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900" u="sng">
                          <a:effectLst/>
                          <a:hlinkClick r:id="rId3"/>
                        </a:rPr>
                        <a:t>invest</a:t>
                      </a:r>
                      <a:r>
                        <a:rPr lang="ru-RU" sz="900" u="sng">
                          <a:effectLst/>
                          <a:hlinkClick r:id="rId3"/>
                        </a:rPr>
                        <a:t>-</a:t>
                      </a:r>
                      <a:r>
                        <a:rPr lang="en-US" sz="900" u="sng">
                          <a:effectLst/>
                          <a:hlinkClick r:id="rId3"/>
                        </a:rPr>
                        <a:t>eisk</a:t>
                      </a:r>
                      <a:r>
                        <a:rPr lang="ru-RU" sz="9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900" u="sng">
                          <a:effectLst/>
                          <a:hlinkClick r:id="rId3"/>
                        </a:rPr>
                        <a:t>ru</a:t>
                      </a:r>
                      <a:r>
                        <a:rPr lang="ru-RU" sz="900">
                          <a:effectLst/>
                        </a:rPr>
                        <a:t>) информацией для субъектов предпринимательства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статьи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274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244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культуры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проведенных культурно-досуговых мероприятий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860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530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643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клубных формирований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участников клубных формирований культурно-досуговых учреждений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672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511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511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общедоступных библиотек, подключенных к сети «Интернет» 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Посещаемость муниципальных музейных учреждений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14,3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14,3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14,5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удовлетворенности населения качеством предоставления муниципальных услуг в сфере культуры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Прием документов на хранение в архив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хранения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1500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отдыхающих, посетивших муниципальное образование </a:t>
                      </a:r>
                      <a:r>
                        <a:rPr lang="ru-RU" sz="900" dirty="0" err="1">
                          <a:effectLst/>
                        </a:rPr>
                        <a:t>Ейский</a:t>
                      </a:r>
                      <a:r>
                        <a:rPr lang="ru-RU" sz="900" dirty="0">
                          <a:effectLst/>
                        </a:rPr>
                        <a:t> район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510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776,2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773,6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организаций в санаторно-курортном и туристском комплексе Ейского района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117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7686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8145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9004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51,0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56,0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56,8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инструкторов по спорту, обеспеченных оплатой труда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7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3200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7950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7778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Обеспеченность спортивными сооружениями в Ейском районе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291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292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296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58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Единовременная пропускная способность спортивных сооружений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3102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3142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3172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призовых мест,  завоеванных занимающимися в спортивных учреждениях на краевых и всероссийских соревнованиях, в том числе лицами с ограниченными возможностями здоровья и инвалидами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130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398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38" marR="47638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2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1843"/>
              </p:ext>
            </p:extLst>
          </p:nvPr>
        </p:nvGraphicFramePr>
        <p:xfrm>
          <a:off x="102940" y="753835"/>
          <a:ext cx="6696744" cy="80891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</a:rPr>
                        <a:t>4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</a:rPr>
                        <a:t>5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отремонтированных спортивных объектов (капитальный ремонт)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отремонтированных водозаборных сооружений (сетей)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произведенного строительного контроля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приобретенных мусорных контейнеров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195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Выполнение кадастровых работ по оформлению технических планов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населенных пунктов, в которых планируется строительство сетей газоснабжения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</a:t>
                      </a:r>
                      <a:r>
                        <a:rPr lang="ru-RU" sz="900" b="1" dirty="0" err="1">
                          <a:effectLst/>
                        </a:rPr>
                        <a:t>Медиасреда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ТВ-сюжет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124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123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123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Публикация в печатных изданиях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Публикация в сетевых изданиях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294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280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280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"Поддержка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районного казачьего общества"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членов </a:t>
                      </a:r>
                      <a:r>
                        <a:rPr lang="ru-RU" sz="900" dirty="0" err="1">
                          <a:effectLst/>
                        </a:rPr>
                        <a:t>Ейского</a:t>
                      </a:r>
                      <a:r>
                        <a:rPr lang="ru-RU" sz="900" dirty="0">
                          <a:effectLst/>
                        </a:rPr>
                        <a:t> районного казачьего общества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786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775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учащихся в казачьих классах и группах казачьей направленности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890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485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890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1,88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1,8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2,37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60,85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63,03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75,27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полученных доходов от приватизации муниципального имущества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0,0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6,16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61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</a:t>
                      </a:r>
                      <a:r>
                        <a:rPr lang="ru-RU" sz="900" dirty="0">
                          <a:effectLst/>
                        </a:rPr>
                        <a:t>"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10672,1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11823,5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15780,7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Размещение в средствах массовой информации материалов по вопросам деятельности </a:t>
                      </a:r>
                      <a:r>
                        <a:rPr lang="ru-RU" sz="900" dirty="0" err="1">
                          <a:effectLst/>
                        </a:rPr>
                        <a:t>сельхозтоваропроизводителей</a:t>
                      </a:r>
                      <a:r>
                        <a:rPr lang="ru-RU" sz="900" dirty="0">
                          <a:effectLst/>
                        </a:rPr>
                        <a:t> (газетные публикации)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статьи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97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отловленных безнадзорных животных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голов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558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186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ведения сельского хозяйства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280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320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347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30350,3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30950,0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35512,0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900" b="1" dirty="0" err="1">
                          <a:effectLst/>
                        </a:rPr>
                        <a:t>Ейского</a:t>
                      </a:r>
                      <a:r>
                        <a:rPr lang="ru-RU" sz="900" b="1" dirty="0">
                          <a:effectLst/>
                        </a:rPr>
                        <a:t> района"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ветеранов, получивших разъяснения о порядке участия в программных мероприятиях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65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9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effectLst/>
                        </a:rPr>
                        <a:t>500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effectLst/>
                        </a:rPr>
                        <a:t>500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370" marR="4937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6632" y="107504"/>
            <a:ext cx="68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Основные целевые показатели муниципальных программ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</a:rPr>
              <a:t>Ейкого</a:t>
            </a:r>
            <a:r>
              <a:rPr lang="ru-RU" b="1" dirty="0">
                <a:solidFill>
                  <a:srgbClr val="0000FF"/>
                </a:solidFill>
              </a:rPr>
              <a:t> района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3968" y="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32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57" y="539552"/>
            <a:ext cx="641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 2021 год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0943"/>
              </p:ext>
            </p:extLst>
          </p:nvPr>
        </p:nvGraphicFramePr>
        <p:xfrm>
          <a:off x="130726" y="1192779"/>
          <a:ext cx="6610643" cy="71726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84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№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2020 год 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Динамика к 2020 году, в 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чел.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1490200,0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1285000,0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2609113,0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175,1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1742249,0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1685400,0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3716249,0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Прибыль прибыльных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2133957,0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1864400,0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3781970,0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177,2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Убытки убыточных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391708,0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179000,0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65721,0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Удельный вес убыточных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Уровень регистрируемой безработицы (на конец периода)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Фонд заработной платы организаций (фонд заработной платы по крупным и средним организациям)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7 616,90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7 875,40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7 673,5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8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Численность работающих (численность работающих для расчета среднемесячной заработной платы по крупным и средним организациям)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чел.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18,444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Среднемесячная заработная плата (среднемесячная заработная плата по крупным и средним организациям)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31662,8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32685,1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34669,6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96399"/>
              </p:ext>
            </p:extLst>
          </p:nvPr>
        </p:nvGraphicFramePr>
        <p:xfrm>
          <a:off x="94796" y="1191454"/>
          <a:ext cx="6646571" cy="53930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9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5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1000" b="1" dirty="0" err="1">
                          <a:effectLst/>
                        </a:rPr>
                        <a:t>Ейского</a:t>
                      </a:r>
                      <a:r>
                        <a:rPr lang="ru-RU" sz="1000" b="1" dirty="0">
                          <a:effectLst/>
                        </a:rPr>
                        <a:t> района</a:t>
                      </a:r>
                      <a:r>
                        <a:rPr lang="ru-RU" sz="1000" dirty="0">
                          <a:effectLst/>
                        </a:rPr>
                        <a:t>"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Общий объем муниципального долга муниципального образования </a:t>
                      </a:r>
                      <a:r>
                        <a:rPr lang="ru-RU" sz="1000" dirty="0" err="1">
                          <a:effectLst/>
                        </a:rPr>
                        <a:t>Ейский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</a:rPr>
                        <a:t>53344,2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41316,0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31316,0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Объем сокращения муниципального долга муниципального образования </a:t>
                      </a:r>
                      <a:r>
                        <a:rPr lang="ru-RU" sz="1000" dirty="0" err="1">
                          <a:effectLst/>
                        </a:rPr>
                        <a:t>Ейский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10000,0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12028,2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smtClean="0">
                          <a:effectLst/>
                        </a:rPr>
                        <a:t>12028,2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3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Степень качества управления муниципальными финансами согласно оценке, проводимой в соответствии с приказом министерства финансов Краснодарского края от 18 июня 2014 года №175 "О порядке оценки качества управления муниципальными финансами"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степень (не ниже)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>
                          <a:effectLst/>
                        </a:rPr>
                        <a:t>II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>
                          <a:effectLst/>
                        </a:rPr>
                        <a:t>II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 dirty="0">
                          <a:effectLst/>
                        </a:rPr>
                        <a:t>II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Муниципальная программа по профилактике терроризма, укреплению правопорядка, профилактике правонарушений, усилению борьбы с преступностью и противодействию коррупции в Ейском районе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преступности (количество преступлений, совершенных на 10 тыс. человек населения района)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97,02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</a:rPr>
                        <a:t>140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108,7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преступлений, совершенных на улицах и в других общественных местах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</a:rPr>
                        <a:t>449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</a:rPr>
                        <a:t>600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576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 оснащенности образовательных учреждений системами автоматизированной охранной сигнализации и видеонаблюдения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37,3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98,5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98,5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47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47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образовательных организаций, в которых выполнены работы по установке системы оповещения и управления эвакуацией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шт.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учреждений дополнительного образования детских школ искусств, в которых установлены системы охранной сигнализации с подключением на пульт централизованного наблюдения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796" y="467544"/>
            <a:ext cx="6753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Основные целевые показатели муниципальных программ</a:t>
            </a:r>
          </a:p>
          <a:p>
            <a:pPr algn="ctr"/>
            <a:r>
              <a:rPr lang="ru-RU" sz="2000" b="1" dirty="0" err="1" smtClean="0">
                <a:solidFill>
                  <a:srgbClr val="0000FF"/>
                </a:solidFill>
              </a:rPr>
              <a:t>Ейкого</a:t>
            </a:r>
            <a:r>
              <a:rPr lang="ru-RU" sz="2000" b="1" dirty="0" smtClean="0">
                <a:solidFill>
                  <a:srgbClr val="0000FF"/>
                </a:solidFill>
              </a:rPr>
              <a:t>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7994" y="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106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59792"/>
              </p:ext>
            </p:extLst>
          </p:nvPr>
        </p:nvGraphicFramePr>
        <p:xfrm>
          <a:off x="1412776" y="-132523"/>
          <a:ext cx="5202578" cy="573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077751"/>
              </p:ext>
            </p:extLst>
          </p:nvPr>
        </p:nvGraphicFramePr>
        <p:xfrm>
          <a:off x="17162" y="2363755"/>
          <a:ext cx="6840838" cy="7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780928" y="1817660"/>
            <a:ext cx="3510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 rot="16200000">
            <a:off x="5303053" y="6762773"/>
            <a:ext cx="478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</a:rPr>
              <a:t>2,2</a:t>
            </a:r>
            <a:endParaRPr lang="ru-RU" altLang="ru-RU" sz="1800" b="1" dirty="0">
              <a:solidFill>
                <a:prstClr val="black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908720" y="2182665"/>
            <a:ext cx="9687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01.01.2019г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4769" y="683568"/>
            <a:ext cx="5940660" cy="873115"/>
          </a:xfrm>
          <a:prstGeom prst="roundRect">
            <a:avLst/>
          </a:prstGeom>
          <a:solidFill>
            <a:srgbClr val="0000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Муниципальный долг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257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57" y="539552"/>
            <a:ext cx="641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 2021 год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94178"/>
              </p:ext>
            </p:extLst>
          </p:nvPr>
        </p:nvGraphicFramePr>
        <p:xfrm>
          <a:off x="194458" y="1259630"/>
          <a:ext cx="6546910" cy="7272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7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2020 год факт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Динамика к 2020 году, в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населения с доходами ниже прожиточного минимума в % ко всему населению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промышленным предприятиям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3547794,0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3658500,0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3198499,5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Ввод в действие жилых домов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кв. 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5763500,0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5864000,0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8366700,0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9 473 922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11628700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11360900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7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156 412,8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219 000,0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226 683,4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1 до 6 лет (за исключением школьников)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12 422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12 691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12 682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5 134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5 502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Детские дошкольные учреждения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29663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23073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25171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6" marR="4966" marT="496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8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21" y="513710"/>
            <a:ext cx="640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районного бюджета за 2021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7663" y="431006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07709"/>
              </p:ext>
            </p:extLst>
          </p:nvPr>
        </p:nvGraphicFramePr>
        <p:xfrm>
          <a:off x="129641" y="1190330"/>
          <a:ext cx="6624736" cy="34857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3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(отчет)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к 2020 году,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плановые 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плановым показателям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7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2382,1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25204" y="867653"/>
            <a:ext cx="118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41" y="4767263"/>
            <a:ext cx="5762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0728" y="5167373"/>
            <a:ext cx="5328592" cy="4572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бюджета, всего: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112,4 млн.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631" y="5717252"/>
            <a:ext cx="3285945" cy="6549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Погашение бюджетами муниципальных районов кредитов от кредитных организаций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10,0 млн. рублей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5025" y="5717252"/>
            <a:ext cx="3061144" cy="6549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Погашение бюджетами  муниципальных районов кредитов из других бюджетов бюджетной системы РФ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2,0 млн.  рублей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4784" y="6516216"/>
            <a:ext cx="4040419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Предоставление бюджетных кредитов из бюджетов муниципальных районов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1,6 млн. 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631" y="7308304"/>
            <a:ext cx="3285947" cy="72008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Увеличение прочих остатков денежных средств бюджета муниципального района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2745,1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025" y="7308304"/>
            <a:ext cx="3061143" cy="72008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Уменьшение прочих остатков денежных средств бюджета муниципального района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2646,3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968" y="2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" y="61156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муниципального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районный бюджет и свод бюджетов сельских поселений, входящих в состав муниципального образования (без учета межбюджетных трансфертов между этими бюджетами)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9283199"/>
              </p:ext>
            </p:extLst>
          </p:nvPr>
        </p:nvGraphicFramePr>
        <p:xfrm>
          <a:off x="116632" y="1691680"/>
          <a:ext cx="6552728" cy="320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5157192" y="4086236"/>
            <a:ext cx="1152128" cy="413756"/>
          </a:xfrm>
          <a:prstGeom prst="wedgeRoundRectCallout">
            <a:avLst>
              <a:gd name="adj1" fmla="val -85575"/>
              <a:gd name="adj2" fmla="val 1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2911,8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157192" y="3563888"/>
            <a:ext cx="1152128" cy="418348"/>
          </a:xfrm>
          <a:prstGeom prst="wedgeRoundRectCallout">
            <a:avLst>
              <a:gd name="adj1" fmla="val -88749"/>
              <a:gd name="adj2" fmla="val 3004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2963,9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57192" y="3059832"/>
            <a:ext cx="1152128" cy="450340"/>
          </a:xfrm>
          <a:prstGeom prst="wedgeRoundRectCallout">
            <a:avLst>
              <a:gd name="adj1" fmla="val -101308"/>
              <a:gd name="adj2" fmla="val 6312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2874,9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94362" y="2617566"/>
            <a:ext cx="1124744" cy="384128"/>
          </a:xfrm>
          <a:prstGeom prst="wedgeRoundRectCallout">
            <a:avLst>
              <a:gd name="adj1" fmla="val -87187"/>
              <a:gd name="adj2" fmla="val 1018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3383,9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21288" y="1817404"/>
            <a:ext cx="797818" cy="612648"/>
          </a:xfrm>
          <a:prstGeom prst="wedgeRoundRectCallout">
            <a:avLst>
              <a:gd name="adj1" fmla="val -81940"/>
              <a:gd name="adj2" fmla="val 3824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3618,6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689" y="2199293"/>
            <a:ext cx="2062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26823 руб. на 1 жителя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550" y="4155548"/>
            <a:ext cx="2062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21585 руб. на 1 жителя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153" y="3619173"/>
            <a:ext cx="2065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22036 руб. на 1 жителя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386" y="3144538"/>
            <a:ext cx="2065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21359 руб. на 1 жителя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8840" y="2693917"/>
            <a:ext cx="2062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25103 руб. на 1 жителя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82615708"/>
              </p:ext>
            </p:extLst>
          </p:nvPr>
        </p:nvGraphicFramePr>
        <p:xfrm>
          <a:off x="116632" y="4932040"/>
          <a:ext cx="66247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ая прямоугольная выноска 15"/>
          <p:cNvSpPr/>
          <p:nvPr/>
        </p:nvSpPr>
        <p:spPr>
          <a:xfrm>
            <a:off x="5057142" y="7452320"/>
            <a:ext cx="1274440" cy="396624"/>
          </a:xfrm>
          <a:prstGeom prst="wedgeRoundRectCallout">
            <a:avLst>
              <a:gd name="adj1" fmla="val -73299"/>
              <a:gd name="adj2" fmla="val 2603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2945,5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013176" y="6876256"/>
            <a:ext cx="1274440" cy="450340"/>
          </a:xfrm>
          <a:prstGeom prst="wedgeRoundRectCallout">
            <a:avLst>
              <a:gd name="adj1" fmla="val -68080"/>
              <a:gd name="adj2" fmla="val 698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2962,1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057142" y="6372200"/>
            <a:ext cx="1230474" cy="432048"/>
          </a:xfrm>
          <a:prstGeom prst="wedgeRoundRectCallout">
            <a:avLst>
              <a:gd name="adj1" fmla="val -85110"/>
              <a:gd name="adj2" fmla="val 4832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2940,0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694362" y="5886436"/>
            <a:ext cx="1067534" cy="413756"/>
          </a:xfrm>
          <a:prstGeom prst="wedgeRoundRectCallout">
            <a:avLst>
              <a:gd name="adj1" fmla="val -100321"/>
              <a:gd name="adj2" fmla="val 22928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3279,3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733257" y="5220072"/>
            <a:ext cx="1085850" cy="504056"/>
          </a:xfrm>
          <a:prstGeom prst="wedgeRoundRectCallout">
            <a:avLst>
              <a:gd name="adj1" fmla="val -61715"/>
              <a:gd name="adj2" fmla="val 3893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3490,8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4904" y="557023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25877 рублей на 1 жителя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8403" y="7541167"/>
            <a:ext cx="229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21834 рублей на 1 жителя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7636" y="7101426"/>
            <a:ext cx="229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22023 рублей на 1 жителя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3456" y="6527616"/>
            <a:ext cx="229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21842 рублей на 1 жителя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0689" y="6025858"/>
            <a:ext cx="229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24326 рублей на 1 жителя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230789"/>
              </p:ext>
            </p:extLst>
          </p:nvPr>
        </p:nvGraphicFramePr>
        <p:xfrm>
          <a:off x="80628" y="767192"/>
          <a:ext cx="6859191" cy="79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7" name="TextBox 11"/>
          <p:cNvSpPr txBox="1">
            <a:spLocks noChangeArrowheads="1"/>
          </p:cNvSpPr>
          <p:nvPr/>
        </p:nvSpPr>
        <p:spPr bwMode="auto">
          <a:xfrm>
            <a:off x="0" y="539552"/>
            <a:ext cx="6835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консолидированного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78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4" name="Заголовок 4"/>
          <p:cNvSpPr txBox="1">
            <a:spLocks/>
          </p:cNvSpPr>
          <p:nvPr/>
        </p:nvSpPr>
        <p:spPr bwMode="auto">
          <a:xfrm>
            <a:off x="0" y="31097"/>
            <a:ext cx="68580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плана по налоговым и неналоговым доходам районного бюджета за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  <a:endParaRPr lang="ru-RU" altLang="ru-RU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09563"/>
              </p:ext>
            </p:extLst>
          </p:nvPr>
        </p:nvGraphicFramePr>
        <p:xfrm>
          <a:off x="2" y="753076"/>
          <a:ext cx="6857998" cy="801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Наименование доходов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Факт за 2020г.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Факт за 2021г.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план на 2021г.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%                             исполнения плана за 2021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%                   темпы роста 2020/2021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Всего налоговые доходы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722 227,3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860 077,1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759 953,0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113,2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119,1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Налог на прибыль организаций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13 791,2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13 762,0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14 220,0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536 040,5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591 811,7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561 813,0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1 309,1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1 161,7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1 139,8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63 341,4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146 542,0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98 525,0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231,4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Единый налог на вмененный доход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68 055,8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14 882,5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14 800,0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18 187,0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20 342,3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18 500,0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1 117,9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51 667,7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32 848,2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4621,9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Налог на имущество организаций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4 840,4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4 888,9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4 740,0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Государственная пошлина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15 544,0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15 017,9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13 367,0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Задолженность по отмененным налогам и сборам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######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#ДЕЛ/0!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Всего неналоговые доходы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151 152,3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151 960,5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143 119,1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106,2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100,5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Доходы получаемые в виде арендной платы за земельные участки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99 085,1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115 396,0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112 405,0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0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Доходы получаемые в виде арендной платы, а также средства от продажи права на заключ. договоров аренды за земли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698,5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416,0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1130,3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effectLst/>
                        </a:rPr>
                        <a:t>Доходы от сдачи в аренду имущества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1 877,1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2 367,6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1 900,0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124,6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Доходы от перечисления части прибыли </a:t>
                      </a:r>
                      <a:r>
                        <a:rPr lang="ru-RU" sz="900" b="1" u="none" strike="noStrike" dirty="0" err="1">
                          <a:effectLst/>
                        </a:rPr>
                        <a:t>МУПов</a:t>
                      </a:r>
                      <a:r>
                        <a:rPr lang="ru-RU" sz="900" b="1" u="none" strike="noStrike" dirty="0">
                          <a:effectLst/>
                        </a:rPr>
                        <a:t>, </a:t>
                      </a:r>
                      <a:r>
                        <a:rPr lang="ru-RU" sz="900" b="1" u="none" strike="noStrike" dirty="0" err="1">
                          <a:effectLst/>
                        </a:rPr>
                        <a:t>ГУПов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5 853,7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5 427,3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6 554,0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Доходы от оказания платных услуг и комп. затрат гос-ва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1 805,6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4 036,6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2 600,0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223,6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Доходы от реализации муниципального имущества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#ДЕЛ/0!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170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Доходы от продажи земельных участков,  государственная  собственность на которые не разграничена и которые расположены в границах поселений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24 853,4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16 530,9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15 083,1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16 809,1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6 668,4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3 600,0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439,7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447,0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143,4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Прочие 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#ДЕЛ/0!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######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</a:rPr>
                        <a:t>Всего  доходов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873 379,6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1 012 037,6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903 072,1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112,1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1" marR="5621" marT="5621" marB="0" anchor="ctr">
                    <a:solidFill>
                      <a:schemeClr val="accent1">
                        <a:tint val="20000"/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7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664" y="2339752"/>
            <a:ext cx="369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СТРУКТУРА НАЛОГОВЫХ И НЕНАЛОГОВЫХ ДОХОДОВ РАЙОННОГО БЮДЖЕТА, %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306" y="53955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Исполнение районного бюджета по налоговым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 неналоговым доходам</a:t>
            </a:r>
          </a:p>
        </p:txBody>
      </p:sp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899023"/>
              </p:ext>
            </p:extLst>
          </p:nvPr>
        </p:nvGraphicFramePr>
        <p:xfrm>
          <a:off x="-171400" y="2915816"/>
          <a:ext cx="468052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14444"/>
              </p:ext>
            </p:extLst>
          </p:nvPr>
        </p:nvGraphicFramePr>
        <p:xfrm>
          <a:off x="4418806" y="1370549"/>
          <a:ext cx="2420888" cy="694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15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основных источника доходов районного бюджета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3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Доля в налоговых и неналоговых доходах – 89,5%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 smtClean="0"/>
                        <a:t>НДФЛ – 58,5% 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(591,8 млн. руб.)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 – 14,5%         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(146,5 млн. руб.)</a:t>
                      </a:r>
                      <a:endParaRPr lang="ru-RU" sz="1200" b="1" dirty="0" smtClean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земельных участков – 11,4%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(115,4 млн. руб.)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патентная система налогообложения – 5,1%       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(51,7 млн.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9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Годовой план районного бюджета за 2021 год выполнен на 112,1%, сверх плана поступило 109,0 млн. руб.</a:t>
                      </a:r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3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6204</Words>
  <Application>Microsoft Office PowerPoint</Application>
  <PresentationFormat>Экран (4:3)</PresentationFormat>
  <Paragraphs>1878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budget3</dc:creator>
  <cp:lastModifiedBy>Алексей IT</cp:lastModifiedBy>
  <cp:revision>87</cp:revision>
  <dcterms:created xsi:type="dcterms:W3CDTF">2022-03-18T12:26:46Z</dcterms:created>
  <dcterms:modified xsi:type="dcterms:W3CDTF">2022-06-02T14:59:42Z</dcterms:modified>
</cp:coreProperties>
</file>