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3" r:id="rId4"/>
    <p:sldId id="262" r:id="rId5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2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777777777777779E-3"/>
                  <c:y val="2.21514615778538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01-49CF-BA4A-96FFA8587F6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346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01-49CF-BA4A-96FFA8587F6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797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501-49CF-BA4A-96FFA8587F6D}"/>
                </c:ext>
              </c:extLst>
            </c:dLbl>
            <c:dLbl>
              <c:idx val="3"/>
              <c:layout>
                <c:manualLayout>
                  <c:x val="4.8611111111111112E-3"/>
                  <c:y val="2.215233368263955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27777777777778E-2"/>
                      <c:h val="4.23092916137008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501-49CF-BA4A-96FFA8587F6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479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01-49CF-BA4A-96FFA8587F6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2681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01-49CF-BA4A-96FFA8587F6D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Комиссионно с выездом на место - 634</c:v>
                </c:pt>
                <c:pt idx="1">
                  <c:v>На имя главы - 346</c:v>
                </c:pt>
                <c:pt idx="2">
                  <c:v>ПОС - 797</c:v>
                </c:pt>
                <c:pt idx="3">
                  <c:v>АКК - 549</c:v>
                </c:pt>
                <c:pt idx="4">
                  <c:v>АПРФ - 479</c:v>
                </c:pt>
                <c:pt idx="5">
                  <c:v>Письма - 2681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01-49CF-BA4A-96FFA8587F6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+1%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501-49CF-BA4A-96FFA8587F6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-30%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501-49CF-BA4A-96FFA8587F6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501-49CF-BA4A-96FFA8587F6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+1%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501-49CF-BA4A-96FFA8587F6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+45%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501-49CF-BA4A-96FFA8587F6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+43%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501-49CF-BA4A-96FFA8587F6D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Комиссионно с выездом на место - 634</c:v>
                </c:pt>
                <c:pt idx="1">
                  <c:v>На имя главы - 346</c:v>
                </c:pt>
                <c:pt idx="2">
                  <c:v>ПОС - 797</c:v>
                </c:pt>
                <c:pt idx="3">
                  <c:v>АКК - 549</c:v>
                </c:pt>
                <c:pt idx="4">
                  <c:v>АПРФ - 479</c:v>
                </c:pt>
                <c:pt idx="5">
                  <c:v>Письма - 2681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01-49CF-BA4A-96FFA8587F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2057288"/>
        <c:axId val="372056960"/>
      </c:barChart>
      <c:catAx>
        <c:axId val="372057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2056960"/>
        <c:crosses val="autoZero"/>
        <c:auto val="1"/>
        <c:lblAlgn val="ctr"/>
        <c:lblOffset val="100"/>
        <c:noMultiLvlLbl val="0"/>
      </c:catAx>
      <c:valAx>
        <c:axId val="37205696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7205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9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01-49CF-BA4A-96FFA8587F6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01-49CF-BA4A-96FFA8587F6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501-49CF-BA4A-96FFA8587F6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01-49CF-BA4A-96FFA8587F6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01-49CF-BA4A-96FFA8587F6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01-49CF-BA4A-96FFA8587F6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E9-4AEB-A698-CA7B05AFB9D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 smtClean="0"/>
                      <a:t>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E9-4AEB-A698-CA7B05AFB9DB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 smtClean="0"/>
                      <a:t>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E9-4AEB-A698-CA7B05AFB9DB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 smtClean="0"/>
                      <a:t>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E9-4AEB-A698-CA7B05AFB9DB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smtClean="0"/>
                      <a:t>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E9-4AEB-A698-CA7B05AFB9DB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smtClean="0"/>
                      <a:t>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E9-4AEB-A698-CA7B05AFB9DB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 smtClean="0"/>
                      <a:t>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E9-4AEB-A698-CA7B05AFB9D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smtClean="0"/>
                      <a:t>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E9-4AEB-A698-CA7B05AFB9DB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 smtClean="0"/>
                      <a:t>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E9-4AEB-A698-CA7B05AFB9DB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 smtClean="0"/>
                      <a:t>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E9-4AEB-A698-CA7B05AFB9DB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 smtClean="0"/>
                      <a:t>50%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E9-4AEB-A698-CA7B05AFB9DB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smtClean="0"/>
                      <a:t>67%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E9-4AEB-A698-CA7B05AFB9DB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Транспорт - 1%</c:v>
                </c:pt>
                <c:pt idx="1">
                  <c:v>Отлов безнадзорных животных - 1%</c:v>
                </c:pt>
                <c:pt idx="2">
                  <c:v>Сельское хозяйство - 1%</c:v>
                </c:pt>
                <c:pt idx="3">
                  <c:v>Трудовые отношения - 1%</c:v>
                </c:pt>
                <c:pt idx="4">
                  <c:v>Здравоохранение - 1%</c:v>
                </c:pt>
                <c:pt idx="5">
                  <c:v>Вопросы экологии - 1%</c:v>
                </c:pt>
                <c:pt idx="6">
                  <c:v>Вопросы культуры - 1%</c:v>
                </c:pt>
                <c:pt idx="7">
                  <c:v>Безопасность и обеспечение правопорядка - 2%</c:v>
                </c:pt>
                <c:pt idx="8">
                  <c:v>Ворпросы торговли - 2%</c:v>
                </c:pt>
                <c:pt idx="9">
                  <c:v>Вопросы образования - 2%</c:v>
                </c:pt>
                <c:pt idx="10">
                  <c:v>Земельные вопросы - 3%</c:v>
                </c:pt>
                <c:pt idx="11">
                  <c:v>Строительство и архитектура - 3%</c:v>
                </c:pt>
                <c:pt idx="12">
                  <c:v>Социальные вопросы - 3%</c:v>
                </c:pt>
                <c:pt idx="13">
                  <c:v>Вопросы экономики - 4%</c:v>
                </c:pt>
                <c:pt idx="14">
                  <c:v>Обращения граждан - 4%</c:v>
                </c:pt>
                <c:pt idx="15">
                  <c:v>Дорожное хозяйство - 8%</c:v>
                </c:pt>
                <c:pt idx="16">
                  <c:v>Жилищно-коммунальное хозяйство - 50%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01-49CF-BA4A-96FFA8587F6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-2%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501-49CF-BA4A-96FFA8587F6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-4%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501-49CF-BA4A-96FFA8587F6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501-49CF-BA4A-96FFA8587F6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501-49CF-BA4A-96FFA8587F6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501-49CF-BA4A-96FFA8587F6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501-49CF-BA4A-96FFA8587F6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EE9-4AEB-A698-CA7B05AFB9D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mtClean="0"/>
                      <a:t>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EE9-4AEB-A698-CA7B05AFB9DB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smtClean="0"/>
                      <a:t>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EE9-4AEB-A698-CA7B05AFB9DB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 smtClean="0"/>
                      <a:t>-1%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EE9-4AEB-A698-CA7B05AFB9DB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 smtClean="0"/>
                      <a:t>-2%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EE9-4AEB-A698-CA7B05AFB9DB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 smtClean="0"/>
                      <a:t>-4%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EE9-4AEB-A698-CA7B05AFB9DB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 smtClean="0"/>
                      <a:t>-5%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EE9-4AEB-A698-CA7B05AFB9D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 smtClean="0"/>
                      <a:t>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E9-4AEB-A698-CA7B05AFB9DB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 smtClean="0"/>
                      <a:t>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EE9-4AEB-A698-CA7B05AFB9DB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 smtClean="0"/>
                      <a:t>-7%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E9-4AEB-A698-CA7B05AFB9DB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 smtClean="0"/>
                      <a:t>+3%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E9-4AEB-A698-CA7B05AFB9DB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smtClean="0"/>
                      <a:t>+26%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EE9-4AEB-A698-CA7B05AFB9DB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Транспорт - 1%</c:v>
                </c:pt>
                <c:pt idx="1">
                  <c:v>Отлов безнадзорных животных - 1%</c:v>
                </c:pt>
                <c:pt idx="2">
                  <c:v>Сельское хозяйство - 1%</c:v>
                </c:pt>
                <c:pt idx="3">
                  <c:v>Трудовые отношения - 1%</c:v>
                </c:pt>
                <c:pt idx="4">
                  <c:v>Здравоохранение - 1%</c:v>
                </c:pt>
                <c:pt idx="5">
                  <c:v>Вопросы экологии - 1%</c:v>
                </c:pt>
                <c:pt idx="6">
                  <c:v>Вопросы культуры - 1%</c:v>
                </c:pt>
                <c:pt idx="7">
                  <c:v>Безопасность и обеспечение правопорядка - 2%</c:v>
                </c:pt>
                <c:pt idx="8">
                  <c:v>Ворпросы торговли - 2%</c:v>
                </c:pt>
                <c:pt idx="9">
                  <c:v>Вопросы образования - 2%</c:v>
                </c:pt>
                <c:pt idx="10">
                  <c:v>Земельные вопросы - 3%</c:v>
                </c:pt>
                <c:pt idx="11">
                  <c:v>Строительство и архитектура - 3%</c:v>
                </c:pt>
                <c:pt idx="12">
                  <c:v>Социальные вопросы - 3%</c:v>
                </c:pt>
                <c:pt idx="13">
                  <c:v>Вопросы экономики - 4%</c:v>
                </c:pt>
                <c:pt idx="14">
                  <c:v>Обращения граждан - 4%</c:v>
                </c:pt>
                <c:pt idx="15">
                  <c:v>Дорожное хозяйство - 8%</c:v>
                </c:pt>
                <c:pt idx="16">
                  <c:v>Жилищно-коммунальное хозяйство - 50%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01-49CF-BA4A-96FFA8587F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2057288"/>
        <c:axId val="372056960"/>
      </c:barChart>
      <c:catAx>
        <c:axId val="372057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2056960"/>
        <c:crosses val="autoZero"/>
        <c:auto val="1"/>
        <c:lblAlgn val="ctr"/>
        <c:lblOffset val="100"/>
        <c:noMultiLvlLbl val="0"/>
      </c:catAx>
      <c:valAx>
        <c:axId val="37205696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7205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9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888888888888889E-3"/>
                  <c:y val="-2.187669673592794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501-49CF-BA4A-96FFA8587F6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501-49CF-BA4A-96FFA8587F6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1125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501-49CF-BA4A-96FFA8587F6D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501-49CF-BA4A-96FFA8587F6D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1152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501-49CF-BA4A-96FFA8587F6D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327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501-49CF-BA4A-96FFA8587F6D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42B-48D0-93BD-78446074F15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3807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8CF-4A52-887B-F78FAD07B5E2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ПОС сообщения - 362</c:v>
                </c:pt>
                <c:pt idx="1">
                  <c:v>Прямая линия Губернатора - 400</c:v>
                </c:pt>
                <c:pt idx="2">
                  <c:v>Устный прием - 1125</c:v>
                </c:pt>
                <c:pt idx="3">
                  <c:v>МКТ - 154</c:v>
                </c:pt>
                <c:pt idx="4">
                  <c:v>Телефон - 1152</c:v>
                </c:pt>
                <c:pt idx="5">
                  <c:v>В том числе главой - 327</c:v>
                </c:pt>
                <c:pt idx="6">
                  <c:v>Личный прием - 614</c:v>
                </c:pt>
                <c:pt idx="7">
                  <c:v>Устные - 3807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01-49CF-BA4A-96FFA8587F6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501-49CF-BA4A-96FFA8587F6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+23%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501-49CF-BA4A-96FFA8587F6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-10%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501-49CF-BA4A-96FFA8587F6D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-55%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501-49CF-BA4A-96FFA8587F6D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-8%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501-49CF-BA4A-96FFA8587F6D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-27%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501-49CF-BA4A-96FFA8587F6D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+</a:t>
                    </a:r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42B-48D0-93BD-78446074F15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+22%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8CF-4A52-887B-F78FAD07B5E2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ПОС сообщения - 362</c:v>
                </c:pt>
                <c:pt idx="1">
                  <c:v>Прямая линия Губернатора - 400</c:v>
                </c:pt>
                <c:pt idx="2">
                  <c:v>Устный прием - 1125</c:v>
                </c:pt>
                <c:pt idx="3">
                  <c:v>МКТ - 154</c:v>
                </c:pt>
                <c:pt idx="4">
                  <c:v>Телефон - 1152</c:v>
                </c:pt>
                <c:pt idx="5">
                  <c:v>В том числе главой - 327</c:v>
                </c:pt>
                <c:pt idx="6">
                  <c:v>Личный прием - 614</c:v>
                </c:pt>
                <c:pt idx="7">
                  <c:v>Устные - 3807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01-49CF-BA4A-96FFA8587F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2057288"/>
        <c:axId val="372056960"/>
      </c:barChart>
      <c:catAx>
        <c:axId val="372057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2056960"/>
        <c:crosses val="autoZero"/>
        <c:auto val="1"/>
        <c:lblAlgn val="ctr"/>
        <c:lblOffset val="100"/>
        <c:noMultiLvlLbl val="0"/>
      </c:catAx>
      <c:valAx>
        <c:axId val="37205696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7205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9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56D4B-672B-4701-812F-278DE2AD0EE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AB6EF-075F-4A49-9AD8-402EE50956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169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AB6EF-075F-4A49-9AD8-402EE50956D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832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600" b="1" dirty="0" smtClean="0"/>
              <a:t>ОСНОВНЫЕ ИСТОЧНИКИ</a:t>
            </a:r>
            <a:br>
              <a:rPr lang="ru-RU" sz="1600" b="1" dirty="0" smtClean="0"/>
            </a:br>
            <a:r>
              <a:rPr lang="ru-RU" sz="1600" b="1" dirty="0" smtClean="0"/>
              <a:t>ПОСТУПЛЕНИЯ ОБРАЩЕНИЙ</a:t>
            </a:r>
            <a:endParaRPr lang="ru-RU" sz="1600" b="1" dirty="0"/>
          </a:p>
        </p:txBody>
      </p:sp>
      <p:sp>
        <p:nvSpPr>
          <p:cNvPr id="4" name="Овал 3"/>
          <p:cNvSpPr/>
          <p:nvPr/>
        </p:nvSpPr>
        <p:spPr>
          <a:xfrm>
            <a:off x="3468801" y="2591658"/>
            <a:ext cx="2071702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ОБРАЩЕНИЯ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 СООБЩЕНИЯ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ГРАЖДАН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6488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5909" y="3820760"/>
            <a:ext cx="1285884" cy="1250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sz="1200" b="1" dirty="0" smtClean="0"/>
              <a:t> 1152</a:t>
            </a:r>
            <a:endParaRPr lang="ru-RU" sz="1200" b="1" dirty="0"/>
          </a:p>
        </p:txBody>
      </p:sp>
      <p:sp>
        <p:nvSpPr>
          <p:cNvPr id="6" name="Овал 5"/>
          <p:cNvSpPr/>
          <p:nvPr/>
        </p:nvSpPr>
        <p:spPr>
          <a:xfrm>
            <a:off x="2081958" y="2214554"/>
            <a:ext cx="1285884" cy="1250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ОПР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1125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49739" y="5234945"/>
            <a:ext cx="1285884" cy="13064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ПРИЕМ ГРАЖ-ДАН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614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968523" y="2330733"/>
            <a:ext cx="150019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ПИСЬМЕННО</a:t>
            </a:r>
          </a:p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2681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576156" y="4123255"/>
            <a:ext cx="1301844" cy="1305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 имя главы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346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524328" y="3759493"/>
            <a:ext cx="1274960" cy="12468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из других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организа-ций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510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110926" y="852199"/>
            <a:ext cx="1224136" cy="1239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АКК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549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343924" y="976321"/>
            <a:ext cx="1249199" cy="12874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АПРФ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479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1694957" y="3806185"/>
            <a:ext cx="150019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УСТНО</a:t>
            </a:r>
          </a:p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3807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бъект 24"/>
          <p:cNvSpPr>
            <a:spLocks noGrp="1"/>
          </p:cNvSpPr>
          <p:nvPr>
            <p:ph idx="1"/>
          </p:nvPr>
        </p:nvSpPr>
        <p:spPr>
          <a:xfrm>
            <a:off x="2128287" y="5428519"/>
            <a:ext cx="1267058" cy="12801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МКТ</a:t>
            </a:r>
          </a:p>
          <a:p>
            <a:pPr marL="0" indent="0"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154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бъект 24"/>
          <p:cNvSpPr txBox="1">
            <a:spLocks/>
          </p:cNvSpPr>
          <p:nvPr/>
        </p:nvSpPr>
        <p:spPr>
          <a:xfrm>
            <a:off x="7768550" y="2326863"/>
            <a:ext cx="1281056" cy="12364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ПОС</a:t>
            </a:r>
          </a:p>
          <a:p>
            <a:pPr marL="0" indent="0"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797</a:t>
            </a:r>
          </a:p>
        </p:txBody>
      </p:sp>
      <p:sp>
        <p:nvSpPr>
          <p:cNvPr id="54" name="Овал 53"/>
          <p:cNvSpPr/>
          <p:nvPr/>
        </p:nvSpPr>
        <p:spPr>
          <a:xfrm>
            <a:off x="3487819" y="4741863"/>
            <a:ext cx="1277413" cy="13015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Прямая линия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-тора</a:t>
            </a:r>
          </a:p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3" name="Прямая со стрелкой 102"/>
          <p:cNvCxnSpPr/>
          <p:nvPr/>
        </p:nvCxnSpPr>
        <p:spPr>
          <a:xfrm>
            <a:off x="6227078" y="2214554"/>
            <a:ext cx="73114" cy="206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/>
          <p:nvPr/>
        </p:nvCxnSpPr>
        <p:spPr>
          <a:xfrm flipH="1">
            <a:off x="7164288" y="2045685"/>
            <a:ext cx="360040" cy="408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>
            <a:stCxn id="28" idx="2"/>
          </p:cNvCxnSpPr>
          <p:nvPr/>
        </p:nvCxnSpPr>
        <p:spPr>
          <a:xfrm flipH="1" flipV="1">
            <a:off x="7524328" y="2945063"/>
            <a:ext cx="24422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 flipH="1" flipV="1">
            <a:off x="7236296" y="3661378"/>
            <a:ext cx="360040" cy="415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 flipV="1">
            <a:off x="6352395" y="3798594"/>
            <a:ext cx="91813" cy="324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 flipH="1">
            <a:off x="5576156" y="3212976"/>
            <a:ext cx="457188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541755" y="2353727"/>
            <a:ext cx="1240374" cy="12627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сообще-ния</a:t>
            </a: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362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2445056" y="3464718"/>
            <a:ext cx="110720" cy="294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486538" y="3488064"/>
            <a:ext cx="396550" cy="472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143212" y="4033282"/>
            <a:ext cx="375107" cy="156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345822" y="4221088"/>
            <a:ext cx="349135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1520389" y="5039881"/>
            <a:ext cx="261740" cy="255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555776" y="5281637"/>
            <a:ext cx="0" cy="142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 flipV="1">
            <a:off x="3195155" y="4653136"/>
            <a:ext cx="584757" cy="122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поступления обращений в 2024 году                                                                  в сравнении с 2023 годом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167513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890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 тематикам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729598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909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поступления устных обращений в 2024 году                                                     в сравнении с 2023 годом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080205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479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203</Words>
  <Application>Microsoft Office PowerPoint</Application>
  <PresentationFormat>Экран (4:3)</PresentationFormat>
  <Paragraphs>97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ОСНОВНЫЕ ИСТОЧНИКИ ПОСТУПЛЕНИЯ ОБРАЩЕНИЙ</vt:lpstr>
      <vt:lpstr>Динамика поступления обращений в 2024 году                                                                  в сравнении с 2023 годом</vt:lpstr>
      <vt:lpstr>Динамика по тематикам</vt:lpstr>
      <vt:lpstr>Динамика поступления устных обращений в 2024 году                                                     в сравнении с 2023 годом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ИСТОЧНИКИ ПОСТУПЛЕНИЯ ОБРАЩЕНИЙ</dc:title>
  <dc:creator>u18_03</dc:creator>
  <cp:lastModifiedBy>u18_03</cp:lastModifiedBy>
  <cp:revision>120</cp:revision>
  <cp:lastPrinted>2025-01-17T09:08:10Z</cp:lastPrinted>
  <dcterms:created xsi:type="dcterms:W3CDTF">2020-07-14T08:18:47Z</dcterms:created>
  <dcterms:modified xsi:type="dcterms:W3CDTF">2025-01-17T09:16:09Z</dcterms:modified>
</cp:coreProperties>
</file>