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4" r:id="rId3"/>
    <p:sldId id="262" r:id="rId4"/>
    <p:sldId id="261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808080"/>
    <a:srgbClr val="99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909017723946207E-2"/>
          <c:y val="0"/>
          <c:w val="0.92018196455210766"/>
          <c:h val="0.86038804133858315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7D34-424E-9EBF-B716F389A3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4-424E-9EBF-B716F389A3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4-424E-9EBF-B716F389A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617600"/>
        <c:axId val="140619136"/>
        <c:axId val="0"/>
      </c:bar3DChart>
      <c:catAx>
        <c:axId val="1406176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40619136"/>
        <c:crosses val="autoZero"/>
        <c:auto val="1"/>
        <c:lblAlgn val="ctr"/>
        <c:lblOffset val="100"/>
        <c:noMultiLvlLbl val="1"/>
      </c:catAx>
      <c:valAx>
        <c:axId val="140619136"/>
        <c:scaling>
          <c:orientation val="minMax"/>
        </c:scaling>
        <c:delete val="1"/>
        <c:axPos val="l"/>
        <c:majorGridlines/>
        <c:numFmt formatCode="0%" sourceLinked="1"/>
        <c:majorTickMark val="cross"/>
        <c:minorTickMark val="cross"/>
        <c:tickLblPos val="nextTo"/>
        <c:crossAx val="14061760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CE13-9AE2-40ED-B90F-4F9A22DF1808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525C0-5F2D-46C4-8CE8-5A633B651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Зак Собр\Законодательное_собрание_Краснодарского_края_(2).jpg"/>
          <p:cNvPicPr>
            <a:picLocks noChangeAspect="1" noChangeArrowheads="1"/>
          </p:cNvPicPr>
          <p:nvPr/>
        </p:nvPicPr>
        <p:blipFill>
          <a:blip r:embed="rId3" cstate="email">
            <a:lum bright="15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3143272" cy="231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571744"/>
            <a:ext cx="8715436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ru-RU" sz="3200" b="1" kern="1700" spc="60" dirty="0" smtClean="0">
                <a:solidFill>
                  <a:srgbClr val="680000"/>
                </a:solidFill>
                <a:latin typeface="Bookman Old Style" pitchFamily="18" charset="0"/>
              </a:rPr>
              <a:t>ОТЧЕТ</a:t>
            </a:r>
          </a:p>
          <a:p>
            <a:pPr algn="ctr">
              <a:lnSpc>
                <a:spcPts val="3840"/>
              </a:lnSpc>
            </a:pPr>
            <a:r>
              <a:rPr lang="ru-RU" sz="3200" b="1" kern="1700" spc="60" dirty="0" smtClean="0">
                <a:solidFill>
                  <a:srgbClr val="680000"/>
                </a:solidFill>
                <a:latin typeface="Bookman Old Style" pitchFamily="18" charset="0"/>
              </a:rPr>
              <a:t>    О ДЕЯТЕЛЬНОСТИ </a:t>
            </a:r>
          </a:p>
          <a:p>
            <a:pPr algn="ctr">
              <a:lnSpc>
                <a:spcPts val="3840"/>
              </a:lnSpc>
            </a:pPr>
            <a:r>
              <a:rPr lang="ru-RU" sz="3200" b="1" kern="1700" spc="60" dirty="0" smtClean="0">
                <a:solidFill>
                  <a:srgbClr val="680000"/>
                </a:solidFill>
                <a:latin typeface="Bookman Old Style" pitchFamily="18" charset="0"/>
              </a:rPr>
              <a:t>ЗАКОНОДАТЕЛЬНОГО  СОБРАНИЯ </a:t>
            </a:r>
          </a:p>
          <a:p>
            <a:pPr algn="ctr">
              <a:lnSpc>
                <a:spcPts val="3840"/>
              </a:lnSpc>
            </a:pPr>
            <a:r>
              <a:rPr lang="ru-RU" sz="3200" b="1" kern="1700" spc="60" dirty="0" smtClean="0">
                <a:solidFill>
                  <a:srgbClr val="680000"/>
                </a:solidFill>
                <a:latin typeface="Bookman Old Style" pitchFamily="18" charset="0"/>
              </a:rPr>
              <a:t>КРАСНОДАРСКОГО  КРАЯ  ЗА </a:t>
            </a:r>
          </a:p>
          <a:p>
            <a:pPr algn="ctr">
              <a:lnSpc>
                <a:spcPts val="3840"/>
              </a:lnSpc>
            </a:pPr>
            <a:r>
              <a:rPr lang="ru-RU" sz="3200" b="1" kern="1700" spc="60" dirty="0" smtClean="0">
                <a:solidFill>
                  <a:srgbClr val="680000"/>
                </a:solidFill>
                <a:latin typeface="Bookman Old Style" pitchFamily="18" charset="0"/>
              </a:rPr>
              <a:t>2015  -  2025 Г.Г.</a:t>
            </a:r>
            <a:endParaRPr lang="ru-RU" sz="3200" b="1" kern="1700" spc="60" dirty="0">
              <a:solidFill>
                <a:srgbClr val="68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4200" b="1" spc="50" dirty="0" err="1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200" b="1" cap="none" spc="50" dirty="0" err="1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андемийный</a:t>
            </a:r>
            <a:r>
              <a:rPr lang="ru-RU" sz="42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период на Кубани 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корона\i (8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70179"/>
            <a:ext cx="3214710" cy="1864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 descr="C:\Users\user\Desktop\WhatsApp_Image_2022-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214710" cy="1846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user\Desktop\IMG_97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330" y="1357298"/>
            <a:ext cx="3131281" cy="2086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user\Desktop\96f46dbe-e6df-4c4d-a88b-cf220f454496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3643314"/>
            <a:ext cx="3341445" cy="2224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85786" y="571480"/>
            <a:ext cx="784298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Бюджет Краснодарского края</a:t>
            </a:r>
            <a:r>
              <a:rPr lang="ru-RU" sz="42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1285860"/>
            <a:ext cx="4000528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 год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143116"/>
            <a:ext cx="4214842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ДОХОДНАЯ ЧАСТЬ 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порядка 184 млрд.руб</a:t>
            </a:r>
            <a:r>
              <a:rPr lang="ru-RU" sz="2800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800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2143116"/>
            <a:ext cx="3571900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1270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РАСХОДНАЯ ЧАСТЬ  </a:t>
            </a:r>
          </a:p>
          <a:p>
            <a:pPr algn="ctr"/>
            <a:r>
              <a:rPr lang="ru-RU" sz="2800" b="1" cap="all" dirty="0" smtClean="0">
                <a:ln w="1270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197 </a:t>
            </a:r>
            <a:r>
              <a:rPr lang="ru-RU" sz="2800" b="1" dirty="0" err="1" smtClean="0">
                <a:ln w="1270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млрд.руб</a:t>
            </a:r>
            <a:endParaRPr lang="ru-RU" sz="2800" b="1" cap="all" dirty="0">
              <a:ln w="1270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3286124"/>
            <a:ext cx="4000528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2024 год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4348" y="4071942"/>
            <a:ext cx="3714776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ДОХОДНАЯ ЧАСТЬ 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порядка 510 млрд.руб.</a:t>
            </a:r>
            <a:endParaRPr lang="ru-RU" sz="28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4071942"/>
            <a:ext cx="3571900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1270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РАСХОДНАЯ ЧАСТЬ  </a:t>
            </a:r>
          </a:p>
          <a:p>
            <a:pPr algn="ctr"/>
            <a:r>
              <a:rPr lang="ru-RU" sz="2800" b="1" cap="all" dirty="0" smtClean="0">
                <a:ln w="1270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536 </a:t>
            </a:r>
            <a:r>
              <a:rPr lang="ru-RU" sz="2800" b="1" dirty="0" smtClean="0">
                <a:ln w="1270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млрд.руб.</a:t>
            </a:r>
            <a:endParaRPr lang="ru-RU" sz="2800" b="1" cap="all" dirty="0">
              <a:ln w="1270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Расходы краевого бюджета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2357430"/>
            <a:ext cx="3357586" cy="164307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680000"/>
                </a:solidFill>
                <a:latin typeface="Arial Black" pitchFamily="34" charset="0"/>
              </a:rPr>
              <a:t>Социально-культурная сфера</a:t>
            </a:r>
            <a:endParaRPr lang="ru-RU" sz="2600" b="1" dirty="0">
              <a:solidFill>
                <a:srgbClr val="68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85860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2015 г.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- 144 млрд. руб.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28625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2025 г.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более 367 млрд. руб.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000496" y="1428736"/>
            <a:ext cx="4714908" cy="500066"/>
          </a:xfrm>
          <a:prstGeom prst="snip1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ОБРАЗОВАНИЕ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4000496" y="2071678"/>
            <a:ext cx="4786346" cy="714380"/>
          </a:xfrm>
          <a:prstGeom prst="snip1Rect">
            <a:avLst/>
          </a:prstGeom>
          <a:solidFill>
            <a:srgbClr val="66FF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КУЛЬТУРА  И МОЛОДЕЖНАЯ ПОЛИТИКА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000496" y="2928934"/>
            <a:ext cx="4786346" cy="500066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ЗДРАВООХРАНЕНИЕ</a:t>
            </a:r>
            <a:endParaRPr lang="ru-RU" sz="2400" b="1" dirty="0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4000496" y="3571876"/>
            <a:ext cx="4786346" cy="500066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СОЦИАЛЬНАЯ ПОЛИТИКА</a:t>
            </a:r>
            <a:endParaRPr lang="ru-RU" sz="2400" b="1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4000496" y="4214818"/>
            <a:ext cx="4786346" cy="571504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ФИЗИЧЕСКАЯ КУЛЬТУРА И СПОРТ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Строительство социальных объектов</a:t>
            </a:r>
            <a:endParaRPr lang="ru-RU" sz="40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vtexxf5ux4g95g9c60hlkpbh6vdjrb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286124"/>
            <a:ext cx="3071834" cy="2101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user\Desktop\272f3515dcd5e7a24871ca84d302ac9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286124"/>
            <a:ext cx="3317458" cy="221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ser\Desktop\дс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500174"/>
            <a:ext cx="3345965" cy="2037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1214414" y="5357826"/>
            <a:ext cx="6143668" cy="128588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sz="2200" b="1" u="sng" dirty="0" smtClean="0">
                <a:solidFill>
                  <a:srgbClr val="990000"/>
                </a:solidFill>
              </a:rPr>
              <a:t>Отремонтировано: </a:t>
            </a:r>
          </a:p>
          <a:p>
            <a:pPr marL="457200" indent="-457200" algn="ctr">
              <a:buAutoNum type="arabicPlain" startAt="1242"/>
            </a:pPr>
            <a:r>
              <a:rPr lang="ru-RU" sz="2200" b="1" dirty="0" smtClean="0">
                <a:solidFill>
                  <a:srgbClr val="990000"/>
                </a:solidFill>
              </a:rPr>
              <a:t>  образовательных  учреждений, </a:t>
            </a:r>
          </a:p>
          <a:p>
            <a:pPr marL="457200" indent="-457200" algn="ctr"/>
            <a:r>
              <a:rPr lang="ru-RU" sz="2200" b="1" dirty="0" smtClean="0">
                <a:solidFill>
                  <a:srgbClr val="990000"/>
                </a:solidFill>
              </a:rPr>
              <a:t> 474 учреждений культуры,  </a:t>
            </a:r>
          </a:p>
          <a:p>
            <a:pPr marL="457200" indent="-457200" algn="ctr"/>
            <a:r>
              <a:rPr lang="ru-RU" sz="2200" b="1" dirty="0" smtClean="0">
                <a:solidFill>
                  <a:srgbClr val="990000"/>
                </a:solidFill>
              </a:rPr>
              <a:t>412 учреждений  здравоохранения</a:t>
            </a:r>
            <a:endParaRPr lang="ru-RU" sz="2200" dirty="0"/>
          </a:p>
        </p:txBody>
      </p:sp>
      <p:pic>
        <p:nvPicPr>
          <p:cNvPr id="2050" name="Picture 2" descr="C:\Users\user\Desktop\PTRE22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1090" y="30932630"/>
            <a:ext cx="3364406" cy="2730769"/>
          </a:xfrm>
          <a:prstGeom prst="rect">
            <a:avLst/>
          </a:prstGeom>
          <a:noFill/>
        </p:spPr>
      </p:pic>
      <p:pic>
        <p:nvPicPr>
          <p:cNvPr id="2051" name="Picture 3" descr="C:\Users\user\Desktop\PTRE227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350046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2714612" y="1428736"/>
            <a:ext cx="3643338" cy="785818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990000"/>
                </a:solidFill>
              </a:rPr>
              <a:t>Построено: </a:t>
            </a:r>
            <a:r>
              <a:rPr lang="ru-RU" sz="2400" b="1" dirty="0" smtClean="0">
                <a:solidFill>
                  <a:srgbClr val="990000"/>
                </a:solidFill>
              </a:rPr>
              <a:t>104  школы </a:t>
            </a:r>
          </a:p>
          <a:p>
            <a:pPr marL="457200" indent="-457200" algn="ctr"/>
            <a:r>
              <a:rPr lang="ru-RU" sz="2400" b="1" dirty="0" smtClean="0">
                <a:solidFill>
                  <a:srgbClr val="990000"/>
                </a:solidFill>
              </a:rPr>
              <a:t>213 детских садов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C:\Users\user\Desktop\воп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571612"/>
            <a:ext cx="4214810" cy="2827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3857652" cy="928694"/>
          </a:xfrm>
          <a:prstGeom prst="roundRect">
            <a:avLst>
              <a:gd name="adj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/>
            <a:r>
              <a:rPr lang="ru-RU" sz="2800" b="1" dirty="0" smtClean="0">
                <a:solidFill>
                  <a:srgbClr val="990000"/>
                </a:solidFill>
              </a:rPr>
              <a:t> 240 </a:t>
            </a:r>
            <a:r>
              <a:rPr lang="ru-RU" sz="2800" b="1" dirty="0" err="1" smtClean="0">
                <a:solidFill>
                  <a:srgbClr val="990000"/>
                </a:solidFill>
              </a:rPr>
              <a:t>ВОПов</a:t>
            </a:r>
            <a:r>
              <a:rPr lang="ru-RU" sz="2800" b="1" dirty="0" smtClean="0">
                <a:solidFill>
                  <a:srgbClr val="990000"/>
                </a:solidFill>
              </a:rPr>
              <a:t> и </a:t>
            </a:r>
            <a:r>
              <a:rPr lang="ru-RU" sz="2800" b="1" dirty="0" err="1" smtClean="0">
                <a:solidFill>
                  <a:srgbClr val="990000"/>
                </a:solidFill>
              </a:rPr>
              <a:t>ФАПов</a:t>
            </a:r>
            <a:r>
              <a:rPr lang="ru-RU" sz="2800" b="1" dirty="0" smtClean="0">
                <a:solidFill>
                  <a:srgbClr val="990000"/>
                </a:solidFill>
              </a:rPr>
              <a:t>, </a:t>
            </a:r>
          </a:p>
          <a:p>
            <a:pPr marL="457200" indent="-457200" algn="ctr"/>
            <a:r>
              <a:rPr lang="ru-RU" sz="2800" b="1" dirty="0" smtClean="0">
                <a:solidFill>
                  <a:srgbClr val="990000"/>
                </a:solidFill>
              </a:rPr>
              <a:t>    277 </a:t>
            </a:r>
            <a:r>
              <a:rPr lang="ru-RU" sz="2800" b="1" dirty="0" err="1" smtClean="0">
                <a:solidFill>
                  <a:srgbClr val="990000"/>
                </a:solidFill>
              </a:rPr>
              <a:t>спорт.объектов</a:t>
            </a:r>
            <a:r>
              <a:rPr lang="ru-RU" sz="2800" b="1" dirty="0" smtClean="0">
                <a:solidFill>
                  <a:srgbClr val="990000"/>
                </a:solidFill>
              </a:rPr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18"/>
            <a:ext cx="9144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Ремонты и возведение соц.объектов</a:t>
            </a:r>
            <a:endParaRPr lang="ru-RU" sz="40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photo_2023-06-19_14-29-32-1024x7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955581"/>
            <a:ext cx="4019544" cy="2759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Господдержка сельского хозяйства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U2g_1AOUy-screenshot_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71" y="1571612"/>
            <a:ext cx="4619618" cy="2598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bject 26"/>
          <p:cNvSpPr/>
          <p:nvPr/>
        </p:nvSpPr>
        <p:spPr>
          <a:xfrm>
            <a:off x="4830953" y="4971288"/>
            <a:ext cx="3319779" cy="113030"/>
          </a:xfrm>
          <a:custGeom>
            <a:avLst/>
            <a:gdLst/>
            <a:ahLst/>
            <a:cxnLst/>
            <a:rect l="l" t="t" r="r" b="b"/>
            <a:pathLst>
              <a:path w="3319779" h="113029">
                <a:moveTo>
                  <a:pt x="0" y="0"/>
                </a:moveTo>
                <a:lnTo>
                  <a:pt x="0" y="112775"/>
                </a:lnTo>
              </a:path>
              <a:path w="3319779" h="113029">
                <a:moveTo>
                  <a:pt x="830580" y="0"/>
                </a:moveTo>
                <a:lnTo>
                  <a:pt x="830580" y="112775"/>
                </a:lnTo>
              </a:path>
              <a:path w="3319779" h="113029">
                <a:moveTo>
                  <a:pt x="1659636" y="0"/>
                </a:moveTo>
                <a:lnTo>
                  <a:pt x="1659636" y="112775"/>
                </a:lnTo>
              </a:path>
              <a:path w="3319779" h="113029">
                <a:moveTo>
                  <a:pt x="2490089" y="0"/>
                </a:moveTo>
                <a:lnTo>
                  <a:pt x="2490089" y="112775"/>
                </a:lnTo>
              </a:path>
              <a:path w="3319779" h="113029">
                <a:moveTo>
                  <a:pt x="3319653" y="0"/>
                </a:moveTo>
                <a:lnTo>
                  <a:pt x="3319653" y="112775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57818" y="2071678"/>
          <a:ext cx="350046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72066" y="171448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80000"/>
                </a:solidFill>
              </a:rPr>
              <a:t>&lt; 10 млрд.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388" y="1428736"/>
            <a:ext cx="152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&lt;12 млрд.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29132"/>
            <a:ext cx="5861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Объем производственной продукции вырос </a:t>
            </a:r>
          </a:p>
          <a:p>
            <a:pPr algn="ctr"/>
            <a:r>
              <a:rPr lang="ru-RU" sz="28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с 340 до 600 млрд. руб.</a:t>
            </a:r>
            <a:endParaRPr lang="ru-RU" sz="2800" b="1" i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928926" y="2500306"/>
            <a:ext cx="6000792" cy="135732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endParaRPr lang="ru-RU" dirty="0" smtClean="0"/>
          </a:p>
          <a:p>
            <a:pPr lvl="1"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СЕМЕНОВОДСТВО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год  - 105 млн. руб.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 – порядка 410 млн. руб.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785794"/>
            <a:ext cx="6000792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endParaRPr lang="ru-RU" dirty="0" smtClean="0"/>
          </a:p>
          <a:p>
            <a:pPr lvl="1" algn="ctr"/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ЖИВОТНОВОДСТВО</a:t>
            </a:r>
          </a:p>
          <a:p>
            <a:pPr algn="ctr">
              <a:tabLst>
                <a:tab pos="88900" algn="l"/>
              </a:tabLst>
            </a:pP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по объемам производства молока</a:t>
            </a:r>
          </a:p>
          <a:p>
            <a:pPr algn="ctr"/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- по переработке молока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28926" y="4071942"/>
            <a:ext cx="5072098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endParaRPr lang="ru-RU" dirty="0" smtClean="0"/>
          </a:p>
          <a:p>
            <a:pPr algn="ctr"/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ВИНОГРАДАРСТВО</a:t>
            </a:r>
          </a:p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  - 218 млрд. руб.</a:t>
            </a:r>
          </a:p>
          <a:p>
            <a:pPr algn="ctr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 – &lt;1,3 млрд. руб.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099" name="Picture 3" descr="C:\Users\user\Desktop\вин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2333652" cy="1400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user\Desktop\животноводство\На ферме в кущевском районе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2350562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user\Desktop\семена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2357454" cy="1426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643274" y="1000108"/>
            <a:ext cx="5215006" cy="23574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endParaRPr lang="ru-RU" dirty="0" smtClean="0"/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САДОВОДСТВО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рекорд 2024 г. – 640 тыс. тонн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плодов и ягод.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возрос  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215 млн. до 1,4 млрд. рублей </a:t>
            </a:r>
          </a:p>
          <a:p>
            <a:pPr algn="ctr"/>
            <a:endParaRPr lang="ru-RU" dirty="0"/>
          </a:p>
        </p:txBody>
      </p:sp>
      <p:pic>
        <p:nvPicPr>
          <p:cNvPr id="6147" name="Picture 3" descr="C:\Users\user\Desktop\сад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069188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-64" y="3429000"/>
            <a:ext cx="9144064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малых форм хозяйствования</a:t>
            </a:r>
            <a:endParaRPr lang="ru-RU" sz="33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414" y="4143380"/>
            <a:ext cx="5857916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Субвенции муниципальным образованиям: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2015 г. – около 280 млн. руб.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2025 г. – порядка 600 млн. руб.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428596" y="4214818"/>
            <a:ext cx="714380" cy="1571636"/>
          </a:xfrm>
          <a:prstGeom prst="upArrow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ПРОМЫШЛЕННОСТЬ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1428736"/>
            <a:ext cx="4714908" cy="1785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Объем  отгруженной продукции: 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2015 г. –230 млрд. руб.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2025 г. – почти 620 млрд. руб.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перевоз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3143272" cy="19121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3929066"/>
            <a:ext cx="4143404" cy="1571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Финансовая  поддержка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2015 г. – 70 млн. руб.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2025 г. – 3,7 млрд. руб.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промышленность\gmi6xrsm0sa7n0v3tqzktro7k4b1i7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482603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user\Desktop\360_F_520768543_Mes4srJqSmvXCUgS30DRQlN1Whzgr6A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000108"/>
            <a:ext cx="3731583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86380" y="114298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2018 г.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500 млн.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 руб.</a:t>
            </a:r>
            <a:endParaRPr lang="ru-RU" sz="2400" b="1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214311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2025 г. 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10 млрд.</a:t>
            </a:r>
          </a:p>
          <a:p>
            <a:pPr algn="ctr"/>
            <a:r>
              <a:rPr lang="ru-RU" sz="2400" b="1" dirty="0" smtClean="0">
                <a:solidFill>
                  <a:srgbClr val="990000"/>
                </a:solidFill>
              </a:rPr>
              <a:t> руб.</a:t>
            </a:r>
            <a:endParaRPr lang="ru-RU" sz="2400" b="1" dirty="0">
              <a:solidFill>
                <a:srgbClr val="990000"/>
              </a:solidFill>
            </a:endParaRPr>
          </a:p>
        </p:txBody>
      </p:sp>
      <p:pic>
        <p:nvPicPr>
          <p:cNvPr id="8197" name="Picture 5" descr="C:\Users\user\Desktop\мпт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571876"/>
            <a:ext cx="3326998" cy="2329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C:\Users\user\Desktop\fr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4643470" cy="217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500034" y="3786190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г.  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f6b74bba24d7fd4d33778b8a1c92f0e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6078" y="26003408"/>
            <a:ext cx="4143204" cy="352222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-96285" y="571480"/>
            <a:ext cx="92402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Приоритеты парламентской работы</a:t>
            </a:r>
            <a:endParaRPr lang="ru-RU" sz="44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C:\Users\user\Desktop\семьи\012efad888795e58531a0132a7d5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3000364" cy="2395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user\Desktop\семьи\9136a365-8b5f-5275-8962-74d9b4b6f04b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3000364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ser\Desktop\i (2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500438"/>
            <a:ext cx="3143272" cy="2320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TextBox 20"/>
          <p:cNvSpPr txBox="1"/>
          <p:nvPr/>
        </p:nvSpPr>
        <p:spPr>
          <a:xfrm>
            <a:off x="-214346" y="428625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социальная  сфера</a:t>
            </a:r>
            <a:endParaRPr lang="ru-RU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1928802"/>
            <a:ext cx="27146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базовых </a:t>
            </a:r>
          </a:p>
          <a:p>
            <a:pPr algn="ctr"/>
            <a:r>
              <a:rPr lang="ru-RU" sz="23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отраслей </a:t>
            </a:r>
          </a:p>
          <a:p>
            <a:pPr algn="ctr"/>
            <a:r>
              <a:rPr lang="ru-RU" sz="23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экономики</a:t>
            </a:r>
            <a:endParaRPr lang="ru-RU" sz="23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6480" y="435769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кубанцев</a:t>
            </a:r>
            <a:endParaRPr lang="ru-RU" sz="24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КУРОРТНО-САНАТОРНЫЙ КОМПЛЕКС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62" y="1571612"/>
            <a:ext cx="4357686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инвестиций в отрасль вырос в 100 раз.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Увеличен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турпоток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er\Desktop\f6b74bba24d7fd4d33778b8a1c92f0e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4080" y="23931706"/>
            <a:ext cx="3195310" cy="1857188"/>
          </a:xfrm>
          <a:prstGeom prst="rect">
            <a:avLst/>
          </a:prstGeom>
          <a:noFill/>
        </p:spPr>
      </p:pic>
      <p:pic>
        <p:nvPicPr>
          <p:cNvPr id="10245" name="Picture 5" descr="C:\Users\user\Desktop\25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561054"/>
            <a:ext cx="3786214" cy="2296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4500562" y="2714620"/>
            <a:ext cx="4357718" cy="1500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турпоток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 г. - 14 млн. гостей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г. - &lt; 20 млн. чел.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4143380"/>
            <a:ext cx="4214842" cy="1428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поступивших средств от курортного сбора - &lt; 2,8 млрд.руб.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7" descr="C:\Users\user\Desktop\сан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429132"/>
            <a:ext cx="2322265" cy="13298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64" y="642918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КОММУНАЛЬНАЯ  СФЕРА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1267" name="Picture 3" descr="C:\Users\user\Desktop\тркубы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515364" cy="1952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857620" y="1571612"/>
            <a:ext cx="5000660" cy="200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643051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ассигнований краевого и федерального бюджетов  увеличен с 484 млн. до 14,7 млрд. руб.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4071942"/>
            <a:ext cx="6215106" cy="19288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071942"/>
            <a:ext cx="5786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ПОСТРОЕНО 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 106 км. магистральных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водопроводов: Троицкого,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Ейского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Таманского  водоводов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СТРОИТЕЛЬНАЯ  СФЕРА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1" name="Picture 5" descr="C:\Users\user\Desktop\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776" y="25003276"/>
            <a:ext cx="3990804" cy="3257440"/>
          </a:xfrm>
          <a:prstGeom prst="rect">
            <a:avLst/>
          </a:prstGeom>
          <a:noFill/>
        </p:spPr>
      </p:pic>
      <p:pic>
        <p:nvPicPr>
          <p:cNvPr id="12294" name="Picture 6" descr="C:\Users\user\Desktop\5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83678"/>
            <a:ext cx="3286148" cy="2254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357158" y="3786190"/>
            <a:ext cx="4000528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Обманутые дольщики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2015 г. 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 тыс. граждан</a:t>
            </a: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589 объектов 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357298"/>
            <a:ext cx="4500562" cy="200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ВВЕДЕНО 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&lt;56 млн. кв. м. жилья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СДАНО </a:t>
            </a:r>
          </a:p>
          <a:p>
            <a:pPr algn="ctr"/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578 тысяч квартир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C:\Users\user\Desktop\i (3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888" y="1493816"/>
            <a:ext cx="3568954" cy="2078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64" y="785794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ДОРОЖНАЯ  ИНФРАСТРУКТУРА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3315" name="Picture 3" descr="C:\Users\user\Desktop\рем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857496"/>
            <a:ext cx="3869537" cy="2579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4" name="Picture 2" descr="C:\Users\user\Desktop\дор. фонд\29166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3786198" cy="2524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500562" y="150017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Рост дорожного фонда</a:t>
            </a:r>
          </a:p>
          <a:p>
            <a:r>
              <a:rPr lang="ru-RU" sz="28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18,6 до 60,5 млрд.руб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643446"/>
            <a:ext cx="3714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Отремонтированы </a:t>
            </a:r>
          </a:p>
          <a:p>
            <a:pPr algn="ctr"/>
            <a:r>
              <a:rPr lang="ru-RU" sz="28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73 участка автотрасс общего  пользования</a:t>
            </a:r>
            <a:endParaRPr lang="ru-RU" sz="28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64" y="785794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ГАЗИФИКАЦИЯ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1928802"/>
            <a:ext cx="4143404" cy="12144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81 тыс.земельных участков</a:t>
            </a:r>
          </a:p>
        </p:txBody>
      </p:sp>
      <p:pic>
        <p:nvPicPr>
          <p:cNvPr id="14339" name="Picture 3" descr="C:\Users\user\Desktop\20211019141020_PF4A3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357562"/>
            <a:ext cx="3989769" cy="2237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2" descr="C:\Users\user\Desktop\i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872894"/>
            <a:ext cx="3847447" cy="2341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4643446"/>
            <a:ext cx="3071834" cy="10001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50 тыс. домовладений </a:t>
            </a:r>
            <a:endParaRPr lang="ru-RU" sz="26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571480"/>
            <a:ext cx="91440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Национальные проекты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5367" name="Picture 7" descr="C:\Users\user\Desktop\нац проекты\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357297"/>
            <a:ext cx="7643867" cy="4645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 descr="C:\Users\user\Desktop\Зак Собр\Законодательное_собрание_Краснодарского_края_(2).jpg"/>
          <p:cNvPicPr>
            <a:picLocks noChangeAspect="1" noChangeArrowheads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714620"/>
            <a:ext cx="3787875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0" name="Picture 2" descr="C:\Users\user\Desktop\адм. края\q4rqjme9cmv7hyzu26ry0ahfxeej452j.jpeg"/>
          <p:cNvPicPr>
            <a:picLocks noChangeAspect="1" noChangeArrowheads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4071966" cy="3028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64" y="1857364"/>
            <a:ext cx="91440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СПАСИБО 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ЗА  ВНИМАНИЕ. </a:t>
            </a:r>
            <a:endParaRPr lang="ru-RU" sz="60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user\Desktop\f6b74bba24d7fd4d33778b8a1c92f0e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6078" y="26003408"/>
            <a:ext cx="4143204" cy="35222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7148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Стратегия социально-экономического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развития Краснодарского края 2030 г. </a:t>
            </a:r>
            <a:endParaRPr lang="ru-RU" sz="40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стратегия\ldViGyB_xw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7643866" cy="3374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00042"/>
            <a:ext cx="907427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Аграрный сектор экономики Кубани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0" name="Picture 8" descr="C:\Users\user\Desktop\животноводство\1527561692_article_b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285860"/>
            <a:ext cx="3643338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user\Desktop\растеневодство\2ae81968ab102a2acc1d03e1261f5d4f-800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643306" cy="2763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Прямоугольник 16"/>
          <p:cNvSpPr/>
          <p:nvPr/>
        </p:nvSpPr>
        <p:spPr>
          <a:xfrm>
            <a:off x="285720" y="4071942"/>
            <a:ext cx="8358246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развитии животноводства и производства животноводческой продукции;</a:t>
            </a:r>
          </a:p>
          <a:p>
            <a:r>
              <a:rPr lang="ru-RU" sz="23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обеспечении плодородия земель </a:t>
            </a:r>
          </a:p>
          <a:p>
            <a:r>
              <a:rPr lang="ru-RU" sz="23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сельскохозяйственного назначения;</a:t>
            </a:r>
          </a:p>
          <a:p>
            <a:pPr>
              <a:buFont typeface="Arial" charset="0"/>
              <a:buChar char="•"/>
            </a:pPr>
            <a:r>
              <a:rPr lang="ru-RU" sz="23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семеноводстве сельскохозяйственных растений и др. </a:t>
            </a:r>
            <a:endParaRPr lang="ru-RU" sz="23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825597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Промышленная политика Кубани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Users\user\Desktop\промышленность\scale_1200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60" y="4000505"/>
            <a:ext cx="3105564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user\Desktop\промышленность\bumaga-fotor-20230822114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214686"/>
            <a:ext cx="2643206" cy="1674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user\Desktop\промышленность\scale_12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14422"/>
            <a:ext cx="3071834" cy="17496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9" name="Picture 1" descr="C:\Users\user\Desktop\промышленность\a38cfe6a11a73730df391af2ad1932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79016"/>
            <a:ext cx="3143304" cy="1995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user\Desktop\промышленность\a3Jhc25vZGFyLXJlZ2lvbi5jb20vdXNlcmZpbGVzL2ltYWdlc19saXN0L2FwayUyMDI4JTIwamFudWFyeV93ZW5kOG8uanBnP19faWQ9NzM1Njc=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160" y="4071942"/>
            <a:ext cx="2708691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C:\Users\user\Desktop\промышленность\pn52bauo7g91t037uw60oqzed3xj9an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571744"/>
            <a:ext cx="2880380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785794"/>
            <a:ext cx="816871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Градостроительная деятельность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C:\Users\user\Desktop\град кодекс\wr-96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571744"/>
            <a:ext cx="3498754" cy="232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град кодекс\473654_size1.web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5124208" cy="2885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6" descr="C:\Users\user\Desktop\град кодекс\diploma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214686"/>
            <a:ext cx="4143404" cy="25977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90657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cap="none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Меры поддержки кубанцев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1614587792_direct_paymen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3571900" cy="2248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user\Desktop\град кодекс\газ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18096"/>
            <a:ext cx="3176586" cy="2379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user\Desktop\дольщики\ca4bf390de91b9f31d8e554d8b8aa1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571611"/>
            <a:ext cx="3514724" cy="2343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user\Desktop\города воинск славы\100025986303b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12108"/>
            <a:ext cx="4166695" cy="26741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572000" y="1500174"/>
            <a:ext cx="4348039" cy="1508105"/>
          </a:xfrm>
          <a:prstGeom prst="rect">
            <a:avLst/>
          </a:prstGeom>
          <a:ln w="6350">
            <a:solidFill>
              <a:srgbClr val="80808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«Город воинской доблести»</a:t>
            </a:r>
          </a:p>
          <a:p>
            <a:pPr algn="ctr"/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Кропоткин,  Геленджик, Крымск,  Темрюк  и  Армавир</a:t>
            </a:r>
            <a:endParaRPr lang="ru-RU" sz="2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8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71480"/>
            <a:ext cx="8348567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Сохранение исторической памяти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3429000"/>
            <a:ext cx="4143372" cy="830997"/>
          </a:xfrm>
          <a:prstGeom prst="rect">
            <a:avLst/>
          </a:prstGeom>
          <a:ln w="6350">
            <a:solidFill>
              <a:srgbClr val="80808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Станица воинской доблести»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8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4480" y="4500570"/>
            <a:ext cx="5276733" cy="1138773"/>
          </a:xfrm>
          <a:prstGeom prst="rect">
            <a:avLst/>
          </a:prstGeom>
          <a:ln w="6350">
            <a:solidFill>
              <a:srgbClr val="80808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«Рубеж воинской доблести»</a:t>
            </a:r>
          </a:p>
          <a:p>
            <a:pPr algn="ctr"/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Ст. Кущевская,  Шкуринская,  Канеловская,  </a:t>
            </a:r>
            <a:r>
              <a:rPr lang="ru-RU" sz="2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Пашковская</a:t>
            </a:r>
            <a:r>
              <a:rPr lang="ru-RU" sz="2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8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переправа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714356"/>
            <a:ext cx="914400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2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Конституция Российской Федерации</a:t>
            </a:r>
            <a:endParaRPr lang="ru-RU" sz="4200" b="1" cap="none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констит\d83647a03093dc87e8a1b98bb81281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99914"/>
            <a:ext cx="4101096" cy="30720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user\Desktop\констит\i (5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2714620"/>
            <a:ext cx="4143404" cy="2274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554</Words>
  <Application>Microsoft Office PowerPoint</Application>
  <PresentationFormat>Экран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u19_02</cp:lastModifiedBy>
  <cp:revision>100</cp:revision>
  <dcterms:created xsi:type="dcterms:W3CDTF">2025-05-27T14:04:26Z</dcterms:created>
  <dcterms:modified xsi:type="dcterms:W3CDTF">2025-06-17T13:54:39Z</dcterms:modified>
</cp:coreProperties>
</file>