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8" r:id="rId4"/>
    <p:sldId id="283" r:id="rId5"/>
    <p:sldId id="258" r:id="rId6"/>
    <p:sldId id="280" r:id="rId7"/>
    <p:sldId id="272" r:id="rId8"/>
    <p:sldId id="274" r:id="rId9"/>
    <p:sldId id="259" r:id="rId10"/>
    <p:sldId id="261" r:id="rId11"/>
    <p:sldId id="260" r:id="rId12"/>
    <p:sldId id="290" r:id="rId13"/>
    <p:sldId id="262" r:id="rId14"/>
    <p:sldId id="263" r:id="rId15"/>
    <p:sldId id="265" r:id="rId16"/>
    <p:sldId id="264" r:id="rId17"/>
    <p:sldId id="267" r:id="rId18"/>
    <p:sldId id="269" r:id="rId19"/>
    <p:sldId id="266" r:id="rId20"/>
    <p:sldId id="289" r:id="rId21"/>
    <p:sldId id="270" r:id="rId22"/>
    <p:sldId id="281" r:id="rId23"/>
    <p:sldId id="286" r:id="rId24"/>
    <p:sldId id="284" r:id="rId25"/>
    <p:sldId id="271" r:id="rId26"/>
    <p:sldId id="273" r:id="rId27"/>
    <p:sldId id="277" r:id="rId28"/>
    <p:sldId id="276" r:id="rId29"/>
    <p:sldId id="275" r:id="rId30"/>
    <p:sldId id="278" r:id="rId31"/>
    <p:sldId id="279" r:id="rId32"/>
    <p:sldId id="282" r:id="rId33"/>
    <p:sldId id="285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60E"/>
    <a:srgbClr val="238416"/>
    <a:srgbClr val="C19457"/>
    <a:srgbClr val="CB9763"/>
    <a:srgbClr val="E1C4A7"/>
    <a:srgbClr val="BC0000"/>
    <a:srgbClr val="FA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7178" autoAdjust="0"/>
  </p:normalViewPr>
  <p:slideViewPr>
    <p:cSldViewPr>
      <p:cViewPr>
        <p:scale>
          <a:sx n="100" d="100"/>
          <a:sy n="100" d="100"/>
        </p:scale>
        <p:origin x="178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CD3C4-71DC-4047-B1A6-4947CDC2E90E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D56F-1733-4002-950F-FD1E0238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D56F-1733-4002-950F-FD1E0238E4D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МКУ «АРХИВ» 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238416"/>
                </a:solidFill>
                <a:latin typeface="Monotype Corsiva"/>
                <a:ea typeface="Times New Roman"/>
                <a:cs typeface="Times New Roman"/>
              </a:rPr>
              <a:t>Виртуальная  историко-документальная выставка </a:t>
            </a:r>
            <a:r>
              <a:rPr lang="ru-RU" sz="1200" dirty="0" smtClean="0">
                <a:solidFill>
                  <a:srgbClr val="238416"/>
                </a:solidFill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238416"/>
                </a:solidFill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238416"/>
                </a:solidFill>
                <a:latin typeface="Monotype Corsiva"/>
                <a:ea typeface="Times New Roman"/>
                <a:cs typeface="Times New Roman"/>
              </a:rPr>
              <a:t>к 75-летию освобождения г. Ейска и Ейского района                                                от немецко-фашистских захватчиков</a:t>
            </a:r>
            <a:r>
              <a:rPr lang="ru-RU" sz="2800" b="1" dirty="0" smtClean="0">
                <a:solidFill>
                  <a:srgbClr val="238416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«Завещаем помнить…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город Ейск в ретроспективе 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Великой Отечественной войны)»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Monotype Corsiva" pitchFamily="66" charset="0"/>
              </a:rPr>
              <a:t>г.Ейск, 2018 г.</a:t>
            </a:r>
            <a:endParaRPr lang="ru-RU" sz="1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2143108" y="4214817"/>
            <a:ext cx="214314" cy="42862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6072198" y="4500570"/>
            <a:ext cx="2614602" cy="1625592"/>
          </a:xfrm>
        </p:spPr>
        <p:txBody>
          <a:bodyPr/>
          <a:lstStyle/>
          <a:p>
            <a:r>
              <a:rPr lang="ru-RU" dirty="0" smtClean="0">
                <a:solidFill>
                  <a:srgbClr val="E1C4A7"/>
                </a:solidFill>
              </a:rPr>
              <a:t>.</a:t>
            </a:r>
            <a:endParaRPr lang="ru-RU" dirty="0">
              <a:solidFill>
                <a:srgbClr val="E1C4A7"/>
              </a:solidFill>
            </a:endParaRPr>
          </a:p>
        </p:txBody>
      </p:sp>
      <p:pic>
        <p:nvPicPr>
          <p:cNvPr id="15" name="Рисунок 14" descr="\\192.168.1.222\обмен для всех\АРХИВ МКУ\ШАНАНИН\ЗНАКИ АРХИВА\Эмблема архива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746" y1="86377" x2="37746" y2="86377"/>
                        <a14:foregroundMark x1="27606" y1="83188" x2="70141" y2="79710"/>
                        <a14:foregroundMark x1="74930" y1="74493" x2="90704" y2="79710"/>
                        <a14:foregroundMark x1="84789" y1="91014" x2="91268" y2="84928"/>
                        <a14:foregroundMark x1="94930" y1="88696" x2="96056" y2="90145"/>
                        <a14:foregroundMark x1="10423" y1="82899" x2="23944" y2="86377"/>
                        <a14:foregroundMark x1="81690" y1="12464" x2="68169" y2="4348"/>
                        <a14:foregroundMark x1="74648" y1="7246" x2="76056" y2="7536"/>
                        <a14:backgroundMark x1="64225" y1="1449" x2="64225" y2="1449"/>
                        <a14:backgroundMark x1="61408" y1="870" x2="61408" y2="870"/>
                        <a14:backgroundMark x1="58310" y1="580" x2="58310" y2="580"/>
                        <a14:backgroundMark x1="45352" y1="580" x2="45352" y2="580"/>
                        <a14:backgroundMark x1="56338" y1="580" x2="56338" y2="580"/>
                        <a14:backgroundMark x1="54648" y1="580" x2="54648" y2="580"/>
                        <a14:backgroundMark x1="51549" y1="580" x2="51549" y2="580"/>
                        <a14:backgroundMark x1="48451" y1="580" x2="48451" y2="580"/>
                        <a14:backgroundMark x1="68732" y1="4348" x2="68732" y2="4348"/>
                        <a14:backgroundMark x1="76338" y1="7536" x2="76338" y2="7536"/>
                        <a14:backgroundMark x1="74366" y1="6957" x2="74366" y2="6957"/>
                        <a14:backgroundMark x1="76338" y1="8116" x2="76338" y2="8116"/>
                        <a14:backgroundMark x1="79155" y1="9855" x2="79437" y2="9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479244" cy="14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\\192.168.1.222\обмен для всех\АРХИВ МКУ\ШАНАНИН\ЗНАКИ АРХИВА\герб Ейский района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1049587" cy="12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5122" name="Picture 2" descr="C:\Users\user\Desktop\ВИРТУАЛЬНАЯ ВЫСТАВКА\Иллюстрации\Ейск освобождение 1943\Управа в 1943 году (техникум механизации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714776" cy="3055080"/>
          </a:xfrm>
          <a:prstGeom prst="rect">
            <a:avLst/>
          </a:prstGeom>
          <a:noFill/>
        </p:spPr>
      </p:pic>
      <p:pic>
        <p:nvPicPr>
          <p:cNvPr id="5123" name="Picture 3" descr="C:\Users\user\Desktop\ВИРТУАЛЬНАЯ ВЫСТАВКА\Иллюстрации\ВЫСТАВКА\1.Затонувшая  баржа, после 19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43182"/>
            <a:ext cx="4312781" cy="25003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5500702"/>
            <a:ext cx="393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акватории Ейского морского порта с затонувшим судном, лето 1943 года   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35769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Ейского Горисполкома,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оккупации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4099" name="Picture 3" descr="C:\Users\user\Desktop\ВИРТУАЛЬНАЯ ВЫСТАВКА\Иллюстрации\Глава 5\1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714356"/>
            <a:ext cx="3429024" cy="2357454"/>
          </a:xfrm>
          <a:prstGeom prst="rect">
            <a:avLst/>
          </a:prstGeom>
          <a:noFill/>
        </p:spPr>
      </p:pic>
      <p:pic>
        <p:nvPicPr>
          <p:cNvPr id="4100" name="Picture 4" descr="C:\Users\user\Desktop\ВИРТУАЛЬНАЯ ВЫСТАВКА\Иллюстрации\Совинформбюр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00" y="15930745"/>
            <a:ext cx="9288000" cy="3813369"/>
          </a:xfrm>
          <a:prstGeom prst="rect">
            <a:avLst/>
          </a:prstGeom>
          <a:noFill/>
        </p:spPr>
      </p:pic>
      <p:pic>
        <p:nvPicPr>
          <p:cNvPr id="4101" name="Picture 5" descr="C:\Users\user\Desktop\ВИРТУАЛЬНАЯ ВЫСТАВКА\Иллюстрации\Совинформбюро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857628"/>
            <a:ext cx="4538915" cy="2214578"/>
          </a:xfrm>
          <a:prstGeom prst="rect">
            <a:avLst/>
          </a:prstGeom>
          <a:noFill/>
        </p:spPr>
      </p:pic>
      <p:pic>
        <p:nvPicPr>
          <p:cNvPr id="4098" name="Picture 2" descr="C:\Users\user\Desktop\ВИРТУАЛЬНАЯ ВЫСТАВКА\Иллюстрации\Ейск освобождение 1943\карта 194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5015351" cy="41507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14942" y="3143248"/>
            <a:ext cx="347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Разведчики 276-й стрелковой дивизии, освободившей Ейск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6143644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Сводка СОВИНФОРМБЮРО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2050" name="Picture 2" descr="C:\Documents and Settings\u07_07\Рабочий стол\презентация 1\сельхозуправа-Пенсфонд1938-Штаб Азовской военной флотилии. 1943-1944гг. (угол ул. Коммунаров и Свердлова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928670"/>
            <a:ext cx="2719106" cy="4143404"/>
          </a:xfrm>
          <a:prstGeom prst="rect">
            <a:avLst/>
          </a:prstGeom>
          <a:noFill/>
        </p:spPr>
      </p:pic>
      <p:pic>
        <p:nvPicPr>
          <p:cNvPr id="2051" name="Picture 3" descr="G:\1943\карты\Контр-адмирал С.Г.Горшков. Командующий Азовской военной флотилии.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928670"/>
            <a:ext cx="2928958" cy="2928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29190" y="528638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штаба Азовской военной флотилии в 1943-1944 годы, угол ул. Коммунаров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ул. Свердлова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400050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Контр-адмирал С.Г. Горшков, командующий Азовской военной флотилией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6146" name="Picture 2" descr="C:\Users\user\Desktop\ВИРТУАЛЬНАЯ ВЫСТАВКА\Иллюстрации\ВЫСТАВКА\4.Жертвы немецкой оккупации,19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962400" cy="2925763"/>
          </a:xfrm>
          <a:prstGeom prst="rect">
            <a:avLst/>
          </a:prstGeom>
          <a:noFill/>
        </p:spPr>
      </p:pic>
      <p:pic>
        <p:nvPicPr>
          <p:cNvPr id="6148" name="Picture 4" descr="C:\Users\user\Desktop\ВИРТУАЛЬНАЯ ВЫСТАВКА\Иллюстрации\ВЫСТАВКА\5.Перезахоронение жертв немецкой оккупации,19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214554"/>
            <a:ext cx="3812308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421481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Эксгумация тел мирных жителей, жертв оккупации, 1943 год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5072074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Похороны жертв оккупации в 1943 году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7172" name="Picture 4" descr="C:\Users\user\Desktop\ВИРТУАЛЬНАЯ ВЫСТАВКА\Иллюстрации\ВЫСТАВКА\8.ф.Р-79.оп.3.д.415. Материалы Гос. комиссии по раследованию злодеяний\025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7"/>
          <a:stretch>
            <a:fillRect/>
          </a:stretch>
        </p:blipFill>
        <p:spPr bwMode="auto">
          <a:xfrm>
            <a:off x="3786182" y="2643182"/>
            <a:ext cx="5214974" cy="2187144"/>
          </a:xfrm>
          <a:prstGeom prst="rect">
            <a:avLst/>
          </a:prstGeom>
          <a:noFill/>
        </p:spPr>
      </p:pic>
      <p:pic>
        <p:nvPicPr>
          <p:cNvPr id="7175" name="Picture 7" descr="C:\Users\user\Desktop\ВИРТУАЛЬНАЯ ВЫСТАВКА\Иллюстрации\ВЫСТАВКА\11.Бондаренко Прасковья Михайловна +1942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2428892" cy="32790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4071942"/>
            <a:ext cx="3714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Бондаренко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Прасковья Михайловна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(1904-1942) - директор средней школы № 3 г. Ейска, расстреляна в августе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1942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5072074"/>
            <a:ext cx="52149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Справка, выданная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Ейским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Горисполком                            Е.В.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Мишустиной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гибели её дочерей: П.М. Бондаренко (директор средней школы № 3 г. Ейска ) и М.М. Демченко (завуч средней школы № 1 г. Ейска)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8194" name="Picture 2" descr="C:\Users\user\Desktop\ВИРТУАЛЬНАЯ ВЫСТАВКА\Иллюстрации\ВЫСТАВКА\12.Горбатенко Зоя Михайловна +19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857232"/>
            <a:ext cx="2988000" cy="4833665"/>
          </a:xfrm>
          <a:prstGeom prst="rect">
            <a:avLst/>
          </a:prstGeom>
          <a:noFill/>
        </p:spPr>
      </p:pic>
      <p:pic>
        <p:nvPicPr>
          <p:cNvPr id="8195" name="Picture 3" descr="C:\Users\user\Desktop\ВИРТУАЛЬНАЯ ВЫСТАВКА\Иллюстрации\ВЫСТАВКА\13.Горбатенко Виктор +19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2201045" cy="35718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786" y="46434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9" y="5786454"/>
            <a:ext cx="364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Зоя Михайловна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казнена вместе с матерью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3-х летним сыном Витей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4500569"/>
            <a:ext cx="4040188" cy="571505"/>
          </a:xfrm>
        </p:spPr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9219" name="Picture 3" descr="C:\Users\user\Desktop\ВИРТУАЛЬНАЯ ВЫСТАВКА\Иллюстрации\Жертв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38955" y="1561847"/>
            <a:ext cx="2980865" cy="4000528"/>
          </a:xfrm>
          <a:prstGeom prst="rect">
            <a:avLst/>
          </a:prstGeom>
          <a:noFill/>
        </p:spPr>
      </p:pic>
      <p:pic>
        <p:nvPicPr>
          <p:cNvPr id="9220" name="Picture 4" descr="C:\Users\user\Desktop\ВИРТУАЛЬНАЯ ВЫСТАВКА\Иллюстрации\Глава 4\Душегуб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3857652" cy="28932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7686" y="514351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Эксгумация тел 214 детей, воспитанников детского дома, зверски замученных  фашистами в «душегубке», 1943 год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21481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 «душегубка», используемая фашистами для массовых казней людей в период Великой Отечественной войны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11267" name="Picture 3" descr="C:\Users\user\Desktop\ВИРТУАЛЬНАЯ ВЫСТАВКА\Иллюстрации\Глава 4\Ейск. Оккупация\Комиссия по расслед. у 1 памятни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08080"/>
            <a:ext cx="3968358" cy="2601916"/>
          </a:xfrm>
          <a:prstGeom prst="rect">
            <a:avLst/>
          </a:prstGeom>
          <a:noFill/>
        </p:spPr>
      </p:pic>
      <p:pic>
        <p:nvPicPr>
          <p:cNvPr id="12" name="Picture 2" descr="C:\Documents and Settings\u07_07\Рабочий стол\getImage.jpe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4572000" y="2786058"/>
            <a:ext cx="4214842" cy="284591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414338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братской могиле 214 детей, воспитанников детского дома, 1943 год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71501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Братская могила 214 детей, воспитанников детского дома в сквере имени Пушкина,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50-е годы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13315" name="Picture 3" descr="C:\Users\user\Desktop\ВИРТУАЛЬНАЯ ВЫСТАВКА\Иллюстрации\ВЫСТАВКА\Дети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2638403" cy="4940311"/>
          </a:xfrm>
          <a:prstGeom prst="rect">
            <a:avLst/>
          </a:prstGeom>
          <a:noFill/>
        </p:spPr>
      </p:pic>
      <p:pic>
        <p:nvPicPr>
          <p:cNvPr id="2" name="Picture 2" descr="C:\Documents and Settings\u07_07\Рабочий стол\решение №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3330047" cy="35004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4357695"/>
            <a:ext cx="55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№ 1 Ейского Городского Совета 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Райисполкома от 5 февраля 1943 года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восстановлении Советской власти в городе Ейске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7" y="571501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Печатная копия акта об убийстве 214 детей, воспитанников детского дома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9" name="Picture 2" descr="C:\Users\user\Desktop\ВИРТУАЛЬНАЯ ВЫСТАВКА\Иллюстрации\ВЫСТАВКА\4.Ейская правда №1 от 23.02.1943\1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857232"/>
            <a:ext cx="3241124" cy="4880732"/>
          </a:xfrm>
          <a:prstGeom prst="rect">
            <a:avLst/>
          </a:prstGeom>
          <a:noFill/>
        </p:spPr>
      </p:pic>
      <p:pic>
        <p:nvPicPr>
          <p:cNvPr id="12290" name="Picture 2" descr="C:\Users\user\Desktop\ВИРТУАЛЬНАЯ ВЫСТАВКА\Иллюстрации\Воскресенский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84637" cy="28336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3929066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В.М. Воскресенский - первый председатель Ейского Горисполкома и Райисполкома после оккупации, с 5 по 18 февраля 1943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578645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номер газеты «Ейская правда» от 23 февраля 1943 года № 1, вышедший после оккупации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b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0" y="1535113"/>
            <a:ext cx="8686801" cy="26797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19457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C19457"/>
                </a:solidFill>
              </a:rPr>
              <a:t>                  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2051" name="Picture 3" descr="C:\Users\user\Desktop\ВИРТУАЛЬНАЯ ВЫСТАВКА\Иллюстрации\Глава 1\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1"/>
          <a:stretch>
            <a:fillRect/>
          </a:stretch>
        </p:blipFill>
        <p:spPr bwMode="auto">
          <a:xfrm>
            <a:off x="4857752" y="2643182"/>
            <a:ext cx="4000528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371475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города Ейска с колокольни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Михаило-Архангельского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Собора, на крыше которого оборудовали танцплощадку (довоенное фото)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535782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Красной Армии и Военно-Морского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Флота, взорванное отступающими частями Красной Армии (довоенное фото)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07_07\Рабочий стол\презентация 1\1+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42603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2" name="Picture 2" descr="C:\Documents and Settings\u07_07\Рабочий стол\презентация 1\19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785794"/>
            <a:ext cx="1844551" cy="2857520"/>
          </a:xfrm>
          <a:prstGeom prst="rect">
            <a:avLst/>
          </a:prstGeom>
          <a:noFill/>
        </p:spPr>
      </p:pic>
      <p:pic>
        <p:nvPicPr>
          <p:cNvPr id="1027" name="Picture 3" descr="C:\Documents and Settings\u07_07\Рабочий стол\презентация 1\Пущин Вас.Вас.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785794"/>
            <a:ext cx="1820553" cy="28947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3714752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Пущин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(1925-1945), был призван в 17 лет и направлен на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линию», воевал в 9-ой пластунской Краснодарской дивизии, погиб в Польше в феврале 1945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71475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П.П.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Чернокалов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(1906-1943), призван в феврале 1943 года, погиб на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линии» в марте 1943 года под хутором Беликов, где похоронены сотни ейчан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4857760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освобождения Ейска в 1943 году, согласно приказа Ставки Верховного Главного Командования                         от 9 февраля 1942 года за № 089 четырьмя полевыми военкоматами было призвано более 5 тысяч человек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ейчан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17 до 45 лет (фактически призывали до 50 лет). Из них в боях на 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линии» за февраль – март 1943 года погибло и пропало без вести  более 1200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ейчан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14338" name="Picture 2" descr="C:\Users\user\Desktop\ВИРТУАЛЬНАЯ ВЫСТАВКА\Иллюстрации\Востановлени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3714208" cy="2786082"/>
          </a:xfrm>
          <a:prstGeom prst="rect">
            <a:avLst/>
          </a:prstGeom>
          <a:noFill/>
        </p:spPr>
      </p:pic>
      <p:pic>
        <p:nvPicPr>
          <p:cNvPr id="14339" name="Picture 3" descr="C:\Users\user\Desktop\ВИРТУАЛЬНАЯ ВЫСТАВКА\Иллюстрации\4.Завод Запчасть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6058"/>
            <a:ext cx="4214842" cy="28098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371475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Восстановление города Ейска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571501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Проходная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завода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Запчасть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после оккупации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4099" name="Picture 3" descr="C:\Documents and Settings\u07_07\Рабочий стол\презентация 1\000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000372"/>
            <a:ext cx="4204167" cy="2857520"/>
          </a:xfrm>
          <a:prstGeom prst="rect">
            <a:avLst/>
          </a:prstGeom>
          <a:noFill/>
        </p:spPr>
      </p:pic>
      <p:pic>
        <p:nvPicPr>
          <p:cNvPr id="4100" name="Picture 4" descr="C:\Documents and Settings\u07_07\Рабочий стол\презентация 1\25.Экипаж танка Ейский колхозни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071966" cy="28909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2066" y="607220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 Т-34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колхозник», установленный в г. Ейске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07194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Экипаж танка Т-34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колхозник»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5122" name="Picture 2" descr="C:\Documents and Settings\u07_07\Рабочий стол\презентация 1\000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5045001" cy="3429024"/>
          </a:xfrm>
          <a:prstGeom prst="rect">
            <a:avLst/>
          </a:prstGeom>
          <a:noFill/>
        </p:spPr>
      </p:pic>
      <p:pic>
        <p:nvPicPr>
          <p:cNvPr id="5123" name="Picture 3" descr="C:\Documents and Settings\u07_07\Рабочий стол\презентация 1\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928670"/>
            <a:ext cx="3032316" cy="40719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786" y="442913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Бронекатер «Ейский патриот», установленный 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косе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9" y="507207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Б.Ф.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командир бронекатера «Ейский патриот»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7170" name="Picture 2" descr="C:\Documents and Settings\u07_07\Рабочий стол\презентация 1\Image (7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9"/>
          <a:stretch>
            <a:fillRect/>
          </a:stretch>
        </p:blipFill>
        <p:spPr bwMode="auto">
          <a:xfrm>
            <a:off x="857224" y="857232"/>
            <a:ext cx="2714644" cy="3655086"/>
          </a:xfrm>
          <a:prstGeom prst="rect">
            <a:avLst/>
          </a:prstGeom>
          <a:noFill/>
        </p:spPr>
      </p:pic>
      <p:pic>
        <p:nvPicPr>
          <p:cNvPr id="7171" name="Picture 3" descr="C:\Documents and Settings\u07_07\Рабочий стол\презентация 1\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3643338" cy="50128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5" y="4500571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Акты об ущербе, причинённом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фашистскими войсками жителям                     города Ейска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578645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Акты об ущербе, причинённом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фашистскими войсками организациям и органам власти города Ейска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4098" name="Picture 2" descr="Z:\Работы членов РОИА\Курков\Фото, список,  докум. и сама брошюра, последняя.12.05.2017\28.Сотников Т.Т. (1892-1958)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074323" cy="2725748"/>
          </a:xfrm>
          <a:prstGeom prst="rect">
            <a:avLst/>
          </a:prstGeom>
          <a:noFill/>
        </p:spPr>
      </p:pic>
      <p:pic>
        <p:nvPicPr>
          <p:cNvPr id="4099" name="Picture 3" descr="C:\Documents and Settings\u07_07\Рабочий стол\Вике\РАСПОРЯЖЕНИЯ\09 -карта минных полей Ейс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6"/>
          <a:stretch>
            <a:fillRect/>
          </a:stretch>
        </p:blipFill>
        <p:spPr bwMode="auto">
          <a:xfrm>
            <a:off x="3071802" y="1071546"/>
            <a:ext cx="5857916" cy="45005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9124" y="585789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минных полей окрестностей города Ейска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00504"/>
            <a:ext cx="3214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Т.Т. Сотников (1892-1958), один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12-ти минёров, проводивших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разминирование побережья  у города Ейска в 1945-1946 годах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1028" name="Picture 4" descr="200px-Гаврилов_Иван_Василь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1357322" cy="17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6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00174"/>
            <a:ext cx="12289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47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500174"/>
            <a:ext cx="1357322" cy="18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Малый, Сергей Дмитриеви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214818"/>
            <a:ext cx="1357322" cy="182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125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4253950"/>
            <a:ext cx="1285884" cy="18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286000" y="785795"/>
            <a:ext cx="550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Уроженцы города Ейска – Герои Советского Союза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342900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 Гаврилов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(1899-1945)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554" y="342900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И.П. Кольцов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(1912-1984)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350043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 Корнев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(1921-2003)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614364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С.Д. Малый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(1923-1993)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16" y="614364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М.П.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Мартыненко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(1925-1999)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9" name="Picture 2" descr="C:\Documents and Settings\u07_07\Рабочий стол\П.  Мих.,19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500174"/>
            <a:ext cx="1285884" cy="1785950"/>
          </a:xfrm>
          <a:prstGeom prst="rect">
            <a:avLst/>
          </a:prstGeom>
          <a:noFill/>
        </p:spPr>
      </p:pic>
      <p:pic>
        <p:nvPicPr>
          <p:cNvPr id="12" name="Picture 3" descr="Z:\ТЕМАТИЧЕСКИЕ ЗАПРОСЫ\Пигида Н.Е\Pigida2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428736"/>
            <a:ext cx="1214446" cy="1781187"/>
          </a:xfrm>
          <a:prstGeom prst="rect">
            <a:avLst/>
          </a:prstGeom>
          <a:noFill/>
        </p:spPr>
      </p:pic>
      <p:pic>
        <p:nvPicPr>
          <p:cNvPr id="2052" name="Picture 4" descr="89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500174"/>
            <a:ext cx="1285884" cy="17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Тарановский Василий Яковлеви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4"/>
            <a:ext cx="1214446" cy="17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3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000504"/>
            <a:ext cx="1161338" cy="173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43042" y="85723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Уроженцы города Ейска – Герои Советского Союза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42900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П.А. Михайличенко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(1915-1943)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335756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Н.Е.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Пигида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(1919-1943)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3357562"/>
            <a:ext cx="12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С.Д. Роман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(1917-1944)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686" y="585789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В.Я.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Тарановский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(1907-1979)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0826" y="5786454"/>
            <a:ext cx="221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Т.Т.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Хрюкин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(1910-1953) -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Дважды Герой Советского Союза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9" name="Picture 2" descr="C:\Users\user\Desktop\ВИРТУАЛЬНАЯ ВЫСТАВКА\Иллюстрации\Глава 4\DSCF26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285992"/>
            <a:ext cx="4357718" cy="3268289"/>
          </a:xfrm>
          <a:prstGeom prst="rect">
            <a:avLst/>
          </a:prstGeom>
          <a:noFill/>
        </p:spPr>
      </p:pic>
      <p:pic>
        <p:nvPicPr>
          <p:cNvPr id="4098" name="Picture 2" descr="C:\Documents and Settings\u07_07\Рабочий стол\площадь Революци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4140000" cy="29715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14942" y="714356"/>
            <a:ext cx="3000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Куда б не шёл, ни ехал ты,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Но здесь остановись,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Могиле этой дорогой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Всем сердцем поклонись.</a:t>
            </a:r>
          </a:p>
          <a:p>
            <a:pPr algn="r"/>
            <a:r>
              <a:rPr lang="ru-RU" sz="12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М. Исаковский</a:t>
            </a:r>
            <a:endParaRPr lang="ru-RU" sz="1200" b="1" i="1" dirty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857628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захоронения, погибших в  годы  Гражданской и Великой Отечественной войн, на мемориальном комплексе на площади Революции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5786454"/>
            <a:ext cx="471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Братская могила 214 детей, убитых фашистами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октябре 1942 года, на кладбище города Ейска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5122" name="Picture 2" descr="C:\Documents and Settings\u07_07\Рабочий стол\2410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928802"/>
            <a:ext cx="2860229" cy="3824285"/>
          </a:xfrm>
          <a:prstGeom prst="rect">
            <a:avLst/>
          </a:prstGeom>
          <a:noFill/>
        </p:spPr>
      </p:pic>
      <p:pic>
        <p:nvPicPr>
          <p:cNvPr id="1027" name="Picture 3" descr="C:\Documents and Settings\u07_07\Рабочий стол\кладб-лётчик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3598547" cy="29432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421481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Братская могила военнослужащих, погибших в 1943-1944 годах, на кладбище города Ейска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5715016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Братская могила военнослужащих Красной Армии, погибших в бою при обороне Ейска,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августе 1942 года, на кладбище поселка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Широчанка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714356"/>
            <a:ext cx="3071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И для тебя и для меня 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Он сделал все. Что мог: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Себя в бою не пожалел, 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А родину сберег. 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2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М. Исаковский</a:t>
            </a:r>
            <a:endParaRPr lang="ru-RU" sz="1200" b="1" i="1" dirty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3074" name="Picture 2" descr="Z:\Работы членов РОИА\Курков\Фото, список,  докум. и сама брошюра, последняя.12.05.2017\14. Вокзал Ейска до 1942 г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643470" cy="2928958"/>
          </a:xfrm>
          <a:prstGeom prst="rect">
            <a:avLst/>
          </a:prstGeom>
          <a:noFill/>
        </p:spPr>
      </p:pic>
      <p:pic>
        <p:nvPicPr>
          <p:cNvPr id="6147" name="Picture 3" descr="C:\Documents and Settings\u07_07\Рабочий стол\Исполком 1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2904100" cy="43801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4000504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Железнодорожный вокзал города Ейска, взорванный отступающими частями Красной Армии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августе 1942 года (довоенное фото)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5357826"/>
            <a:ext cx="4254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Ейского Горисполкома, сожженное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отступающими частями Красной Армии, по официальной версии - сгорело от попадания авиабомбы в августе 1942 года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(довоенное фото)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56172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64305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072066" y="785794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современного Ейского района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Великой Отечественной войны (1941-1945) находились следующие административно-территориальные образования: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Ейск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Ейский район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(Александровский,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Воронцовский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Кухаривский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Широчанский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Ясенский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сельские Советы и Ейский поселковый Совет)  - административный центр город Ейск;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Камышеватский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Камышеватский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Должанский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Моревский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сельские Советы) – административный центр станица Камышеватская;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Копанской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сельский Совет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(входил в состав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Новоминского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района) – административный центр станица Новоминская.</a:t>
            </a:r>
          </a:p>
        </p:txBody>
      </p:sp>
      <p:pic>
        <p:nvPicPr>
          <p:cNvPr id="3076" name="Picture 4" descr="C:\Documents and Settings\u07_07\Рабочий стол\презентация 1\ЕЙСКИЙ РАЙОН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4691095" cy="437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171448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785794"/>
            <a:ext cx="52864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Из города Ейска в ряды Красной Армии и Военно-морского Флота было призвано более 10 тысяч человек. На основании материалов «Книги Памяти города Ейска» безвозвратные потери (погибшие, умершие от ран, пропавшие без вести) в Великую Отечественную войну по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Ейскому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городскому поселению составили 5658 человек.</a:t>
            </a:r>
          </a:p>
          <a:p>
            <a:pPr algn="just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На территории города Ейска во время оккупации с августа 1942 года по февраль 1943 года, было уничтожено - 69 гражданских лиц и 214 детей, воспитанников детского дома (по другим данным 600 человек, в том числе 214 детей).</a:t>
            </a:r>
          </a:p>
          <a:p>
            <a:pPr algn="just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При бомбардировке города Ейска с 1941 года по 1943 год по официальным данным погибло 26 мирных жителей (по неофициальным – более 100 человек).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dirty="0"/>
          </a:p>
        </p:txBody>
      </p:sp>
      <p:pic>
        <p:nvPicPr>
          <p:cNvPr id="16" name="Picture 1" descr="\\192.168.1.222\обмен для всех\АРХИВ МКУ\ШАНАНИН\презентация\img-HiSU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3016258" cy="407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2" name="Picture 2" descr="C:\Documents and Settings\u07_07\Рабочий стол\презентация 1\image11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500174"/>
            <a:ext cx="1620157" cy="2339973"/>
          </a:xfrm>
          <a:prstGeom prst="rect">
            <a:avLst/>
          </a:prstGeom>
          <a:noFill/>
        </p:spPr>
      </p:pic>
      <p:pic>
        <p:nvPicPr>
          <p:cNvPr id="1027" name="Picture 3" descr="C:\Documents and Settings\u07_07\Рабочий стол\презентация 1\Image (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1571636" cy="2315612"/>
          </a:xfrm>
          <a:prstGeom prst="rect">
            <a:avLst/>
          </a:prstGeom>
          <a:noFill/>
        </p:spPr>
      </p:pic>
      <p:pic>
        <p:nvPicPr>
          <p:cNvPr id="1028" name="Picture 4" descr="C:\Documents and Settings\u07_07\Рабочий стол\презентация 1\Image (5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1587400" cy="2214578"/>
          </a:xfrm>
          <a:prstGeom prst="rect">
            <a:avLst/>
          </a:prstGeom>
          <a:noFill/>
        </p:spPr>
      </p:pic>
      <p:pic>
        <p:nvPicPr>
          <p:cNvPr id="1029" name="Picture 5" descr="C:\Documents and Settings\u07_07\Рабочий стол\презентация 1\Image (2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428736"/>
            <a:ext cx="1500198" cy="2286017"/>
          </a:xfrm>
          <a:prstGeom prst="rect">
            <a:avLst/>
          </a:prstGeom>
          <a:noFill/>
        </p:spPr>
      </p:pic>
      <p:pic>
        <p:nvPicPr>
          <p:cNvPr id="1030" name="Picture 6" descr="C:\Documents and Settings\u07_07\Рабочий стол\презентация 1\Imag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000504"/>
            <a:ext cx="1643074" cy="2320698"/>
          </a:xfrm>
          <a:prstGeom prst="rect">
            <a:avLst/>
          </a:prstGeom>
          <a:noFill/>
        </p:spPr>
      </p:pic>
      <p:pic>
        <p:nvPicPr>
          <p:cNvPr id="1031" name="Picture 7" descr="C:\Documents and Settings\u07_07\Рабочий стол\презентация 1\Image (4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1781242" cy="232395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14480" y="785794"/>
            <a:ext cx="565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о  городе Ейске  и его жителях, посвященные событиям Великой Отечественной войны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6146" name="Picture 2" descr="C:\Documents and Settings\u07_07\Рабочий стол\презентация 1\111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5715040" cy="3019372"/>
          </a:xfrm>
          <a:prstGeom prst="rect">
            <a:avLst/>
          </a:prstGeom>
          <a:noFill/>
        </p:spPr>
      </p:pic>
      <p:pic>
        <p:nvPicPr>
          <p:cNvPr id="6147" name="Picture 3" descr="C:\Documents and Settings\u07_07\Рабочий стол\презентация 1\18301708_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36"/>
          <a:stretch>
            <a:fillRect/>
          </a:stretch>
        </p:blipFill>
        <p:spPr bwMode="auto">
          <a:xfrm>
            <a:off x="5208558" y="3286124"/>
            <a:ext cx="3935442" cy="27860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628" y="6143645"/>
            <a:ext cx="414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«Бессмертный полк» на улицах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Ейска, 9 мая 2017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3786191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Ветераны Великой Отечественной войны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площади Революции, 2012 год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714356"/>
            <a:ext cx="22717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Есть ярость твердь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В скупом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Мужском молчанье –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Так молча шли на смерть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Твои однополчане.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Там были все равны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В расчете на подмогу.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Но каждый нёс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Свой груз войны</a:t>
            </a:r>
          </a:p>
          <a:p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Без жалоб на дорогу.</a:t>
            </a:r>
          </a:p>
          <a:p>
            <a:pPr algn="r"/>
            <a:r>
              <a:rPr lang="ru-RU" sz="12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В. Бут, </a:t>
            </a:r>
            <a:r>
              <a:rPr lang="ru-RU" sz="1200" b="1" i="1" dirty="0" err="1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ейчанин</a:t>
            </a:r>
            <a:endParaRPr lang="ru-RU" sz="1200" b="1" i="1" dirty="0" smtClean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928670"/>
            <a:ext cx="84296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архивные источники МКУ «Архив»: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Ф.Р-79. Оп.1., Оп.3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«Исполнительный комитет Ейского городского Совета народных депутатов»;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.Ф.Р-600. Оп.3.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«Документы по истории Великой Отечественной войны (1941-1945 годов);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Ф.Р-600. Оп.6.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«Воинские части, учебные центры Министерства обороны РФ, расположенные на территории Ейского района»;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Ф.Р-602. Оп.1.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«Личный фонд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Евгения Александровича (1930-2012), учённого, поэта, писателя»;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Ф.Р-606. Оп.5.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Бельцев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Николай Владимирович, род. в 1930 г., председатель Совета ветеранов г. Ейска, краевед»;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Ф.Р-606. Оп.10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«Г.М. Курков (1950 г.р.), подполковник запаса, кандидат исторических наук, доцент, член ЕО РОИА»;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СИФ МКУ «Архив»;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Фотодокументы МКУ «Архив».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4429132"/>
            <a:ext cx="5643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/>
            <a:endParaRPr lang="ru-RU" sz="1400" b="1" dirty="0" smtClean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Пулатова Юлия Леонидовна </a:t>
            </a:r>
            <a:r>
              <a:rPr lang="ru-RU" sz="1400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– директор МКУ «Архив»,</a:t>
            </a:r>
          </a:p>
          <a:p>
            <a:pPr algn="just"/>
            <a:r>
              <a:rPr lang="ru-RU" sz="1400" b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Зайцева Елена Александровна </a:t>
            </a:r>
            <a:r>
              <a:rPr lang="ru-RU" sz="1400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– главный специалист МКУ «Архив»,</a:t>
            </a:r>
          </a:p>
          <a:p>
            <a:pPr algn="just"/>
            <a:r>
              <a:rPr lang="ru-RU" sz="1400" b="1" dirty="0" err="1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Шананин</a:t>
            </a:r>
            <a:r>
              <a:rPr lang="ru-RU" sz="1400" b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 Сергей Петрович </a:t>
            </a:r>
            <a:r>
              <a:rPr lang="ru-RU" sz="1400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– ведущий специалист МКУ «Архив».    </a:t>
            </a:r>
            <a:endParaRPr lang="ru-RU" sz="1400" dirty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3075" name="Picture 3" descr="C:\Documents and Settings\u07_07\Рабочий стол\презентация 1\480-Приказ нач.гарнизона 24.06.19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857232"/>
            <a:ext cx="3042394" cy="50006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43570" y="5929330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№ 1 начальника гарнизона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Ейска от 24 июня 1941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450057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Неполный лётный состав эскадрильи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прикрытия Ейска в 1941-1942 годы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5072098" cy="307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357818" y="1000108"/>
            <a:ext cx="2571768" cy="1143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500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Город  прифронтовой:</a:t>
            </a:r>
          </a:p>
          <a:p>
            <a:pPr algn="just"/>
            <a:r>
              <a:rPr lang="ru-RU" sz="1500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Слева - море, справа - нивы.</a:t>
            </a:r>
          </a:p>
          <a:p>
            <a:pPr algn="just"/>
            <a:r>
              <a:rPr lang="ru-RU" sz="1500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Что ни день – налёт, отбой,</a:t>
            </a:r>
          </a:p>
          <a:p>
            <a:pPr algn="just"/>
            <a:r>
              <a:rPr lang="ru-RU" sz="1500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Оседает пыль лениво</a:t>
            </a:r>
          </a:p>
          <a:p>
            <a:pPr algn="r"/>
            <a:r>
              <a:rPr lang="ru-RU" sz="1300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1300" i="1" dirty="0" err="1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Котенко</a:t>
            </a:r>
            <a:r>
              <a:rPr lang="ru-RU" sz="1300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i="1" dirty="0" err="1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ейчанин</a:t>
            </a:r>
            <a:endParaRPr lang="ru-RU" sz="1300" i="1" dirty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45025" y="2428867"/>
            <a:ext cx="4041775" cy="369729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10243" name="Picture 3" descr="C:\Users\user\Desktop\ВИРТУАЛЬНАЯ ВЫСТАВКА\Иллюстрации\ВЫСТАВКА\DSCF1156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214554"/>
            <a:ext cx="4303004" cy="4286256"/>
          </a:xfrm>
          <a:prstGeom prst="rect">
            <a:avLst/>
          </a:prstGeom>
          <a:noFill/>
        </p:spPr>
      </p:pic>
      <p:pic>
        <p:nvPicPr>
          <p:cNvPr id="10244" name="Picture 4" descr="C:\Users\user\Desktop\ВИРТУАЛЬНАЯ ВЫСТАВКА\Иллюстрации\6.Дот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661198" cy="2928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442913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городе Ейске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2050" name="Picture 2" descr="C:\Documents and Settings\u07_07\Рабочий стол\презентация 1\10. Зенитчик АВФ Ейск 19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214554"/>
            <a:ext cx="2921508" cy="3688460"/>
          </a:xfrm>
          <a:prstGeom prst="rect">
            <a:avLst/>
          </a:prstGeom>
          <a:noFill/>
        </p:spPr>
      </p:pic>
      <p:pic>
        <p:nvPicPr>
          <p:cNvPr id="2051" name="Picture 3" descr="C:\Documents and Settings\u07_07\Рабочий стол\презентация 1\12. Бронекатер у разбитого причала Ейского порта после бомбежки 1942 г.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3808413" cy="27622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928670"/>
            <a:ext cx="3000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Что ни день - бомбёжки гром,</a:t>
            </a:r>
          </a:p>
          <a:p>
            <a:pPr algn="just"/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Содрогаются домишки.</a:t>
            </a:r>
          </a:p>
          <a:p>
            <a:pPr algn="just"/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Цели: порт, аэродром,</a:t>
            </a:r>
          </a:p>
          <a:p>
            <a:pPr algn="just"/>
            <a:r>
              <a:rPr lang="ru-RU" sz="14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Рвут лазурь зениток вспышки.</a:t>
            </a:r>
          </a:p>
          <a:p>
            <a:pPr algn="r"/>
            <a:r>
              <a:rPr lang="ru-RU" sz="12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1200" b="1" i="1" dirty="0" err="1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Котенко</a:t>
            </a:r>
            <a:r>
              <a:rPr lang="ru-RU" sz="1200" b="1" i="1" dirty="0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i="1" dirty="0" err="1" smtClean="0">
                <a:solidFill>
                  <a:srgbClr val="17560E"/>
                </a:solidFill>
                <a:latin typeface="Times New Roman" pitchFamily="18" charset="0"/>
                <a:cs typeface="Times New Roman" pitchFamily="18" charset="0"/>
              </a:rPr>
              <a:t>ейчанин</a:t>
            </a:r>
            <a:endParaRPr lang="ru-RU" sz="1200" b="1" i="1" dirty="0" smtClean="0">
              <a:solidFill>
                <a:srgbClr val="17560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00050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Бронекатер у разбитого причала Ейского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порта после бомбежки, 1942 год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Зенитчик Азовской военной флотилии в  Ейске, 1942 год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2050" name="Picture 2" descr="Z:\Работы членов РОИА\Курков\Фото, список,  докум. и сама брошюра, последняя.12.05.2017\9. Схема боя под Ейском, 1942 г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4429156" cy="2786082"/>
          </a:xfrm>
          <a:prstGeom prst="rect">
            <a:avLst/>
          </a:prstGeom>
          <a:noFill/>
        </p:spPr>
      </p:pic>
      <p:pic>
        <p:nvPicPr>
          <p:cNvPr id="2052" name="Picture 4" descr="C:\Documents and Settings\u07_07\Рабочий стол\Вике\РАСПОРЯЖЕНИЯ\8.капитан-лейтенант Востриков А.И.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500174"/>
            <a:ext cx="2582919" cy="37147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4500570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боя под городом Ейском в августе 1942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5429264"/>
            <a:ext cx="3417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Капитан-лейтенант А.И. Востриков,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командир 144-го отдельного  батальона морской пехоты, оборонявшей город Ейск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5122" name="Picture 2" descr="C:\Documents and Settings\u07_07\Рабочий стол\Вике\РАСПОРЯЖЕНИЯ\image113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643050"/>
            <a:ext cx="2448000" cy="4123758"/>
          </a:xfrm>
          <a:prstGeom prst="rect">
            <a:avLst/>
          </a:prstGeom>
          <a:noFill/>
        </p:spPr>
      </p:pic>
      <p:pic>
        <p:nvPicPr>
          <p:cNvPr id="2050" name="Picture 2" descr="C:\Documents and Settings\u07_07\Рабочий стол\1942 год. Немецкие солдаты на улицах Ейск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46"/>
            <a:ext cx="4357718" cy="32060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442913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Немецкие войска на улицах города,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лето-осень 1942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3" y="600076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они отступали в январе                    1943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«Завещаем помнить … (город Ейск в ретроспективе Великой Отечественной войны)»</a:t>
            </a: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19457"/>
                </a:solidFill>
              </a:rPr>
              <a:t>.</a:t>
            </a:r>
            <a:endParaRPr lang="ru-RU" dirty="0">
              <a:solidFill>
                <a:srgbClr val="C19457"/>
              </a:solidFill>
            </a:endParaRPr>
          </a:p>
        </p:txBody>
      </p:sp>
      <p:pic>
        <p:nvPicPr>
          <p:cNvPr id="3074" name="Picture 2" descr="C:\Users\user\Desktop\ВИРТУАЛЬНАЯ ВЫСТАВКА\Иллюстрации\Ейск освобождение 1943\ДКААФ  в Ейске после освобожде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71546"/>
            <a:ext cx="4040188" cy="2591314"/>
          </a:xfrm>
          <a:prstGeom prst="rect">
            <a:avLst/>
          </a:prstGeom>
          <a:noFill/>
        </p:spPr>
      </p:pic>
      <p:pic>
        <p:nvPicPr>
          <p:cNvPr id="3075" name="Picture 3" descr="C:\Users\user\Desktop\ВИРТУАЛЬНАЯ ВЫСТАВКА\Иллюстрации\Ейск освобождение 1943\Фото центра города,зима 1942-19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143116"/>
            <a:ext cx="4656700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857628"/>
            <a:ext cx="392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Красной Армии и Военно-Морского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Флота, после оккупации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535782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 улиц Ленина и Р. Ефремова                     (сейчас ул. Свердлова), зима 1942 -1943 годов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1813</Words>
  <Application>Microsoft Office PowerPoint</Application>
  <PresentationFormat>Экран (4:3)</PresentationFormat>
  <Paragraphs>359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Monotype Corsiva</vt:lpstr>
      <vt:lpstr>Times New Roman</vt:lpstr>
      <vt:lpstr>Тема Office</vt:lpstr>
      <vt:lpstr>      МКУ «АРХИВ»     Виртуальная  историко-документальная выставка  к 75-летию освобождения г. Ейска и Ейского района                                                от немецко-фашистских захватчиков                     «Завещаем помнить… (город Ейск в ретроспективе   Великой Отечественной войны)»      г.Ейск, 2018 г.</vt:lpstr>
      <vt:lpstr>«Завещаем помнить … (город Ейск в ретроспективе Великой Отечественной войны)» 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  <vt:lpstr>«Завещаем помнить … (город Ейск в ретроспективе Великой Отечественной войны)»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slide01</dc:title>
  <dc:creator>u07_02</dc:creator>
  <cp:lastModifiedBy>Dimaciq</cp:lastModifiedBy>
  <cp:revision>252</cp:revision>
  <dcterms:modified xsi:type="dcterms:W3CDTF">2018-02-01T13:30:47Z</dcterms:modified>
</cp:coreProperties>
</file>