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57" r:id="rId4"/>
    <p:sldId id="258" r:id="rId5"/>
    <p:sldId id="260" r:id="rId6"/>
    <p:sldId id="276" r:id="rId7"/>
    <p:sldId id="286" r:id="rId8"/>
    <p:sldId id="287" r:id="rId9"/>
    <p:sldId id="274" r:id="rId10"/>
    <p:sldId id="275" r:id="rId11"/>
    <p:sldId id="284" r:id="rId12"/>
    <p:sldId id="285" r:id="rId13"/>
    <p:sldId id="283" r:id="rId14"/>
    <p:sldId id="263" r:id="rId15"/>
    <p:sldId id="278" r:id="rId16"/>
    <p:sldId id="264" r:id="rId17"/>
    <p:sldId id="265" r:id="rId18"/>
    <p:sldId id="267" r:id="rId19"/>
    <p:sldId id="277" r:id="rId20"/>
    <p:sldId id="289" r:id="rId21"/>
    <p:sldId id="269" r:id="rId22"/>
    <p:sldId id="279" r:id="rId23"/>
    <p:sldId id="281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00FFFF"/>
    <a:srgbClr val="FF00FF"/>
    <a:srgbClr val="FF6699"/>
    <a:srgbClr val="000000"/>
    <a:srgbClr val="00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61597859371169E-2"/>
          <c:y val="6.7263058000718495E-2"/>
          <c:w val="0.69662214728466665"/>
          <c:h val="0.769667104823252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на 1 жителя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15594.5</c:v>
                </c:pt>
                <c:pt idx="1">
                  <c:v>15228.2</c:v>
                </c:pt>
                <c:pt idx="2">
                  <c:v>14911.3</c:v>
                </c:pt>
                <c:pt idx="3">
                  <c:v>14519.3</c:v>
                </c:pt>
                <c:pt idx="4">
                  <c:v>14619.7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1 жителя</c:v>
                </c:pt>
              </c:strCache>
            </c:strRef>
          </c:tx>
          <c:spPr>
            <a:solidFill>
              <a:srgbClr val="66FF33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14999.2</c:v>
                </c:pt>
                <c:pt idx="1">
                  <c:v>15385.2</c:v>
                </c:pt>
                <c:pt idx="2">
                  <c:v>14837</c:v>
                </c:pt>
                <c:pt idx="3">
                  <c:v>14444.9</c:v>
                </c:pt>
                <c:pt idx="4">
                  <c:v>14545.2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gapDepth val="126"/>
        <c:shape val="cylinder"/>
        <c:axId val="115185152"/>
        <c:axId val="128820352"/>
        <c:axId val="0"/>
      </c:bar3DChart>
      <c:catAx>
        <c:axId val="115185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820352"/>
        <c:crosses val="autoZero"/>
        <c:auto val="1"/>
        <c:lblAlgn val="ctr"/>
        <c:lblOffset val="100"/>
        <c:noMultiLvlLbl val="0"/>
      </c:catAx>
      <c:valAx>
        <c:axId val="128820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5185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94448227062428"/>
          <c:y val="0.74605524095497366"/>
          <c:w val="0.23594897391714018"/>
          <c:h val="0.22521996083586157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57357294714555E-2"/>
          <c:y val="0.14371081784563619"/>
          <c:w val="0.89311040026246724"/>
          <c:h val="0.5727332677165354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threePt" dir="t"/>
            </a:scene3d>
            <a:sp3d prstMaterial="matte">
              <a:bevelT prst="angle"/>
              <a:bevelB prst="angle"/>
            </a:sp3d>
          </c:spPr>
          <c:invertIfNegative val="0"/>
          <c:dLbls>
            <c:dLbl>
              <c:idx val="4"/>
              <c:layout>
                <c:manualLayout>
                  <c:x val="5.83038982812756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на 1.01.2017</c:v>
                </c:pt>
                <c:pt idx="1">
                  <c:v>ожидаемое на 1.01.2018</c:v>
                </c:pt>
                <c:pt idx="2">
                  <c:v>ожидаемое на 1.01.2019</c:v>
                </c:pt>
                <c:pt idx="3">
                  <c:v>ожидаемое на 1.01.2020</c:v>
                </c:pt>
                <c:pt idx="4">
                  <c:v>ожидаемое на 1.01.2021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163.6</c:v>
                </c:pt>
                <c:pt idx="1">
                  <c:v>143.6</c:v>
                </c:pt>
                <c:pt idx="2">
                  <c:v>133.6</c:v>
                </c:pt>
                <c:pt idx="3">
                  <c:v>123.6</c:v>
                </c:pt>
                <c:pt idx="4">
                  <c:v>113.6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436480"/>
        <c:axId val="150455040"/>
        <c:axId val="0"/>
      </c:bar3DChart>
      <c:catAx>
        <c:axId val="150436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0455040"/>
        <c:crosses val="autoZero"/>
        <c:auto val="1"/>
        <c:lblAlgn val="ctr"/>
        <c:lblOffset val="100"/>
        <c:noMultiLvlLbl val="0"/>
      </c:catAx>
      <c:valAx>
        <c:axId val="150455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0436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0114739173228342"/>
          <c:w val="1"/>
          <c:h val="9.770497047244096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74164905776619E-2"/>
          <c:y val="6.1252397946976712E-2"/>
          <c:w val="0.58905279427580137"/>
          <c:h val="0.938747602053023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14300" prst="artDeco"/>
              <a:bevelB w="114300" prst="artDeco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5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6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7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8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9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Lbls>
            <c:dLbl>
              <c:idx val="0"/>
              <c:layout>
                <c:manualLayout>
                  <c:x val="7.9836757430806399E-2"/>
                  <c:y val="0.295489830574475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6.7758541537553715E-2"/>
                  <c:y val="-2.8679972504541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0546427923908719"/>
                  <c:y val="1.61264926529223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4483367373483066"/>
                  <c:y val="7.18257475327735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8.271043175122024E-2"/>
                  <c:y val="0.11145057166511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8.6063083072855179E-2"/>
                  <c:y val="8.99566235441713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6.4588438113046542E-2"/>
                  <c:y val="4.03513017924246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9.9877402908621626E-2"/>
                  <c:y val="1.60958057574541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4.0673443165212153E-2"/>
                  <c:y val="9.14025054051263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5.0771562129435649E-2"/>
                  <c:y val="0.119331812956388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9.8962053835363287E-2"/>
                  <c:y val="7.83121106996951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налог на прибыль</c:v>
                </c:pt>
                <c:pt idx="2">
                  <c:v>доходы от продажи земельных участков</c:v>
                </c:pt>
                <c:pt idx="3">
                  <c:v>государственная пошлина</c:v>
                </c:pt>
                <c:pt idx="4">
                  <c:v>аренда земли</c:v>
                </c:pt>
                <c:pt idx="5">
                  <c:v>ЕСХН</c:v>
                </c:pt>
                <c:pt idx="6">
                  <c:v>ЕНВД</c:v>
                </c:pt>
                <c:pt idx="7">
                  <c:v>НВОС</c:v>
                </c:pt>
                <c:pt idx="8">
                  <c:v>прочие</c:v>
                </c:pt>
                <c:pt idx="9">
                  <c:v>штрафы</c:v>
                </c:pt>
                <c:pt idx="10">
                  <c:v>УСН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56.3</c:v>
                </c:pt>
                <c:pt idx="1">
                  <c:v>1.6</c:v>
                </c:pt>
                <c:pt idx="2">
                  <c:v>4.3</c:v>
                </c:pt>
                <c:pt idx="3">
                  <c:v>3.5</c:v>
                </c:pt>
                <c:pt idx="4">
                  <c:v>12.4</c:v>
                </c:pt>
                <c:pt idx="5">
                  <c:v>2.2999999999999998</c:v>
                </c:pt>
                <c:pt idx="6">
                  <c:v>13.4</c:v>
                </c:pt>
                <c:pt idx="7">
                  <c:v>0.4</c:v>
                </c:pt>
                <c:pt idx="8">
                  <c:v>1.1000000000000001</c:v>
                </c:pt>
                <c:pt idx="9">
                  <c:v>1.8</c:v>
                </c:pt>
                <c:pt idx="10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74164905776619E-2"/>
          <c:y val="6.1252397946976712E-2"/>
          <c:w val="0.58905279427580137"/>
          <c:h val="0.938747602053023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14300" prst="artDeco"/>
              <a:bevelB w="114300" prst="artDeco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5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6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7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8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9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Lbls>
            <c:dLbl>
              <c:idx val="0"/>
              <c:layout>
                <c:manualLayout>
                  <c:x val="7.9836757430806399E-2"/>
                  <c:y val="0.295489830574475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5595262181725225"/>
                  <c:y val="-9.865731076132271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5.7791615725310441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4483367373483066"/>
                  <c:y val="7.18257475327735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8.271043175122024E-2"/>
                  <c:y val="0.11145057166511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8.6063083072855179E-2"/>
                  <c:y val="8.99566235441713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6.4588438113046542E-2"/>
                  <c:y val="4.03513017924246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9.9877402908621626E-2"/>
                  <c:y val="1.60958057574541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4.0673443165212153E-2"/>
                  <c:y val="9.14025054051263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5.0771562129435649E-2"/>
                  <c:y val="0.119331812956388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9.8962053835363287E-2"/>
                  <c:y val="7.83121106996951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налог на прибыль</c:v>
                </c:pt>
                <c:pt idx="2">
                  <c:v>доходы от продажи земельных участков</c:v>
                </c:pt>
                <c:pt idx="3">
                  <c:v>государственная пошлина</c:v>
                </c:pt>
                <c:pt idx="4">
                  <c:v>аренда земли</c:v>
                </c:pt>
                <c:pt idx="5">
                  <c:v>ЕСХН</c:v>
                </c:pt>
                <c:pt idx="6">
                  <c:v>ЕНВД</c:v>
                </c:pt>
                <c:pt idx="7">
                  <c:v>НВОС</c:v>
                </c:pt>
                <c:pt idx="8">
                  <c:v>прочие</c:v>
                </c:pt>
                <c:pt idx="9">
                  <c:v>штрафы</c:v>
                </c:pt>
                <c:pt idx="10">
                  <c:v>УСН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59.3</c:v>
                </c:pt>
                <c:pt idx="1">
                  <c:v>1.6</c:v>
                </c:pt>
                <c:pt idx="2">
                  <c:v>1.3</c:v>
                </c:pt>
                <c:pt idx="3">
                  <c:v>1.7</c:v>
                </c:pt>
                <c:pt idx="4">
                  <c:v>12.7</c:v>
                </c:pt>
                <c:pt idx="5">
                  <c:v>2.2999999999999998</c:v>
                </c:pt>
                <c:pt idx="6">
                  <c:v>13.3</c:v>
                </c:pt>
                <c:pt idx="7">
                  <c:v>0.3</c:v>
                </c:pt>
                <c:pt idx="8">
                  <c:v>1.3</c:v>
                </c:pt>
                <c:pt idx="9">
                  <c:v>1.4</c:v>
                </c:pt>
                <c:pt idx="10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contourClr>
                <a:srgbClr val="000000"/>
              </a:contourClr>
            </a:sp3d>
          </c:spPr>
          <c:explosion val="25"/>
          <c:dPt>
            <c:idx val="0"/>
            <c:bubble3D val="0"/>
            <c:spPr>
              <a:solidFill>
                <a:srgbClr val="009900"/>
              </a:solidFill>
              <a:ln w="28575"/>
              <a:scene3d>
                <a:camera prst="orthographicFront"/>
                <a:lightRig rig="threePt" dir="t"/>
              </a:scene3d>
              <a:sp3d prstMaterial="softEdge"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8575"/>
              <a:scene3d>
                <a:camera prst="orthographicFront"/>
                <a:lightRig rig="threePt" dir="t"/>
              </a:scene3d>
              <a:sp3d prstMaterial="softEdge"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0.17025024997222532"/>
                  <c:y val="-6.1298388498144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1897.7</c:v>
                </c:pt>
                <c:pt idx="1">
                  <c:v>99.2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9900"/>
              </a:solidFill>
              <a:ln w="28575"/>
            </c:spPr>
          </c:dPt>
          <c:dPt>
            <c:idx val="1"/>
            <c:bubble3D val="0"/>
            <c:spPr>
              <a:solidFill>
                <a:srgbClr val="FF0000"/>
              </a:solidFill>
              <a:ln w="28575"/>
            </c:spPr>
          </c:dPt>
          <c:dPt>
            <c:idx val="2"/>
            <c:bubble3D val="0"/>
            <c:spPr>
              <a:solidFill>
                <a:srgbClr val="0000FF"/>
              </a:solidFill>
              <a:ln w="28575"/>
            </c:spPr>
          </c:dPt>
          <c:dLbls>
            <c:dLbl>
              <c:idx val="1"/>
              <c:layout>
                <c:manualLayout>
                  <c:x val="-6.4815326353544755E-2"/>
                  <c:y val="-1.0727974915778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910772102590103E-2"/>
                  <c:y val="-3.3419417536305154E-3"/>
                </c:manualLayout>
              </c:layout>
              <c:tx>
                <c:rich>
                  <a:bodyPr/>
                  <a:lstStyle/>
                  <a:p>
                    <a:r>
                      <a:rPr lang="en-US" i="1" dirty="0" smtClean="0"/>
                      <a:t>21</a:t>
                    </a:r>
                    <a:r>
                      <a:rPr lang="ru-RU" i="1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1823.6</c:v>
                </c:pt>
                <c:pt idx="1">
                  <c:v>95.9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9900"/>
              </a:solidFill>
              <a:ln w="28575"/>
            </c:spPr>
          </c:dPt>
          <c:dPt>
            <c:idx val="1"/>
            <c:bubble3D val="0"/>
            <c:spPr>
              <a:solidFill>
                <a:srgbClr val="FF0000"/>
              </a:solidFill>
              <a:ln w="28575"/>
            </c:spPr>
          </c:dPt>
          <c:dPt>
            <c:idx val="2"/>
            <c:bubble3D val="0"/>
            <c:spPr>
              <a:solidFill>
                <a:srgbClr val="0000FF"/>
              </a:solidFill>
              <a:ln w="28575"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i="1" dirty="0" smtClean="0"/>
                      <a:t>1814</a:t>
                    </a:r>
                    <a:r>
                      <a:rPr lang="ru-RU" i="1" dirty="0" smtClean="0"/>
                      <a:t>,1</a:t>
                    </a:r>
                    <a:endParaRPr lang="en-US" i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90405832562595E-2"/>
                  <c:y val="-1.9083317341844173E-2"/>
                </c:manualLayout>
              </c:layout>
              <c:tx>
                <c:rich>
                  <a:bodyPr/>
                  <a:lstStyle/>
                  <a:p>
                    <a:pPr>
                      <a:defRPr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i="1" smtClean="0"/>
                      <a:t>96</a:t>
                    </a:r>
                    <a:r>
                      <a:rPr lang="ru-RU" i="1" smtClean="0"/>
                      <a:t>,0</a:t>
                    </a:r>
                    <a:endParaRPr lang="en-US" i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021986583148258"/>
                  <c:y val="5.2868094105207504E-4"/>
                </c:manualLayout>
              </c:layout>
              <c:tx>
                <c:rich>
                  <a:bodyPr/>
                  <a:lstStyle/>
                  <a:p>
                    <a:pPr>
                      <a:defRPr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i="1" smtClean="0"/>
                      <a:t>43</a:t>
                    </a:r>
                    <a:r>
                      <a:rPr lang="ru-RU" i="1" smtClean="0"/>
                      <a:t>,0</a:t>
                    </a:r>
                    <a:endParaRPr lang="en-US" i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1814</c:v>
                </c:pt>
                <c:pt idx="1">
                  <c:v>96</c:v>
                </c:pt>
                <c:pt idx="2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85822-5FF7-4F7E-B173-0DB89DC9C9C9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6AC9E2-7FDA-4529-BBF7-A161BFF535B2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Составление проекта районного бюджета</a:t>
          </a:r>
          <a:endParaRPr lang="ru-RU" sz="2000" b="1" dirty="0">
            <a:solidFill>
              <a:schemeClr val="tx1"/>
            </a:solidFill>
          </a:endParaRPr>
        </a:p>
      </dgm:t>
    </dgm:pt>
    <dgm:pt modelId="{D917076A-BDCF-42A8-94A0-ACEBA2EDE2DB}" type="parTrans" cxnId="{B7FE5B62-9B39-40E7-A739-A48EC19B60D3}">
      <dgm:prSet/>
      <dgm:spPr/>
      <dgm:t>
        <a:bodyPr/>
        <a:lstStyle/>
        <a:p>
          <a:endParaRPr lang="ru-RU"/>
        </a:p>
      </dgm:t>
    </dgm:pt>
    <dgm:pt modelId="{917D0A38-85D5-4F76-A7AE-FF1B7D4692E5}" type="sibTrans" cxnId="{B7FE5B62-9B39-40E7-A739-A48EC19B60D3}">
      <dgm:prSet/>
      <dgm:spPr/>
      <dgm:t>
        <a:bodyPr/>
        <a:lstStyle/>
        <a:p>
          <a:endParaRPr lang="ru-RU"/>
        </a:p>
      </dgm:t>
    </dgm:pt>
    <dgm:pt modelId="{8B5F1C8D-AE92-484A-8EE7-B4911D99B4E2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Рассмотрение и утверждение  районного бюджета</a:t>
          </a:r>
          <a:endParaRPr lang="ru-RU" sz="2000" b="1" dirty="0">
            <a:solidFill>
              <a:schemeClr val="tx1"/>
            </a:solidFill>
          </a:endParaRPr>
        </a:p>
      </dgm:t>
    </dgm:pt>
    <dgm:pt modelId="{3B7E4604-FB8A-46B3-BC46-8B33727ED3AB}" type="parTrans" cxnId="{C663DB59-3306-4D20-8012-0F52742787D3}">
      <dgm:prSet/>
      <dgm:spPr/>
      <dgm:t>
        <a:bodyPr/>
        <a:lstStyle/>
        <a:p>
          <a:endParaRPr lang="ru-RU"/>
        </a:p>
      </dgm:t>
    </dgm:pt>
    <dgm:pt modelId="{E1EDD577-1BEE-4139-AAC3-DB093D0577E9}" type="sibTrans" cxnId="{C663DB59-3306-4D20-8012-0F52742787D3}">
      <dgm:prSet/>
      <dgm:spPr/>
      <dgm:t>
        <a:bodyPr/>
        <a:lstStyle/>
        <a:p>
          <a:endParaRPr lang="ru-RU"/>
        </a:p>
      </dgm:t>
    </dgm:pt>
    <dgm:pt modelId="{7DF3C484-4BD2-4DF7-9B7D-6132AB94D6CB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Исполнение районного бюджета</a:t>
          </a:r>
          <a:endParaRPr lang="ru-RU" sz="2000" b="1" dirty="0">
            <a:solidFill>
              <a:schemeClr val="tx1"/>
            </a:solidFill>
          </a:endParaRPr>
        </a:p>
      </dgm:t>
    </dgm:pt>
    <dgm:pt modelId="{2D6043EA-0C12-4006-ACBF-89A1C26FDB75}" type="parTrans" cxnId="{17432C10-3D2C-4C1C-8753-244DE76531D5}">
      <dgm:prSet/>
      <dgm:spPr/>
      <dgm:t>
        <a:bodyPr/>
        <a:lstStyle/>
        <a:p>
          <a:endParaRPr lang="ru-RU"/>
        </a:p>
      </dgm:t>
    </dgm:pt>
    <dgm:pt modelId="{898E1552-EE3F-4270-BE06-30775B7002AE}" type="sibTrans" cxnId="{17432C10-3D2C-4C1C-8753-244DE76531D5}">
      <dgm:prSet/>
      <dgm:spPr/>
      <dgm:t>
        <a:bodyPr/>
        <a:lstStyle/>
        <a:p>
          <a:endParaRPr lang="ru-RU"/>
        </a:p>
      </dgm:t>
    </dgm:pt>
    <dgm:pt modelId="{AB4E9885-844D-4866-9273-4C66FAB116E9}">
      <dgm:prSet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Составление, внешняя проверка, рассмотрение и утверждение бюджетной отчетности</a:t>
          </a:r>
          <a:endParaRPr lang="ru-RU" sz="1800" b="1" dirty="0">
            <a:solidFill>
              <a:schemeClr val="tx1"/>
            </a:solidFill>
          </a:endParaRPr>
        </a:p>
      </dgm:t>
    </dgm:pt>
    <dgm:pt modelId="{48770C47-92B1-4857-B6BE-9F1F20E31185}" type="parTrans" cxnId="{784CCAAA-32CB-4061-836E-95848D5633DF}">
      <dgm:prSet/>
      <dgm:spPr/>
      <dgm:t>
        <a:bodyPr/>
        <a:lstStyle/>
        <a:p>
          <a:endParaRPr lang="ru-RU"/>
        </a:p>
      </dgm:t>
    </dgm:pt>
    <dgm:pt modelId="{F91B9DDE-C55B-4434-ACD4-BC202EDC6C0E}" type="sibTrans" cxnId="{784CCAAA-32CB-4061-836E-95848D5633DF}">
      <dgm:prSet/>
      <dgm:spPr/>
      <dgm:t>
        <a:bodyPr/>
        <a:lstStyle/>
        <a:p>
          <a:endParaRPr lang="ru-RU"/>
        </a:p>
      </dgm:t>
    </dgm:pt>
    <dgm:pt modelId="{76159853-C0CC-4A48-A1BA-4B89F70D4881}">
      <dgm:prSet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Осуществление муниципального финансового контроля</a:t>
          </a:r>
          <a:endParaRPr lang="ru-RU" sz="2000" b="1" dirty="0">
            <a:solidFill>
              <a:schemeClr val="tx1"/>
            </a:solidFill>
          </a:endParaRPr>
        </a:p>
      </dgm:t>
    </dgm:pt>
    <dgm:pt modelId="{3BE9CDA8-0B16-4A5C-A659-D04B62EE5EDE}" type="parTrans" cxnId="{121D34C0-8FF7-47DE-972C-20DD791D015D}">
      <dgm:prSet/>
      <dgm:spPr/>
      <dgm:t>
        <a:bodyPr/>
        <a:lstStyle/>
        <a:p>
          <a:endParaRPr lang="ru-RU"/>
        </a:p>
      </dgm:t>
    </dgm:pt>
    <dgm:pt modelId="{51FFFA5E-5A9C-42E2-8A4E-930E1642EC01}" type="sibTrans" cxnId="{121D34C0-8FF7-47DE-972C-20DD791D015D}">
      <dgm:prSet/>
      <dgm:spPr/>
      <dgm:t>
        <a:bodyPr/>
        <a:lstStyle/>
        <a:p>
          <a:endParaRPr lang="ru-RU"/>
        </a:p>
      </dgm:t>
    </dgm:pt>
    <dgm:pt modelId="{AF86D497-D311-48C8-B56D-8EEE32E06D41}" type="pres">
      <dgm:prSet presAssocID="{11785822-5FF7-4F7E-B173-0DB89DC9C9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D7D62C6-9AE6-404C-B8C2-9EBE4204F3E1}" type="pres">
      <dgm:prSet presAssocID="{11785822-5FF7-4F7E-B173-0DB89DC9C9C9}" presName="Name1" presStyleCnt="0"/>
      <dgm:spPr/>
    </dgm:pt>
    <dgm:pt modelId="{C78FC3A8-A2BF-47C3-A72B-C99893242C37}" type="pres">
      <dgm:prSet presAssocID="{11785822-5FF7-4F7E-B173-0DB89DC9C9C9}" presName="cycle" presStyleCnt="0"/>
      <dgm:spPr/>
    </dgm:pt>
    <dgm:pt modelId="{04C6262F-3A3B-45A2-8EF8-FFB83CA95024}" type="pres">
      <dgm:prSet presAssocID="{11785822-5FF7-4F7E-B173-0DB89DC9C9C9}" presName="srcNode" presStyleLbl="node1" presStyleIdx="0" presStyleCnt="5"/>
      <dgm:spPr/>
    </dgm:pt>
    <dgm:pt modelId="{C736E118-E0F0-41C9-ADF5-D8F6CEE85667}" type="pres">
      <dgm:prSet presAssocID="{11785822-5FF7-4F7E-B173-0DB89DC9C9C9}" presName="conn" presStyleLbl="parChTrans1D2" presStyleIdx="0" presStyleCnt="1"/>
      <dgm:spPr/>
      <dgm:t>
        <a:bodyPr/>
        <a:lstStyle/>
        <a:p>
          <a:endParaRPr lang="ru-RU"/>
        </a:p>
      </dgm:t>
    </dgm:pt>
    <dgm:pt modelId="{8AEE7D2D-6F2C-48BB-A3BA-EA45DF6D0E1F}" type="pres">
      <dgm:prSet presAssocID="{11785822-5FF7-4F7E-B173-0DB89DC9C9C9}" presName="extraNode" presStyleLbl="node1" presStyleIdx="0" presStyleCnt="5"/>
      <dgm:spPr/>
    </dgm:pt>
    <dgm:pt modelId="{151FA0EE-6EE5-4397-B646-A7362CDC6674}" type="pres">
      <dgm:prSet presAssocID="{11785822-5FF7-4F7E-B173-0DB89DC9C9C9}" presName="dstNode" presStyleLbl="node1" presStyleIdx="0" presStyleCnt="5"/>
      <dgm:spPr/>
    </dgm:pt>
    <dgm:pt modelId="{D1E95C6D-BEE6-47CC-BF40-E07D670A051C}" type="pres">
      <dgm:prSet presAssocID="{576AC9E2-7FDA-4529-BBF7-A161BFF535B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7B296-2BF0-40B6-A971-D884D95DF9D3}" type="pres">
      <dgm:prSet presAssocID="{576AC9E2-7FDA-4529-BBF7-A161BFF535B2}" presName="accent_1" presStyleCnt="0"/>
      <dgm:spPr/>
    </dgm:pt>
    <dgm:pt modelId="{28443C1F-23D0-4BDD-9169-5AF08CA7FA3E}" type="pres">
      <dgm:prSet presAssocID="{576AC9E2-7FDA-4529-BBF7-A161BFF535B2}" presName="accentRepeatNode" presStyleLbl="solidFgAcc1" presStyleIdx="0" presStyleCnt="5"/>
      <dgm:spPr>
        <a:solidFill>
          <a:srgbClr val="00B0F0"/>
        </a:solidFill>
      </dgm:spPr>
    </dgm:pt>
    <dgm:pt modelId="{2CED7449-F428-4904-89CA-1DABC89C0FD9}" type="pres">
      <dgm:prSet presAssocID="{8B5F1C8D-AE92-484A-8EE7-B4911D99B4E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F5D0B-3F3C-4180-86F1-652C78C3C493}" type="pres">
      <dgm:prSet presAssocID="{8B5F1C8D-AE92-484A-8EE7-B4911D99B4E2}" presName="accent_2" presStyleCnt="0"/>
      <dgm:spPr/>
    </dgm:pt>
    <dgm:pt modelId="{35E007E7-3DB3-4BFD-B158-8F78DD162AC0}" type="pres">
      <dgm:prSet presAssocID="{8B5F1C8D-AE92-484A-8EE7-B4911D99B4E2}" presName="accentRepeatNode" presStyleLbl="solidFgAcc1" presStyleIdx="1" presStyleCnt="5"/>
      <dgm:spPr>
        <a:solidFill>
          <a:srgbClr val="00B050"/>
        </a:solidFill>
      </dgm:spPr>
    </dgm:pt>
    <dgm:pt modelId="{966CF5C0-12EE-48D6-A06F-6A67AD2CF31B}" type="pres">
      <dgm:prSet presAssocID="{7DF3C484-4BD2-4DF7-9B7D-6132AB94D6C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CADCB-6316-4EE9-87BF-94AC92C6A4E4}" type="pres">
      <dgm:prSet presAssocID="{7DF3C484-4BD2-4DF7-9B7D-6132AB94D6CB}" presName="accent_3" presStyleCnt="0"/>
      <dgm:spPr/>
    </dgm:pt>
    <dgm:pt modelId="{12E0FD2F-FBD1-4161-8ABA-07864E913DBA}" type="pres">
      <dgm:prSet presAssocID="{7DF3C484-4BD2-4DF7-9B7D-6132AB94D6CB}" presName="accentRepeatNode" presStyleLbl="solidFgAcc1" presStyleIdx="2" presStyleCnt="5"/>
      <dgm:spPr>
        <a:solidFill>
          <a:srgbClr val="66FF33"/>
        </a:solidFill>
      </dgm:spPr>
    </dgm:pt>
    <dgm:pt modelId="{D4AA95B9-D680-48E7-9E33-87D3F52DDEB2}" type="pres">
      <dgm:prSet presAssocID="{76159853-C0CC-4A48-A1BA-4B89F70D488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665B8-A685-48EF-B8B3-A7625B1CEF29}" type="pres">
      <dgm:prSet presAssocID="{76159853-C0CC-4A48-A1BA-4B89F70D4881}" presName="accent_4" presStyleCnt="0"/>
      <dgm:spPr/>
    </dgm:pt>
    <dgm:pt modelId="{3E38E459-B2CD-49E9-8E39-EEBBC278CE04}" type="pres">
      <dgm:prSet presAssocID="{76159853-C0CC-4A48-A1BA-4B89F70D4881}" presName="accentRepeatNode" presStyleLbl="solidFgAcc1" presStyleIdx="3" presStyleCnt="5"/>
      <dgm:spPr>
        <a:solidFill>
          <a:srgbClr val="FFFF00"/>
        </a:solidFill>
      </dgm:spPr>
    </dgm:pt>
    <dgm:pt modelId="{A8BBB9E4-532C-4511-8413-742455F48354}" type="pres">
      <dgm:prSet presAssocID="{AB4E9885-844D-4866-9273-4C66FAB116E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BB347-E5DA-4524-91DA-50CECEB60313}" type="pres">
      <dgm:prSet presAssocID="{AB4E9885-844D-4866-9273-4C66FAB116E9}" presName="accent_5" presStyleCnt="0"/>
      <dgm:spPr/>
    </dgm:pt>
    <dgm:pt modelId="{8D402DF8-AC3A-415A-8C84-B614CB915A25}" type="pres">
      <dgm:prSet presAssocID="{AB4E9885-844D-4866-9273-4C66FAB116E9}" presName="accentRepeatNode" presStyleLbl="solidFgAcc1" presStyleIdx="4" presStyleCnt="5"/>
      <dgm:spPr>
        <a:solidFill>
          <a:srgbClr val="FFC000"/>
        </a:solidFill>
      </dgm:spPr>
    </dgm:pt>
  </dgm:ptLst>
  <dgm:cxnLst>
    <dgm:cxn modelId="{62179221-7E35-44CD-82D9-B86B5AD33C78}" type="presOf" srcId="{11785822-5FF7-4F7E-B173-0DB89DC9C9C9}" destId="{AF86D497-D311-48C8-B56D-8EEE32E06D41}" srcOrd="0" destOrd="0" presId="urn:microsoft.com/office/officeart/2008/layout/VerticalCurvedList"/>
    <dgm:cxn modelId="{799AED7A-1705-4807-8A75-A725297CD6F0}" type="presOf" srcId="{8B5F1C8D-AE92-484A-8EE7-B4911D99B4E2}" destId="{2CED7449-F428-4904-89CA-1DABC89C0FD9}" srcOrd="0" destOrd="0" presId="urn:microsoft.com/office/officeart/2008/layout/VerticalCurvedList"/>
    <dgm:cxn modelId="{C663DB59-3306-4D20-8012-0F52742787D3}" srcId="{11785822-5FF7-4F7E-B173-0DB89DC9C9C9}" destId="{8B5F1C8D-AE92-484A-8EE7-B4911D99B4E2}" srcOrd="1" destOrd="0" parTransId="{3B7E4604-FB8A-46B3-BC46-8B33727ED3AB}" sibTransId="{E1EDD577-1BEE-4139-AAC3-DB093D0577E9}"/>
    <dgm:cxn modelId="{E879581C-3C98-49F0-B2FA-A717CC189DAB}" type="presOf" srcId="{576AC9E2-7FDA-4529-BBF7-A161BFF535B2}" destId="{D1E95C6D-BEE6-47CC-BF40-E07D670A051C}" srcOrd="0" destOrd="0" presId="urn:microsoft.com/office/officeart/2008/layout/VerticalCurvedList"/>
    <dgm:cxn modelId="{B7FE5B62-9B39-40E7-A739-A48EC19B60D3}" srcId="{11785822-5FF7-4F7E-B173-0DB89DC9C9C9}" destId="{576AC9E2-7FDA-4529-BBF7-A161BFF535B2}" srcOrd="0" destOrd="0" parTransId="{D917076A-BDCF-42A8-94A0-ACEBA2EDE2DB}" sibTransId="{917D0A38-85D5-4F76-A7AE-FF1B7D4692E5}"/>
    <dgm:cxn modelId="{784CCAAA-32CB-4061-836E-95848D5633DF}" srcId="{11785822-5FF7-4F7E-B173-0DB89DC9C9C9}" destId="{AB4E9885-844D-4866-9273-4C66FAB116E9}" srcOrd="4" destOrd="0" parTransId="{48770C47-92B1-4857-B6BE-9F1F20E31185}" sibTransId="{F91B9DDE-C55B-4434-ACD4-BC202EDC6C0E}"/>
    <dgm:cxn modelId="{121D34C0-8FF7-47DE-972C-20DD791D015D}" srcId="{11785822-5FF7-4F7E-B173-0DB89DC9C9C9}" destId="{76159853-C0CC-4A48-A1BA-4B89F70D4881}" srcOrd="3" destOrd="0" parTransId="{3BE9CDA8-0B16-4A5C-A659-D04B62EE5EDE}" sibTransId="{51FFFA5E-5A9C-42E2-8A4E-930E1642EC01}"/>
    <dgm:cxn modelId="{A820B294-5370-473B-9389-6A6F6CBE18ED}" type="presOf" srcId="{76159853-C0CC-4A48-A1BA-4B89F70D4881}" destId="{D4AA95B9-D680-48E7-9E33-87D3F52DDEB2}" srcOrd="0" destOrd="0" presId="urn:microsoft.com/office/officeart/2008/layout/VerticalCurvedList"/>
    <dgm:cxn modelId="{F2AB2C87-E7F5-459B-849E-7689ADB485A7}" type="presOf" srcId="{917D0A38-85D5-4F76-A7AE-FF1B7D4692E5}" destId="{C736E118-E0F0-41C9-ADF5-D8F6CEE85667}" srcOrd="0" destOrd="0" presId="urn:microsoft.com/office/officeart/2008/layout/VerticalCurvedList"/>
    <dgm:cxn modelId="{17432C10-3D2C-4C1C-8753-244DE76531D5}" srcId="{11785822-5FF7-4F7E-B173-0DB89DC9C9C9}" destId="{7DF3C484-4BD2-4DF7-9B7D-6132AB94D6CB}" srcOrd="2" destOrd="0" parTransId="{2D6043EA-0C12-4006-ACBF-89A1C26FDB75}" sibTransId="{898E1552-EE3F-4270-BE06-30775B7002AE}"/>
    <dgm:cxn modelId="{528AE593-C69A-49A6-A25D-1F19D3DEC06A}" type="presOf" srcId="{7DF3C484-4BD2-4DF7-9B7D-6132AB94D6CB}" destId="{966CF5C0-12EE-48D6-A06F-6A67AD2CF31B}" srcOrd="0" destOrd="0" presId="urn:microsoft.com/office/officeart/2008/layout/VerticalCurvedList"/>
    <dgm:cxn modelId="{FC994A99-FA60-408D-8637-38365C31F8C8}" type="presOf" srcId="{AB4E9885-844D-4866-9273-4C66FAB116E9}" destId="{A8BBB9E4-532C-4511-8413-742455F48354}" srcOrd="0" destOrd="0" presId="urn:microsoft.com/office/officeart/2008/layout/VerticalCurvedList"/>
    <dgm:cxn modelId="{5C1737C0-C4D5-441A-BCA4-0E909EEE8191}" type="presParOf" srcId="{AF86D497-D311-48C8-B56D-8EEE32E06D41}" destId="{3D7D62C6-9AE6-404C-B8C2-9EBE4204F3E1}" srcOrd="0" destOrd="0" presId="urn:microsoft.com/office/officeart/2008/layout/VerticalCurvedList"/>
    <dgm:cxn modelId="{83DC1137-4A57-41B4-8F56-2CF7FC29615E}" type="presParOf" srcId="{3D7D62C6-9AE6-404C-B8C2-9EBE4204F3E1}" destId="{C78FC3A8-A2BF-47C3-A72B-C99893242C37}" srcOrd="0" destOrd="0" presId="urn:microsoft.com/office/officeart/2008/layout/VerticalCurvedList"/>
    <dgm:cxn modelId="{8995BC2F-314D-472E-96C6-FE076636562C}" type="presParOf" srcId="{C78FC3A8-A2BF-47C3-A72B-C99893242C37}" destId="{04C6262F-3A3B-45A2-8EF8-FFB83CA95024}" srcOrd="0" destOrd="0" presId="urn:microsoft.com/office/officeart/2008/layout/VerticalCurvedList"/>
    <dgm:cxn modelId="{CC69A297-88C4-4EAC-8D7F-1AB456B5B787}" type="presParOf" srcId="{C78FC3A8-A2BF-47C3-A72B-C99893242C37}" destId="{C736E118-E0F0-41C9-ADF5-D8F6CEE85667}" srcOrd="1" destOrd="0" presId="urn:microsoft.com/office/officeart/2008/layout/VerticalCurvedList"/>
    <dgm:cxn modelId="{6D0723AC-C3F0-4A38-BEC0-9588642D1492}" type="presParOf" srcId="{C78FC3A8-A2BF-47C3-A72B-C99893242C37}" destId="{8AEE7D2D-6F2C-48BB-A3BA-EA45DF6D0E1F}" srcOrd="2" destOrd="0" presId="urn:microsoft.com/office/officeart/2008/layout/VerticalCurvedList"/>
    <dgm:cxn modelId="{1A157B44-B25D-492C-8FD7-DD0CB5CB423E}" type="presParOf" srcId="{C78FC3A8-A2BF-47C3-A72B-C99893242C37}" destId="{151FA0EE-6EE5-4397-B646-A7362CDC6674}" srcOrd="3" destOrd="0" presId="urn:microsoft.com/office/officeart/2008/layout/VerticalCurvedList"/>
    <dgm:cxn modelId="{C833407F-1832-41E1-9064-34A588E8896A}" type="presParOf" srcId="{3D7D62C6-9AE6-404C-B8C2-9EBE4204F3E1}" destId="{D1E95C6D-BEE6-47CC-BF40-E07D670A051C}" srcOrd="1" destOrd="0" presId="urn:microsoft.com/office/officeart/2008/layout/VerticalCurvedList"/>
    <dgm:cxn modelId="{F46F822C-A111-44B1-A5A8-51B2E21EF642}" type="presParOf" srcId="{3D7D62C6-9AE6-404C-B8C2-9EBE4204F3E1}" destId="{9137B296-2BF0-40B6-A971-D884D95DF9D3}" srcOrd="2" destOrd="0" presId="urn:microsoft.com/office/officeart/2008/layout/VerticalCurvedList"/>
    <dgm:cxn modelId="{FBC728A1-EC61-42CD-B11E-41EE83C7EA44}" type="presParOf" srcId="{9137B296-2BF0-40B6-A971-D884D95DF9D3}" destId="{28443C1F-23D0-4BDD-9169-5AF08CA7FA3E}" srcOrd="0" destOrd="0" presId="urn:microsoft.com/office/officeart/2008/layout/VerticalCurvedList"/>
    <dgm:cxn modelId="{047CA339-447B-4D2C-B258-0C6E4CA87656}" type="presParOf" srcId="{3D7D62C6-9AE6-404C-B8C2-9EBE4204F3E1}" destId="{2CED7449-F428-4904-89CA-1DABC89C0FD9}" srcOrd="3" destOrd="0" presId="urn:microsoft.com/office/officeart/2008/layout/VerticalCurvedList"/>
    <dgm:cxn modelId="{F58E48F5-90E2-4F58-AC3B-51BC8E98CBED}" type="presParOf" srcId="{3D7D62C6-9AE6-404C-B8C2-9EBE4204F3E1}" destId="{557F5D0B-3F3C-4180-86F1-652C78C3C493}" srcOrd="4" destOrd="0" presId="urn:microsoft.com/office/officeart/2008/layout/VerticalCurvedList"/>
    <dgm:cxn modelId="{77CC3E01-1EEE-4F71-AEC1-957B144A503C}" type="presParOf" srcId="{557F5D0B-3F3C-4180-86F1-652C78C3C493}" destId="{35E007E7-3DB3-4BFD-B158-8F78DD162AC0}" srcOrd="0" destOrd="0" presId="urn:microsoft.com/office/officeart/2008/layout/VerticalCurvedList"/>
    <dgm:cxn modelId="{F27ADC20-5718-46EA-A7B9-2F3EAA860B75}" type="presParOf" srcId="{3D7D62C6-9AE6-404C-B8C2-9EBE4204F3E1}" destId="{966CF5C0-12EE-48D6-A06F-6A67AD2CF31B}" srcOrd="5" destOrd="0" presId="urn:microsoft.com/office/officeart/2008/layout/VerticalCurvedList"/>
    <dgm:cxn modelId="{E0F0743B-3331-4DA8-B5BF-863590800AA2}" type="presParOf" srcId="{3D7D62C6-9AE6-404C-B8C2-9EBE4204F3E1}" destId="{F0FCADCB-6316-4EE9-87BF-94AC92C6A4E4}" srcOrd="6" destOrd="0" presId="urn:microsoft.com/office/officeart/2008/layout/VerticalCurvedList"/>
    <dgm:cxn modelId="{7867AB8D-8F2B-4D9B-A44E-CF28D7DDABE6}" type="presParOf" srcId="{F0FCADCB-6316-4EE9-87BF-94AC92C6A4E4}" destId="{12E0FD2F-FBD1-4161-8ABA-07864E913DBA}" srcOrd="0" destOrd="0" presId="urn:microsoft.com/office/officeart/2008/layout/VerticalCurvedList"/>
    <dgm:cxn modelId="{2E6D1BA3-2EFB-439A-872A-7AE453F4AD88}" type="presParOf" srcId="{3D7D62C6-9AE6-404C-B8C2-9EBE4204F3E1}" destId="{D4AA95B9-D680-48E7-9E33-87D3F52DDEB2}" srcOrd="7" destOrd="0" presId="urn:microsoft.com/office/officeart/2008/layout/VerticalCurvedList"/>
    <dgm:cxn modelId="{9E9CE0E6-B268-472F-99B9-ABB598CDB2C2}" type="presParOf" srcId="{3D7D62C6-9AE6-404C-B8C2-9EBE4204F3E1}" destId="{3C7665B8-A685-48EF-B8B3-A7625B1CEF29}" srcOrd="8" destOrd="0" presId="urn:microsoft.com/office/officeart/2008/layout/VerticalCurvedList"/>
    <dgm:cxn modelId="{39F37561-D913-4054-9BF5-5254925DD625}" type="presParOf" srcId="{3C7665B8-A685-48EF-B8B3-A7625B1CEF29}" destId="{3E38E459-B2CD-49E9-8E39-EEBBC278CE04}" srcOrd="0" destOrd="0" presId="urn:microsoft.com/office/officeart/2008/layout/VerticalCurvedList"/>
    <dgm:cxn modelId="{ED831973-0959-42E0-8F51-2265385C0EB7}" type="presParOf" srcId="{3D7D62C6-9AE6-404C-B8C2-9EBE4204F3E1}" destId="{A8BBB9E4-532C-4511-8413-742455F48354}" srcOrd="9" destOrd="0" presId="urn:microsoft.com/office/officeart/2008/layout/VerticalCurvedList"/>
    <dgm:cxn modelId="{4F73F1EE-36B8-4831-8EAB-2D284F8747AB}" type="presParOf" srcId="{3D7D62C6-9AE6-404C-B8C2-9EBE4204F3E1}" destId="{B23BB347-E5DA-4524-91DA-50CECEB60313}" srcOrd="10" destOrd="0" presId="urn:microsoft.com/office/officeart/2008/layout/VerticalCurvedList"/>
    <dgm:cxn modelId="{04E3C702-D123-4097-B13A-AF2BE1C27ABD}" type="presParOf" srcId="{B23BB347-E5DA-4524-91DA-50CECEB60313}" destId="{8D402DF8-AC3A-415A-8C84-B614CB915A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29CEA-EA8A-4D4C-BC81-E94B848DF841}" type="doc">
      <dgm:prSet loTypeId="urn:microsoft.com/office/officeart/2005/8/layout/matrix3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F5E54CB-4DB4-4F15-B2F4-29BF1941AA15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Прогноз социально-экономического развития МО Ейский район</a:t>
          </a:r>
          <a:endParaRPr lang="ru-RU" dirty="0">
            <a:solidFill>
              <a:schemeClr val="tx1"/>
            </a:solidFill>
          </a:endParaRPr>
        </a:p>
      </dgm:t>
    </dgm:pt>
    <dgm:pt modelId="{2630F3C2-ABEE-44EA-9F8D-70A13D11F393}" type="parTrans" cxnId="{C0A3937E-9E90-467C-B1F2-D37FA244E4A6}">
      <dgm:prSet/>
      <dgm:spPr/>
      <dgm:t>
        <a:bodyPr/>
        <a:lstStyle/>
        <a:p>
          <a:endParaRPr lang="ru-RU"/>
        </a:p>
      </dgm:t>
    </dgm:pt>
    <dgm:pt modelId="{98B3DB35-F5AB-49CE-A10E-629936F776B9}" type="sibTrans" cxnId="{C0A3937E-9E90-467C-B1F2-D37FA244E4A6}">
      <dgm:prSet/>
      <dgm:spPr/>
      <dgm:t>
        <a:bodyPr/>
        <a:lstStyle/>
        <a:p>
          <a:endParaRPr lang="ru-RU"/>
        </a:p>
      </dgm:t>
    </dgm:pt>
    <dgm:pt modelId="{EA50E1B5-4BC3-4D55-A6D6-907683CE7E1C}">
      <dgm:prSet phldrT="[Текст]"/>
      <dgm:spPr>
        <a:solidFill>
          <a:srgbClr val="66FF33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Бюджетное послание президента РФ</a:t>
          </a:r>
          <a:endParaRPr lang="ru-RU" dirty="0">
            <a:solidFill>
              <a:schemeClr val="tx1"/>
            </a:solidFill>
          </a:endParaRPr>
        </a:p>
      </dgm:t>
    </dgm:pt>
    <dgm:pt modelId="{44891D0A-2F0B-4A53-A0A4-1C1641253D2C}" type="parTrans" cxnId="{45A7A2D3-3C2F-412C-898A-EED5130CA84B}">
      <dgm:prSet/>
      <dgm:spPr/>
      <dgm:t>
        <a:bodyPr/>
        <a:lstStyle/>
        <a:p>
          <a:endParaRPr lang="ru-RU"/>
        </a:p>
      </dgm:t>
    </dgm:pt>
    <dgm:pt modelId="{9AACBD69-1EA8-49BB-98EF-1E2A93941C15}" type="sibTrans" cxnId="{45A7A2D3-3C2F-412C-898A-EED5130CA84B}">
      <dgm:prSet/>
      <dgm:spPr/>
      <dgm:t>
        <a:bodyPr/>
        <a:lstStyle/>
        <a:p>
          <a:endParaRPr lang="ru-RU"/>
        </a:p>
      </dgm:t>
    </dgm:pt>
    <dgm:pt modelId="{28AE7B89-6608-447C-BA0C-BE80599EEDE3}">
      <dgm:prSet phldrT="[Текст]"/>
      <dgm:spPr>
        <a:solidFill>
          <a:srgbClr val="FF00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Основные направления бюджетной и налоговой  политики МО Ейский район</a:t>
          </a:r>
          <a:endParaRPr lang="ru-RU" dirty="0">
            <a:solidFill>
              <a:schemeClr val="tx1"/>
            </a:solidFill>
          </a:endParaRPr>
        </a:p>
      </dgm:t>
    </dgm:pt>
    <dgm:pt modelId="{5B5ABEEC-8D6B-4C53-A541-7C2808446715}" type="parTrans" cxnId="{C8699018-A4AC-4BE5-B583-04CBBA82AB9B}">
      <dgm:prSet/>
      <dgm:spPr/>
      <dgm:t>
        <a:bodyPr/>
        <a:lstStyle/>
        <a:p>
          <a:endParaRPr lang="ru-RU"/>
        </a:p>
      </dgm:t>
    </dgm:pt>
    <dgm:pt modelId="{A3A2DB86-D428-4337-91BB-7D154ECCCB8E}" type="sibTrans" cxnId="{C8699018-A4AC-4BE5-B583-04CBBA82AB9B}">
      <dgm:prSet/>
      <dgm:spPr/>
      <dgm:t>
        <a:bodyPr/>
        <a:lstStyle/>
        <a:p>
          <a:endParaRPr lang="ru-RU"/>
        </a:p>
      </dgm:t>
    </dgm:pt>
    <dgm:pt modelId="{589BEFD0-9AF2-497C-AFD6-39B488C43DB0}">
      <dgm:prSet phldrT="[Текст]"/>
      <dgm:spPr>
        <a:solidFill>
          <a:srgbClr val="00FF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Муниципальные программы МО Ейский район</a:t>
          </a:r>
          <a:endParaRPr lang="ru-RU" dirty="0">
            <a:solidFill>
              <a:schemeClr val="tx1"/>
            </a:solidFill>
          </a:endParaRPr>
        </a:p>
      </dgm:t>
    </dgm:pt>
    <dgm:pt modelId="{69D3FB24-DBF4-4BE9-86B2-E17C53C40E25}" type="parTrans" cxnId="{DEC4B495-02AB-4C1C-89F2-17286F97AF12}">
      <dgm:prSet/>
      <dgm:spPr/>
      <dgm:t>
        <a:bodyPr/>
        <a:lstStyle/>
        <a:p>
          <a:endParaRPr lang="ru-RU"/>
        </a:p>
      </dgm:t>
    </dgm:pt>
    <dgm:pt modelId="{4BB57574-23AC-4839-B577-0E99ECD98373}" type="sibTrans" cxnId="{DEC4B495-02AB-4C1C-89F2-17286F97AF12}">
      <dgm:prSet/>
      <dgm:spPr/>
      <dgm:t>
        <a:bodyPr/>
        <a:lstStyle/>
        <a:p>
          <a:endParaRPr lang="ru-RU"/>
        </a:p>
      </dgm:t>
    </dgm:pt>
    <dgm:pt modelId="{1CECE8CE-A02D-474F-BA24-931AC6B40BE9}" type="pres">
      <dgm:prSet presAssocID="{CB129CEA-EA8A-4D4C-BC81-E94B848DF84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EC15C-9FE5-46C1-BCFF-15998100C86B}" type="pres">
      <dgm:prSet presAssocID="{CB129CEA-EA8A-4D4C-BC81-E94B848DF841}" presName="diamond" presStyleLbl="bgShp" presStyleIdx="0" presStyleCnt="1"/>
      <dgm:spPr/>
      <dgm:t>
        <a:bodyPr/>
        <a:lstStyle/>
        <a:p>
          <a:endParaRPr lang="ru-RU"/>
        </a:p>
      </dgm:t>
    </dgm:pt>
    <dgm:pt modelId="{E24965EC-736B-4030-BB8D-2EDD1CF5F30A}" type="pres">
      <dgm:prSet presAssocID="{CB129CEA-EA8A-4D4C-BC81-E94B848DF84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9A03C-5C9D-478C-92D7-3285125B2FA4}" type="pres">
      <dgm:prSet presAssocID="{CB129CEA-EA8A-4D4C-BC81-E94B848DF84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A9462-EA35-4D2D-9105-68BED5302E0A}" type="pres">
      <dgm:prSet presAssocID="{CB129CEA-EA8A-4D4C-BC81-E94B848DF84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1FA64-7F6C-4612-A59F-8265AB79AC9F}" type="pres">
      <dgm:prSet presAssocID="{CB129CEA-EA8A-4D4C-BC81-E94B848DF84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95B9C6-6DFC-4FE7-8615-74A36E0886BA}" type="presOf" srcId="{CB129CEA-EA8A-4D4C-BC81-E94B848DF841}" destId="{1CECE8CE-A02D-474F-BA24-931AC6B40BE9}" srcOrd="0" destOrd="0" presId="urn:microsoft.com/office/officeart/2005/8/layout/matrix3"/>
    <dgm:cxn modelId="{DEC4B495-02AB-4C1C-89F2-17286F97AF12}" srcId="{CB129CEA-EA8A-4D4C-BC81-E94B848DF841}" destId="{589BEFD0-9AF2-497C-AFD6-39B488C43DB0}" srcOrd="3" destOrd="0" parTransId="{69D3FB24-DBF4-4BE9-86B2-E17C53C40E25}" sibTransId="{4BB57574-23AC-4839-B577-0E99ECD98373}"/>
    <dgm:cxn modelId="{88F9C534-E7DC-4023-8032-111B35C0B2F4}" type="presOf" srcId="{EF5E54CB-4DB4-4F15-B2F4-29BF1941AA15}" destId="{E24965EC-736B-4030-BB8D-2EDD1CF5F30A}" srcOrd="0" destOrd="0" presId="urn:microsoft.com/office/officeart/2005/8/layout/matrix3"/>
    <dgm:cxn modelId="{F1EA6D79-8C35-4B3C-9396-D3B6546F46C0}" type="presOf" srcId="{589BEFD0-9AF2-497C-AFD6-39B488C43DB0}" destId="{A421FA64-7F6C-4612-A59F-8265AB79AC9F}" srcOrd="0" destOrd="0" presId="urn:microsoft.com/office/officeart/2005/8/layout/matrix3"/>
    <dgm:cxn modelId="{C8699018-A4AC-4BE5-B583-04CBBA82AB9B}" srcId="{CB129CEA-EA8A-4D4C-BC81-E94B848DF841}" destId="{28AE7B89-6608-447C-BA0C-BE80599EEDE3}" srcOrd="2" destOrd="0" parTransId="{5B5ABEEC-8D6B-4C53-A541-7C2808446715}" sibTransId="{A3A2DB86-D428-4337-91BB-7D154ECCCB8E}"/>
    <dgm:cxn modelId="{E3DD27D7-3AB5-4C89-8432-9ED2C03CCC47}" type="presOf" srcId="{EA50E1B5-4BC3-4D55-A6D6-907683CE7E1C}" destId="{A089A03C-5C9D-478C-92D7-3285125B2FA4}" srcOrd="0" destOrd="0" presId="urn:microsoft.com/office/officeart/2005/8/layout/matrix3"/>
    <dgm:cxn modelId="{0C614A6C-C314-4B88-ACE3-FDCE459EB628}" type="presOf" srcId="{28AE7B89-6608-447C-BA0C-BE80599EEDE3}" destId="{874A9462-EA35-4D2D-9105-68BED5302E0A}" srcOrd="0" destOrd="0" presId="urn:microsoft.com/office/officeart/2005/8/layout/matrix3"/>
    <dgm:cxn modelId="{45A7A2D3-3C2F-412C-898A-EED5130CA84B}" srcId="{CB129CEA-EA8A-4D4C-BC81-E94B848DF841}" destId="{EA50E1B5-4BC3-4D55-A6D6-907683CE7E1C}" srcOrd="1" destOrd="0" parTransId="{44891D0A-2F0B-4A53-A0A4-1C1641253D2C}" sibTransId="{9AACBD69-1EA8-49BB-98EF-1E2A93941C15}"/>
    <dgm:cxn modelId="{C0A3937E-9E90-467C-B1F2-D37FA244E4A6}" srcId="{CB129CEA-EA8A-4D4C-BC81-E94B848DF841}" destId="{EF5E54CB-4DB4-4F15-B2F4-29BF1941AA15}" srcOrd="0" destOrd="0" parTransId="{2630F3C2-ABEE-44EA-9F8D-70A13D11F393}" sibTransId="{98B3DB35-F5AB-49CE-A10E-629936F776B9}"/>
    <dgm:cxn modelId="{19D26A4B-414F-4491-AE9B-35D4CBBB3082}" type="presParOf" srcId="{1CECE8CE-A02D-474F-BA24-931AC6B40BE9}" destId="{251EC15C-9FE5-46C1-BCFF-15998100C86B}" srcOrd="0" destOrd="0" presId="urn:microsoft.com/office/officeart/2005/8/layout/matrix3"/>
    <dgm:cxn modelId="{49005A96-DD64-4888-950B-B83F5740432B}" type="presParOf" srcId="{1CECE8CE-A02D-474F-BA24-931AC6B40BE9}" destId="{E24965EC-736B-4030-BB8D-2EDD1CF5F30A}" srcOrd="1" destOrd="0" presId="urn:microsoft.com/office/officeart/2005/8/layout/matrix3"/>
    <dgm:cxn modelId="{8D7716C6-B8A1-4E3D-8616-54A28FF848BE}" type="presParOf" srcId="{1CECE8CE-A02D-474F-BA24-931AC6B40BE9}" destId="{A089A03C-5C9D-478C-92D7-3285125B2FA4}" srcOrd="2" destOrd="0" presId="urn:microsoft.com/office/officeart/2005/8/layout/matrix3"/>
    <dgm:cxn modelId="{F5CC14A5-6622-4308-9006-D53E90E1241B}" type="presParOf" srcId="{1CECE8CE-A02D-474F-BA24-931AC6B40BE9}" destId="{874A9462-EA35-4D2D-9105-68BED5302E0A}" srcOrd="3" destOrd="0" presId="urn:microsoft.com/office/officeart/2005/8/layout/matrix3"/>
    <dgm:cxn modelId="{73175D9E-28C4-471C-8928-CE220E952059}" type="presParOf" srcId="{1CECE8CE-A02D-474F-BA24-931AC6B40BE9}" destId="{A421FA64-7F6C-4612-A59F-8265AB79AC9F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7E8ABF-DFAB-42E0-AA4E-E1F2355E01DE}" type="doc">
      <dgm:prSet loTypeId="urn:microsoft.com/office/officeart/2005/8/layout/hierarchy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9D1D26-28BA-45E8-86FB-696BD0DB1045}">
      <dgm:prSet phldrT="[Текст]"/>
      <dgm:spPr>
        <a:solidFill>
          <a:srgbClr val="00FFFF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Дотации (от лат. «</a:t>
          </a:r>
          <a:r>
            <a:rPr lang="en-US" b="1" dirty="0" err="1" smtClean="0">
              <a:solidFill>
                <a:schemeClr val="tx1"/>
              </a:solidFill>
            </a:rPr>
            <a:t>Dotatio</a:t>
          </a:r>
          <a:r>
            <a:rPr lang="ru-RU" b="1" dirty="0" smtClean="0">
              <a:solidFill>
                <a:schemeClr val="tx1"/>
              </a:solidFill>
            </a:rPr>
            <a:t>» – дар, пожертвование)</a:t>
          </a:r>
          <a:endParaRPr lang="ru-RU" b="1" dirty="0">
            <a:solidFill>
              <a:schemeClr val="tx1"/>
            </a:solidFill>
          </a:endParaRPr>
        </a:p>
      </dgm:t>
    </dgm:pt>
    <dgm:pt modelId="{1820C7B9-2D3C-4013-B16A-012AD58C8B31}" type="parTrans" cxnId="{55BD61D1-8260-483A-A95A-C3DE5CC52A21}">
      <dgm:prSet/>
      <dgm:spPr/>
      <dgm:t>
        <a:bodyPr/>
        <a:lstStyle/>
        <a:p>
          <a:endParaRPr lang="ru-RU"/>
        </a:p>
      </dgm:t>
    </dgm:pt>
    <dgm:pt modelId="{A1893D1B-D45E-4E02-A8DF-26A3E5014CF0}" type="sibTrans" cxnId="{55BD61D1-8260-483A-A95A-C3DE5CC52A21}">
      <dgm:prSet/>
      <dgm:spPr/>
      <dgm:t>
        <a:bodyPr/>
        <a:lstStyle/>
        <a:p>
          <a:endParaRPr lang="ru-RU"/>
        </a:p>
      </dgm:t>
    </dgm:pt>
    <dgm:pt modelId="{12E6B983-646C-4291-802A-7842C6A07453}">
      <dgm:prSet phldrT="[Текст]"/>
      <dgm:spPr>
        <a:solidFill>
          <a:srgbClr val="00FFFF">
            <a:alpha val="90000"/>
          </a:srgbClr>
        </a:solidFill>
      </dgm:spPr>
      <dgm:t>
        <a:bodyPr/>
        <a:lstStyle/>
        <a:p>
          <a:r>
            <a:rPr lang="ru-RU" dirty="0" smtClean="0"/>
            <a:t>Предоставляются без определения конкретной цели их использования</a:t>
          </a:r>
          <a:endParaRPr lang="ru-RU" dirty="0"/>
        </a:p>
      </dgm:t>
    </dgm:pt>
    <dgm:pt modelId="{BB03EE30-9C5D-4242-AD45-2C5660829A94}" type="parTrans" cxnId="{A63BB666-4CB3-4EF0-896D-AEA954913864}">
      <dgm:prSet/>
      <dgm:spPr>
        <a:ln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6CE057F3-193E-4882-AF1F-5F8CF63A1C7D}" type="sibTrans" cxnId="{A63BB666-4CB3-4EF0-896D-AEA954913864}">
      <dgm:prSet/>
      <dgm:spPr/>
      <dgm:t>
        <a:bodyPr/>
        <a:lstStyle/>
        <a:p>
          <a:endParaRPr lang="ru-RU"/>
        </a:p>
      </dgm:t>
    </dgm:pt>
    <dgm:pt modelId="{2A1E1D6A-6BD3-44F3-BF5B-C6CC213988D6}">
      <dgm:prSet phldrT="[Текст]"/>
      <dgm:spPr>
        <a:solidFill>
          <a:srgbClr val="00FFFF">
            <a:alpha val="90000"/>
          </a:srgbClr>
        </a:solidFill>
      </dgm:spPr>
      <dgm:t>
        <a:bodyPr/>
        <a:lstStyle/>
        <a:p>
          <a:r>
            <a:rPr lang="ru-RU" dirty="0" smtClean="0"/>
            <a:t>Вы даете ребенку «карманные деньги»</a:t>
          </a:r>
          <a:endParaRPr lang="ru-RU" dirty="0"/>
        </a:p>
      </dgm:t>
    </dgm:pt>
    <dgm:pt modelId="{4C26EBEE-8690-4F8D-9203-FD2672F2EF03}" type="parTrans" cxnId="{E30E0927-5318-4129-BFE1-4626ACEF6741}">
      <dgm:prSet/>
      <dgm:spPr>
        <a:ln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894A77D3-875B-420D-B3A7-A25B61CD853A}" type="sibTrans" cxnId="{E30E0927-5318-4129-BFE1-4626ACEF6741}">
      <dgm:prSet/>
      <dgm:spPr/>
      <dgm:t>
        <a:bodyPr/>
        <a:lstStyle/>
        <a:p>
          <a:endParaRPr lang="ru-RU"/>
        </a:p>
      </dgm:t>
    </dgm:pt>
    <dgm:pt modelId="{FEEE08FA-34F7-455E-B8E2-3DA3C945DB97}">
      <dgm:prSet phldrT="[Текст]"/>
      <dgm:spPr>
        <a:solidFill>
          <a:srgbClr val="66FF33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Субсидии (от лат. «</a:t>
          </a:r>
          <a:r>
            <a:rPr lang="en-US" b="1" dirty="0" err="1" smtClean="0">
              <a:solidFill>
                <a:schemeClr val="tx1"/>
              </a:solidFill>
            </a:rPr>
            <a:t>Subsidium</a:t>
          </a:r>
          <a:r>
            <a:rPr lang="ru-RU" b="1" dirty="0" smtClean="0">
              <a:solidFill>
                <a:schemeClr val="tx1"/>
              </a:solidFill>
            </a:rPr>
            <a:t>» – поддержка)</a:t>
          </a:r>
          <a:endParaRPr lang="ru-RU" b="1" dirty="0">
            <a:solidFill>
              <a:schemeClr val="tx1"/>
            </a:solidFill>
          </a:endParaRPr>
        </a:p>
      </dgm:t>
    </dgm:pt>
    <dgm:pt modelId="{ADF1E816-948F-4069-9AF6-FE67F1F445AE}" type="parTrans" cxnId="{2F568D7E-1818-4AC5-BDFB-CAEB738BD590}">
      <dgm:prSet/>
      <dgm:spPr/>
      <dgm:t>
        <a:bodyPr/>
        <a:lstStyle/>
        <a:p>
          <a:endParaRPr lang="ru-RU"/>
        </a:p>
      </dgm:t>
    </dgm:pt>
    <dgm:pt modelId="{B9ED2244-E63E-47CE-82CA-236D11570CFF}" type="sibTrans" cxnId="{2F568D7E-1818-4AC5-BDFB-CAEB738BD590}">
      <dgm:prSet/>
      <dgm:spPr/>
      <dgm:t>
        <a:bodyPr/>
        <a:lstStyle/>
        <a:p>
          <a:endParaRPr lang="ru-RU"/>
        </a:p>
      </dgm:t>
    </dgm:pt>
    <dgm:pt modelId="{F97F7252-ED41-441C-A33E-62EF94D5012F}">
      <dgm:prSet phldrT="[Текст]"/>
      <dgm:spPr>
        <a:solidFill>
          <a:srgbClr val="66FF33">
            <a:alpha val="90000"/>
          </a:srgbClr>
        </a:solidFill>
      </dgm:spPr>
      <dgm:t>
        <a:bodyPr/>
        <a:lstStyle/>
        <a:p>
          <a:r>
            <a:rPr lang="ru-RU" dirty="0" smtClean="0"/>
            <a:t>Предоставляются на условиях долевого </a:t>
          </a:r>
          <a:r>
            <a:rPr lang="ru-RU" dirty="0" err="1" smtClean="0"/>
            <a:t>софинансирования</a:t>
          </a:r>
          <a:r>
            <a:rPr lang="ru-RU" dirty="0" smtClean="0"/>
            <a:t> расходов других бюджетов</a:t>
          </a:r>
          <a:endParaRPr lang="ru-RU" dirty="0"/>
        </a:p>
      </dgm:t>
    </dgm:pt>
    <dgm:pt modelId="{F9FEE579-E43D-41F6-A0E5-A561955D446B}" type="parTrans" cxnId="{C6C66E71-48B1-45A4-97D9-944BB8F194D2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23B430A2-E292-4E84-B1C9-AF20C46E2F7E}" type="sibTrans" cxnId="{C6C66E71-48B1-45A4-97D9-944BB8F194D2}">
      <dgm:prSet/>
      <dgm:spPr/>
      <dgm:t>
        <a:bodyPr/>
        <a:lstStyle/>
        <a:p>
          <a:endParaRPr lang="ru-RU"/>
        </a:p>
      </dgm:t>
    </dgm:pt>
    <dgm:pt modelId="{E3F3397C-A66A-4D12-BD8A-1F9E3CC8E8EE}">
      <dgm:prSet phldrT="[Текст]"/>
      <dgm:spPr>
        <a:solidFill>
          <a:srgbClr val="66FF33">
            <a:alpha val="90000"/>
          </a:srgbClr>
        </a:solidFill>
      </dgm:spPr>
      <dgm:t>
        <a:bodyPr/>
        <a:lstStyle/>
        <a:p>
          <a:r>
            <a:rPr lang="ru-RU" dirty="0" smtClean="0"/>
            <a:t>Вы «добавляете» денег для того, чтобы ваш ребенок купил себе новый телефон (а остальные он накопил сам)</a:t>
          </a:r>
          <a:endParaRPr lang="ru-RU" dirty="0"/>
        </a:p>
      </dgm:t>
    </dgm:pt>
    <dgm:pt modelId="{FA77F0BA-097F-4FD2-A5FA-C3E780F3FBFC}" type="parTrans" cxnId="{198866C3-DB96-4390-A829-EAEBF2EC7C9E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DCA43609-61C9-4ACE-AAB1-24C8D2E08ED1}" type="sibTrans" cxnId="{198866C3-DB96-4390-A829-EAEBF2EC7C9E}">
      <dgm:prSet/>
      <dgm:spPr/>
      <dgm:t>
        <a:bodyPr/>
        <a:lstStyle/>
        <a:p>
          <a:endParaRPr lang="ru-RU"/>
        </a:p>
      </dgm:t>
    </dgm:pt>
    <dgm:pt modelId="{58C5F04A-7539-47C0-BF1F-0C916AF13B48}">
      <dgm:prSet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Субвенции (от лат. «</a:t>
          </a:r>
          <a:r>
            <a:rPr lang="en-US" b="1" dirty="0" err="1" smtClean="0">
              <a:solidFill>
                <a:schemeClr val="tx1"/>
              </a:solidFill>
            </a:rPr>
            <a:t>Subvenire</a:t>
          </a:r>
          <a:r>
            <a:rPr lang="ru-RU" b="1" dirty="0" smtClean="0">
              <a:solidFill>
                <a:schemeClr val="tx1"/>
              </a:solidFill>
            </a:rPr>
            <a:t>» – приходить на помощь)</a:t>
          </a:r>
          <a:endParaRPr lang="ru-RU" b="1" dirty="0">
            <a:solidFill>
              <a:schemeClr val="tx1"/>
            </a:solidFill>
          </a:endParaRPr>
        </a:p>
      </dgm:t>
    </dgm:pt>
    <dgm:pt modelId="{3D6F1C4D-899F-4BDB-A867-26CCC888D169}" type="parTrans" cxnId="{CD408537-9A26-4458-8B9D-C054EECA5809}">
      <dgm:prSet/>
      <dgm:spPr/>
      <dgm:t>
        <a:bodyPr/>
        <a:lstStyle/>
        <a:p>
          <a:endParaRPr lang="ru-RU"/>
        </a:p>
      </dgm:t>
    </dgm:pt>
    <dgm:pt modelId="{C7A2D8B7-2668-48C7-90A9-436F86056679}" type="sibTrans" cxnId="{CD408537-9A26-4458-8B9D-C054EECA5809}">
      <dgm:prSet/>
      <dgm:spPr/>
      <dgm:t>
        <a:bodyPr/>
        <a:lstStyle/>
        <a:p>
          <a:endParaRPr lang="ru-RU"/>
        </a:p>
      </dgm:t>
    </dgm:pt>
    <dgm:pt modelId="{32481664-93CD-4ADB-9D8E-87C40CF2130E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/>
            <a:t>Предоставляются на финансирование «переданных» другим публично-правовым образованиям полномочий</a:t>
          </a:r>
          <a:endParaRPr lang="ru-RU" dirty="0"/>
        </a:p>
      </dgm:t>
    </dgm:pt>
    <dgm:pt modelId="{2B7207B9-95D0-412F-9CA0-5E7EAFB7D7F8}" type="parTrans" cxnId="{AF286212-8F46-4539-A58E-5B00A00C90C4}">
      <dgm:prSet/>
      <dgm:spPr/>
      <dgm:t>
        <a:bodyPr/>
        <a:lstStyle/>
        <a:p>
          <a:endParaRPr lang="ru-RU"/>
        </a:p>
      </dgm:t>
    </dgm:pt>
    <dgm:pt modelId="{AA3CE8A3-CA49-4C99-8C28-5D86FF84B485}" type="sibTrans" cxnId="{AF286212-8F46-4539-A58E-5B00A00C90C4}">
      <dgm:prSet/>
      <dgm:spPr/>
      <dgm:t>
        <a:bodyPr/>
        <a:lstStyle/>
        <a:p>
          <a:endParaRPr lang="ru-RU"/>
        </a:p>
      </dgm:t>
    </dgm:pt>
    <dgm:pt modelId="{9AA41E15-FAEF-4FA8-BA5A-4C4951C9DA35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/>
            <a:t>Вы даете ребенку деньги и посылаете его в магазин купить продукты (по списку)</a:t>
          </a:r>
          <a:endParaRPr lang="ru-RU" dirty="0"/>
        </a:p>
      </dgm:t>
    </dgm:pt>
    <dgm:pt modelId="{8F1C0B0F-6397-4745-898A-DA63841AB2B9}" type="parTrans" cxnId="{86B5E8AF-6588-4296-B484-2964606BEBA4}">
      <dgm:prSet/>
      <dgm:spPr/>
      <dgm:t>
        <a:bodyPr/>
        <a:lstStyle/>
        <a:p>
          <a:endParaRPr lang="ru-RU"/>
        </a:p>
      </dgm:t>
    </dgm:pt>
    <dgm:pt modelId="{D95BF631-BFCE-4F43-8FEE-D09F6C39FE43}" type="sibTrans" cxnId="{86B5E8AF-6588-4296-B484-2964606BEBA4}">
      <dgm:prSet/>
      <dgm:spPr/>
      <dgm:t>
        <a:bodyPr/>
        <a:lstStyle/>
        <a:p>
          <a:endParaRPr lang="ru-RU"/>
        </a:p>
      </dgm:t>
    </dgm:pt>
    <dgm:pt modelId="{08DB7867-19F0-45C9-9B60-1AFC15B6404D}" type="pres">
      <dgm:prSet presAssocID="{127E8ABF-DFAB-42E0-AA4E-E1F2355E01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8AE8B6-A415-4F22-B59C-D2D340ED6AA3}" type="pres">
      <dgm:prSet presAssocID="{359D1D26-28BA-45E8-86FB-696BD0DB1045}" presName="root" presStyleCnt="0"/>
      <dgm:spPr/>
    </dgm:pt>
    <dgm:pt modelId="{A39325F0-CCA4-4E0F-9BB4-BDFC242DAB44}" type="pres">
      <dgm:prSet presAssocID="{359D1D26-28BA-45E8-86FB-696BD0DB1045}" presName="rootComposite" presStyleCnt="0"/>
      <dgm:spPr/>
    </dgm:pt>
    <dgm:pt modelId="{397A6250-31A4-4629-9F83-0E8427C6FDDC}" type="pres">
      <dgm:prSet presAssocID="{359D1D26-28BA-45E8-86FB-696BD0DB1045}" presName="rootText" presStyleLbl="node1" presStyleIdx="0" presStyleCnt="3" custScaleX="131503"/>
      <dgm:spPr/>
      <dgm:t>
        <a:bodyPr/>
        <a:lstStyle/>
        <a:p>
          <a:endParaRPr lang="ru-RU"/>
        </a:p>
      </dgm:t>
    </dgm:pt>
    <dgm:pt modelId="{C24B54C4-3E84-423C-8386-605EBE67C84C}" type="pres">
      <dgm:prSet presAssocID="{359D1D26-28BA-45E8-86FB-696BD0DB1045}" presName="rootConnector" presStyleLbl="node1" presStyleIdx="0" presStyleCnt="3"/>
      <dgm:spPr/>
      <dgm:t>
        <a:bodyPr/>
        <a:lstStyle/>
        <a:p>
          <a:endParaRPr lang="ru-RU"/>
        </a:p>
      </dgm:t>
    </dgm:pt>
    <dgm:pt modelId="{2D907390-00D7-4585-9FD5-AE5E65D9FDA9}" type="pres">
      <dgm:prSet presAssocID="{359D1D26-28BA-45E8-86FB-696BD0DB1045}" presName="childShape" presStyleCnt="0"/>
      <dgm:spPr/>
    </dgm:pt>
    <dgm:pt modelId="{D2206E05-B8D8-41A8-A287-CDCD0ED5C871}" type="pres">
      <dgm:prSet presAssocID="{BB03EE30-9C5D-4242-AD45-2C5660829A94}" presName="Name13" presStyleLbl="parChTrans1D2" presStyleIdx="0" presStyleCnt="6"/>
      <dgm:spPr/>
      <dgm:t>
        <a:bodyPr/>
        <a:lstStyle/>
        <a:p>
          <a:endParaRPr lang="ru-RU"/>
        </a:p>
      </dgm:t>
    </dgm:pt>
    <dgm:pt modelId="{98088C60-6DD9-4DF3-B6D4-E4B7054BB70C}" type="pres">
      <dgm:prSet presAssocID="{12E6B983-646C-4291-802A-7842C6A07453}" presName="childText" presStyleLbl="bgAcc1" presStyleIdx="0" presStyleCnt="6" custScaleX="131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FA193-9198-4115-B503-8A6C9FDDBD75}" type="pres">
      <dgm:prSet presAssocID="{4C26EBEE-8690-4F8D-9203-FD2672F2EF03}" presName="Name13" presStyleLbl="parChTrans1D2" presStyleIdx="1" presStyleCnt="6"/>
      <dgm:spPr/>
      <dgm:t>
        <a:bodyPr/>
        <a:lstStyle/>
        <a:p>
          <a:endParaRPr lang="ru-RU"/>
        </a:p>
      </dgm:t>
    </dgm:pt>
    <dgm:pt modelId="{01DD2089-D3B4-4859-8D5C-181F57A7FE50}" type="pres">
      <dgm:prSet presAssocID="{2A1E1D6A-6BD3-44F3-BF5B-C6CC213988D6}" presName="childText" presStyleLbl="bgAcc1" presStyleIdx="1" presStyleCnt="6" custScaleX="131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B603F-35B3-4AA2-B8CA-B389D965109E}" type="pres">
      <dgm:prSet presAssocID="{FEEE08FA-34F7-455E-B8E2-3DA3C945DB97}" presName="root" presStyleCnt="0"/>
      <dgm:spPr/>
    </dgm:pt>
    <dgm:pt modelId="{DB53F539-0FA7-401E-A8AA-2AB93F846C2C}" type="pres">
      <dgm:prSet presAssocID="{FEEE08FA-34F7-455E-B8E2-3DA3C945DB97}" presName="rootComposite" presStyleCnt="0"/>
      <dgm:spPr/>
    </dgm:pt>
    <dgm:pt modelId="{1933D052-DD51-43AC-8179-28147968FB06}" type="pres">
      <dgm:prSet presAssocID="{FEEE08FA-34F7-455E-B8E2-3DA3C945DB97}" presName="rootText" presStyleLbl="node1" presStyleIdx="1" presStyleCnt="3" custScaleX="125452"/>
      <dgm:spPr/>
      <dgm:t>
        <a:bodyPr/>
        <a:lstStyle/>
        <a:p>
          <a:endParaRPr lang="ru-RU"/>
        </a:p>
      </dgm:t>
    </dgm:pt>
    <dgm:pt modelId="{DE69E8A7-283E-460C-AD8E-DE812F9201BD}" type="pres">
      <dgm:prSet presAssocID="{FEEE08FA-34F7-455E-B8E2-3DA3C945DB97}" presName="rootConnector" presStyleLbl="node1" presStyleIdx="1" presStyleCnt="3"/>
      <dgm:spPr/>
      <dgm:t>
        <a:bodyPr/>
        <a:lstStyle/>
        <a:p>
          <a:endParaRPr lang="ru-RU"/>
        </a:p>
      </dgm:t>
    </dgm:pt>
    <dgm:pt modelId="{BC4BDF21-2D46-4730-BBE6-1254B946C1EC}" type="pres">
      <dgm:prSet presAssocID="{FEEE08FA-34F7-455E-B8E2-3DA3C945DB97}" presName="childShape" presStyleCnt="0"/>
      <dgm:spPr/>
    </dgm:pt>
    <dgm:pt modelId="{654FA458-B371-47E9-B1D0-4DA8D114FB5E}" type="pres">
      <dgm:prSet presAssocID="{F9FEE579-E43D-41F6-A0E5-A561955D446B}" presName="Name13" presStyleLbl="parChTrans1D2" presStyleIdx="2" presStyleCnt="6"/>
      <dgm:spPr/>
      <dgm:t>
        <a:bodyPr/>
        <a:lstStyle/>
        <a:p>
          <a:endParaRPr lang="ru-RU"/>
        </a:p>
      </dgm:t>
    </dgm:pt>
    <dgm:pt modelId="{5C34E5AD-9E45-4E47-916D-9A29DE58301E}" type="pres">
      <dgm:prSet presAssocID="{F97F7252-ED41-441C-A33E-62EF94D5012F}" presName="childText" presStyleLbl="bgAcc1" presStyleIdx="2" presStyleCnt="6" custScaleX="124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A8F70-EFDB-4DF8-9220-C440245EC558}" type="pres">
      <dgm:prSet presAssocID="{FA77F0BA-097F-4FD2-A5FA-C3E780F3FBFC}" presName="Name13" presStyleLbl="parChTrans1D2" presStyleIdx="3" presStyleCnt="6"/>
      <dgm:spPr/>
      <dgm:t>
        <a:bodyPr/>
        <a:lstStyle/>
        <a:p>
          <a:endParaRPr lang="ru-RU"/>
        </a:p>
      </dgm:t>
    </dgm:pt>
    <dgm:pt modelId="{E99C798A-CD55-47EC-AAC6-70BF7F0A1426}" type="pres">
      <dgm:prSet presAssocID="{E3F3397C-A66A-4D12-BD8A-1F9E3CC8E8EE}" presName="childText" presStyleLbl="bgAcc1" presStyleIdx="3" presStyleCnt="6" custScaleX="124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9B9F1-8014-4667-A251-62CCFE2A9FD5}" type="pres">
      <dgm:prSet presAssocID="{58C5F04A-7539-47C0-BF1F-0C916AF13B48}" presName="root" presStyleCnt="0"/>
      <dgm:spPr/>
    </dgm:pt>
    <dgm:pt modelId="{871D3D32-623B-40D3-AC5D-3D253265AF5E}" type="pres">
      <dgm:prSet presAssocID="{58C5F04A-7539-47C0-BF1F-0C916AF13B48}" presName="rootComposite" presStyleCnt="0"/>
      <dgm:spPr/>
    </dgm:pt>
    <dgm:pt modelId="{15E69D0A-A178-43B0-BE02-A71453B4D828}" type="pres">
      <dgm:prSet presAssocID="{58C5F04A-7539-47C0-BF1F-0C916AF13B48}" presName="rootText" presStyleLbl="node1" presStyleIdx="2" presStyleCnt="3" custScaleX="121489"/>
      <dgm:spPr/>
      <dgm:t>
        <a:bodyPr/>
        <a:lstStyle/>
        <a:p>
          <a:endParaRPr lang="ru-RU"/>
        </a:p>
      </dgm:t>
    </dgm:pt>
    <dgm:pt modelId="{85CE6DA3-578E-4A37-AA09-424B1EB55C85}" type="pres">
      <dgm:prSet presAssocID="{58C5F04A-7539-47C0-BF1F-0C916AF13B48}" presName="rootConnector" presStyleLbl="node1" presStyleIdx="2" presStyleCnt="3"/>
      <dgm:spPr/>
      <dgm:t>
        <a:bodyPr/>
        <a:lstStyle/>
        <a:p>
          <a:endParaRPr lang="ru-RU"/>
        </a:p>
      </dgm:t>
    </dgm:pt>
    <dgm:pt modelId="{C76ABD92-7785-47D2-9F36-299AA8BD7596}" type="pres">
      <dgm:prSet presAssocID="{58C5F04A-7539-47C0-BF1F-0C916AF13B48}" presName="childShape" presStyleCnt="0"/>
      <dgm:spPr/>
    </dgm:pt>
    <dgm:pt modelId="{BC3E308B-E1C6-451F-8917-E2DEBF87D1D4}" type="pres">
      <dgm:prSet presAssocID="{2B7207B9-95D0-412F-9CA0-5E7EAFB7D7F8}" presName="Name13" presStyleLbl="parChTrans1D2" presStyleIdx="4" presStyleCnt="6"/>
      <dgm:spPr/>
      <dgm:t>
        <a:bodyPr/>
        <a:lstStyle/>
        <a:p>
          <a:endParaRPr lang="ru-RU"/>
        </a:p>
      </dgm:t>
    </dgm:pt>
    <dgm:pt modelId="{61A499BC-6DBE-4019-83F7-F24CE2654C17}" type="pres">
      <dgm:prSet presAssocID="{32481664-93CD-4ADB-9D8E-87C40CF2130E}" presName="childText" presStyleLbl="bgAcc1" presStyleIdx="4" presStyleCnt="6" custScaleX="121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357CF-5BBA-49A2-9D0E-884FD0C2A4F4}" type="pres">
      <dgm:prSet presAssocID="{8F1C0B0F-6397-4745-898A-DA63841AB2B9}" presName="Name13" presStyleLbl="parChTrans1D2" presStyleIdx="5" presStyleCnt="6"/>
      <dgm:spPr/>
      <dgm:t>
        <a:bodyPr/>
        <a:lstStyle/>
        <a:p>
          <a:endParaRPr lang="ru-RU"/>
        </a:p>
      </dgm:t>
    </dgm:pt>
    <dgm:pt modelId="{978B92D9-04F6-4F1D-B83B-BFF3181C9762}" type="pres">
      <dgm:prSet presAssocID="{9AA41E15-FAEF-4FA8-BA5A-4C4951C9DA35}" presName="childText" presStyleLbl="bgAcc1" presStyleIdx="5" presStyleCnt="6" custScaleX="122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8866C3-DB96-4390-A829-EAEBF2EC7C9E}" srcId="{FEEE08FA-34F7-455E-B8E2-3DA3C945DB97}" destId="{E3F3397C-A66A-4D12-BD8A-1F9E3CC8E8EE}" srcOrd="1" destOrd="0" parTransId="{FA77F0BA-097F-4FD2-A5FA-C3E780F3FBFC}" sibTransId="{DCA43609-61C9-4ACE-AAB1-24C8D2E08ED1}"/>
    <dgm:cxn modelId="{D65A5F49-1AED-48F5-91C7-CE6CB8B780BD}" type="presOf" srcId="{32481664-93CD-4ADB-9D8E-87C40CF2130E}" destId="{61A499BC-6DBE-4019-83F7-F24CE2654C17}" srcOrd="0" destOrd="0" presId="urn:microsoft.com/office/officeart/2005/8/layout/hierarchy3"/>
    <dgm:cxn modelId="{6C510AD7-B73A-4E72-BE93-FF3D95FCD142}" type="presOf" srcId="{12E6B983-646C-4291-802A-7842C6A07453}" destId="{98088C60-6DD9-4DF3-B6D4-E4B7054BB70C}" srcOrd="0" destOrd="0" presId="urn:microsoft.com/office/officeart/2005/8/layout/hierarchy3"/>
    <dgm:cxn modelId="{CB23E6E2-8C17-4ACE-9B97-09CC9B69BA54}" type="presOf" srcId="{E3F3397C-A66A-4D12-BD8A-1F9E3CC8E8EE}" destId="{E99C798A-CD55-47EC-AAC6-70BF7F0A1426}" srcOrd="0" destOrd="0" presId="urn:microsoft.com/office/officeart/2005/8/layout/hierarchy3"/>
    <dgm:cxn modelId="{9B647BA4-DB42-411E-8D94-200CC326932B}" type="presOf" srcId="{FEEE08FA-34F7-455E-B8E2-3DA3C945DB97}" destId="{DE69E8A7-283E-460C-AD8E-DE812F9201BD}" srcOrd="1" destOrd="0" presId="urn:microsoft.com/office/officeart/2005/8/layout/hierarchy3"/>
    <dgm:cxn modelId="{2F568D7E-1818-4AC5-BDFB-CAEB738BD590}" srcId="{127E8ABF-DFAB-42E0-AA4E-E1F2355E01DE}" destId="{FEEE08FA-34F7-455E-B8E2-3DA3C945DB97}" srcOrd="1" destOrd="0" parTransId="{ADF1E816-948F-4069-9AF6-FE67F1F445AE}" sibTransId="{B9ED2244-E63E-47CE-82CA-236D11570CFF}"/>
    <dgm:cxn modelId="{6890D883-FE21-4524-AE86-350453E0758B}" type="presOf" srcId="{FEEE08FA-34F7-455E-B8E2-3DA3C945DB97}" destId="{1933D052-DD51-43AC-8179-28147968FB06}" srcOrd="0" destOrd="0" presId="urn:microsoft.com/office/officeart/2005/8/layout/hierarchy3"/>
    <dgm:cxn modelId="{7374CF39-BDEA-4712-9E75-A25E9E795B96}" type="presOf" srcId="{8F1C0B0F-6397-4745-898A-DA63841AB2B9}" destId="{5AD357CF-5BBA-49A2-9D0E-884FD0C2A4F4}" srcOrd="0" destOrd="0" presId="urn:microsoft.com/office/officeart/2005/8/layout/hierarchy3"/>
    <dgm:cxn modelId="{A63BB666-4CB3-4EF0-896D-AEA954913864}" srcId="{359D1D26-28BA-45E8-86FB-696BD0DB1045}" destId="{12E6B983-646C-4291-802A-7842C6A07453}" srcOrd="0" destOrd="0" parTransId="{BB03EE30-9C5D-4242-AD45-2C5660829A94}" sibTransId="{6CE057F3-193E-4882-AF1F-5F8CF63A1C7D}"/>
    <dgm:cxn modelId="{BCB3E667-B720-468D-A424-50EA6D38D5A4}" type="presOf" srcId="{F9FEE579-E43D-41F6-A0E5-A561955D446B}" destId="{654FA458-B371-47E9-B1D0-4DA8D114FB5E}" srcOrd="0" destOrd="0" presId="urn:microsoft.com/office/officeart/2005/8/layout/hierarchy3"/>
    <dgm:cxn modelId="{86B5E8AF-6588-4296-B484-2964606BEBA4}" srcId="{58C5F04A-7539-47C0-BF1F-0C916AF13B48}" destId="{9AA41E15-FAEF-4FA8-BA5A-4C4951C9DA35}" srcOrd="1" destOrd="0" parTransId="{8F1C0B0F-6397-4745-898A-DA63841AB2B9}" sibTransId="{D95BF631-BFCE-4F43-8FEE-D09F6C39FE43}"/>
    <dgm:cxn modelId="{5C1B1A05-FE43-4B2A-999F-A2540CBA95C2}" type="presOf" srcId="{359D1D26-28BA-45E8-86FB-696BD0DB1045}" destId="{397A6250-31A4-4629-9F83-0E8427C6FDDC}" srcOrd="0" destOrd="0" presId="urn:microsoft.com/office/officeart/2005/8/layout/hierarchy3"/>
    <dgm:cxn modelId="{6613A460-FAE3-4188-A8BE-D7B60F0E6777}" type="presOf" srcId="{4C26EBEE-8690-4F8D-9203-FD2672F2EF03}" destId="{123FA193-9198-4115-B503-8A6C9FDDBD75}" srcOrd="0" destOrd="0" presId="urn:microsoft.com/office/officeart/2005/8/layout/hierarchy3"/>
    <dgm:cxn modelId="{E30E0927-5318-4129-BFE1-4626ACEF6741}" srcId="{359D1D26-28BA-45E8-86FB-696BD0DB1045}" destId="{2A1E1D6A-6BD3-44F3-BF5B-C6CC213988D6}" srcOrd="1" destOrd="0" parTransId="{4C26EBEE-8690-4F8D-9203-FD2672F2EF03}" sibTransId="{894A77D3-875B-420D-B3A7-A25B61CD853A}"/>
    <dgm:cxn modelId="{E1485009-BB62-4708-A40F-02DF4CE8FE4E}" type="presOf" srcId="{9AA41E15-FAEF-4FA8-BA5A-4C4951C9DA35}" destId="{978B92D9-04F6-4F1D-B83B-BFF3181C9762}" srcOrd="0" destOrd="0" presId="urn:microsoft.com/office/officeart/2005/8/layout/hierarchy3"/>
    <dgm:cxn modelId="{B9B9E994-4A43-467C-9258-866800A5C642}" type="presOf" srcId="{58C5F04A-7539-47C0-BF1F-0C916AF13B48}" destId="{85CE6DA3-578E-4A37-AA09-424B1EB55C85}" srcOrd="1" destOrd="0" presId="urn:microsoft.com/office/officeart/2005/8/layout/hierarchy3"/>
    <dgm:cxn modelId="{55BD61D1-8260-483A-A95A-C3DE5CC52A21}" srcId="{127E8ABF-DFAB-42E0-AA4E-E1F2355E01DE}" destId="{359D1D26-28BA-45E8-86FB-696BD0DB1045}" srcOrd="0" destOrd="0" parTransId="{1820C7B9-2D3C-4013-B16A-012AD58C8B31}" sibTransId="{A1893D1B-D45E-4E02-A8DF-26A3E5014CF0}"/>
    <dgm:cxn modelId="{AF286212-8F46-4539-A58E-5B00A00C90C4}" srcId="{58C5F04A-7539-47C0-BF1F-0C916AF13B48}" destId="{32481664-93CD-4ADB-9D8E-87C40CF2130E}" srcOrd="0" destOrd="0" parTransId="{2B7207B9-95D0-412F-9CA0-5E7EAFB7D7F8}" sibTransId="{AA3CE8A3-CA49-4C99-8C28-5D86FF84B485}"/>
    <dgm:cxn modelId="{C6C66E71-48B1-45A4-97D9-944BB8F194D2}" srcId="{FEEE08FA-34F7-455E-B8E2-3DA3C945DB97}" destId="{F97F7252-ED41-441C-A33E-62EF94D5012F}" srcOrd="0" destOrd="0" parTransId="{F9FEE579-E43D-41F6-A0E5-A561955D446B}" sibTransId="{23B430A2-E292-4E84-B1C9-AF20C46E2F7E}"/>
    <dgm:cxn modelId="{A9642047-CEB8-49BB-A615-864F1D0A3172}" type="presOf" srcId="{127E8ABF-DFAB-42E0-AA4E-E1F2355E01DE}" destId="{08DB7867-19F0-45C9-9B60-1AFC15B6404D}" srcOrd="0" destOrd="0" presId="urn:microsoft.com/office/officeart/2005/8/layout/hierarchy3"/>
    <dgm:cxn modelId="{D2E68002-0487-42AD-9952-22B40AD1EBAE}" type="presOf" srcId="{58C5F04A-7539-47C0-BF1F-0C916AF13B48}" destId="{15E69D0A-A178-43B0-BE02-A71453B4D828}" srcOrd="0" destOrd="0" presId="urn:microsoft.com/office/officeart/2005/8/layout/hierarchy3"/>
    <dgm:cxn modelId="{E9946831-FADF-4115-9D8E-E8CB2743BF8A}" type="presOf" srcId="{2A1E1D6A-6BD3-44F3-BF5B-C6CC213988D6}" destId="{01DD2089-D3B4-4859-8D5C-181F57A7FE50}" srcOrd="0" destOrd="0" presId="urn:microsoft.com/office/officeart/2005/8/layout/hierarchy3"/>
    <dgm:cxn modelId="{D35BD550-907F-4D12-828C-3CE180FE0DB9}" type="presOf" srcId="{359D1D26-28BA-45E8-86FB-696BD0DB1045}" destId="{C24B54C4-3E84-423C-8386-605EBE67C84C}" srcOrd="1" destOrd="0" presId="urn:microsoft.com/office/officeart/2005/8/layout/hierarchy3"/>
    <dgm:cxn modelId="{F305D711-38EE-4262-8C4A-E335FEADB135}" type="presOf" srcId="{BB03EE30-9C5D-4242-AD45-2C5660829A94}" destId="{D2206E05-B8D8-41A8-A287-CDCD0ED5C871}" srcOrd="0" destOrd="0" presId="urn:microsoft.com/office/officeart/2005/8/layout/hierarchy3"/>
    <dgm:cxn modelId="{85468613-24E8-4E06-BC74-374EFDC9053D}" type="presOf" srcId="{FA77F0BA-097F-4FD2-A5FA-C3E780F3FBFC}" destId="{88AA8F70-EFDB-4DF8-9220-C440245EC558}" srcOrd="0" destOrd="0" presId="urn:microsoft.com/office/officeart/2005/8/layout/hierarchy3"/>
    <dgm:cxn modelId="{CD408537-9A26-4458-8B9D-C054EECA5809}" srcId="{127E8ABF-DFAB-42E0-AA4E-E1F2355E01DE}" destId="{58C5F04A-7539-47C0-BF1F-0C916AF13B48}" srcOrd="2" destOrd="0" parTransId="{3D6F1C4D-899F-4BDB-A867-26CCC888D169}" sibTransId="{C7A2D8B7-2668-48C7-90A9-436F86056679}"/>
    <dgm:cxn modelId="{7524924F-94D6-40B3-8A23-C9A5DE97DE33}" type="presOf" srcId="{2B7207B9-95D0-412F-9CA0-5E7EAFB7D7F8}" destId="{BC3E308B-E1C6-451F-8917-E2DEBF87D1D4}" srcOrd="0" destOrd="0" presId="urn:microsoft.com/office/officeart/2005/8/layout/hierarchy3"/>
    <dgm:cxn modelId="{CDD6444D-029D-4270-BB37-1C87D22AA7AA}" type="presOf" srcId="{F97F7252-ED41-441C-A33E-62EF94D5012F}" destId="{5C34E5AD-9E45-4E47-916D-9A29DE58301E}" srcOrd="0" destOrd="0" presId="urn:microsoft.com/office/officeart/2005/8/layout/hierarchy3"/>
    <dgm:cxn modelId="{56F7B3EB-EAC7-44A1-ACBE-9E9454CED505}" type="presParOf" srcId="{08DB7867-19F0-45C9-9B60-1AFC15B6404D}" destId="{B78AE8B6-A415-4F22-B59C-D2D340ED6AA3}" srcOrd="0" destOrd="0" presId="urn:microsoft.com/office/officeart/2005/8/layout/hierarchy3"/>
    <dgm:cxn modelId="{203D580E-E296-433A-89CE-D92AFDECBDE4}" type="presParOf" srcId="{B78AE8B6-A415-4F22-B59C-D2D340ED6AA3}" destId="{A39325F0-CCA4-4E0F-9BB4-BDFC242DAB44}" srcOrd="0" destOrd="0" presId="urn:microsoft.com/office/officeart/2005/8/layout/hierarchy3"/>
    <dgm:cxn modelId="{6CCB55D7-8495-46E0-B0F8-74F9DF6A234E}" type="presParOf" srcId="{A39325F0-CCA4-4E0F-9BB4-BDFC242DAB44}" destId="{397A6250-31A4-4629-9F83-0E8427C6FDDC}" srcOrd="0" destOrd="0" presId="urn:microsoft.com/office/officeart/2005/8/layout/hierarchy3"/>
    <dgm:cxn modelId="{A89D29A0-2539-46E9-AA37-89253FF27C04}" type="presParOf" srcId="{A39325F0-CCA4-4E0F-9BB4-BDFC242DAB44}" destId="{C24B54C4-3E84-423C-8386-605EBE67C84C}" srcOrd="1" destOrd="0" presId="urn:microsoft.com/office/officeart/2005/8/layout/hierarchy3"/>
    <dgm:cxn modelId="{5F4EAC81-61C9-4414-9CA0-04CB973ED3F6}" type="presParOf" srcId="{B78AE8B6-A415-4F22-B59C-D2D340ED6AA3}" destId="{2D907390-00D7-4585-9FD5-AE5E65D9FDA9}" srcOrd="1" destOrd="0" presId="urn:microsoft.com/office/officeart/2005/8/layout/hierarchy3"/>
    <dgm:cxn modelId="{587A4665-B21C-4A78-BD20-53398BFB76DF}" type="presParOf" srcId="{2D907390-00D7-4585-9FD5-AE5E65D9FDA9}" destId="{D2206E05-B8D8-41A8-A287-CDCD0ED5C871}" srcOrd="0" destOrd="0" presId="urn:microsoft.com/office/officeart/2005/8/layout/hierarchy3"/>
    <dgm:cxn modelId="{37E49369-6479-4571-BCBB-914815285AAD}" type="presParOf" srcId="{2D907390-00D7-4585-9FD5-AE5E65D9FDA9}" destId="{98088C60-6DD9-4DF3-B6D4-E4B7054BB70C}" srcOrd="1" destOrd="0" presId="urn:microsoft.com/office/officeart/2005/8/layout/hierarchy3"/>
    <dgm:cxn modelId="{7F504A42-3B7B-4F06-82CE-1DA4816F8B8A}" type="presParOf" srcId="{2D907390-00D7-4585-9FD5-AE5E65D9FDA9}" destId="{123FA193-9198-4115-B503-8A6C9FDDBD75}" srcOrd="2" destOrd="0" presId="urn:microsoft.com/office/officeart/2005/8/layout/hierarchy3"/>
    <dgm:cxn modelId="{EC67504D-C88F-4BE0-AE3F-959D7C300C76}" type="presParOf" srcId="{2D907390-00D7-4585-9FD5-AE5E65D9FDA9}" destId="{01DD2089-D3B4-4859-8D5C-181F57A7FE50}" srcOrd="3" destOrd="0" presId="urn:microsoft.com/office/officeart/2005/8/layout/hierarchy3"/>
    <dgm:cxn modelId="{0E006CA7-6A6F-4E4C-9AFA-BE1BFC3C3A2F}" type="presParOf" srcId="{08DB7867-19F0-45C9-9B60-1AFC15B6404D}" destId="{92CB603F-35B3-4AA2-B8CA-B389D965109E}" srcOrd="1" destOrd="0" presId="urn:microsoft.com/office/officeart/2005/8/layout/hierarchy3"/>
    <dgm:cxn modelId="{06E0C18F-DE9C-47F5-B520-FA4B71429223}" type="presParOf" srcId="{92CB603F-35B3-4AA2-B8CA-B389D965109E}" destId="{DB53F539-0FA7-401E-A8AA-2AB93F846C2C}" srcOrd="0" destOrd="0" presId="urn:microsoft.com/office/officeart/2005/8/layout/hierarchy3"/>
    <dgm:cxn modelId="{FA49F353-FB3C-4314-8703-C48D8FFF0B86}" type="presParOf" srcId="{DB53F539-0FA7-401E-A8AA-2AB93F846C2C}" destId="{1933D052-DD51-43AC-8179-28147968FB06}" srcOrd="0" destOrd="0" presId="urn:microsoft.com/office/officeart/2005/8/layout/hierarchy3"/>
    <dgm:cxn modelId="{D8BAADCB-28B1-487C-9577-848F7C212E37}" type="presParOf" srcId="{DB53F539-0FA7-401E-A8AA-2AB93F846C2C}" destId="{DE69E8A7-283E-460C-AD8E-DE812F9201BD}" srcOrd="1" destOrd="0" presId="urn:microsoft.com/office/officeart/2005/8/layout/hierarchy3"/>
    <dgm:cxn modelId="{D4D34BCB-C415-44F8-9BA8-3CE4791D316B}" type="presParOf" srcId="{92CB603F-35B3-4AA2-B8CA-B389D965109E}" destId="{BC4BDF21-2D46-4730-BBE6-1254B946C1EC}" srcOrd="1" destOrd="0" presId="urn:microsoft.com/office/officeart/2005/8/layout/hierarchy3"/>
    <dgm:cxn modelId="{5333E635-0F4C-4F1A-AFA3-E3520DD2E2CB}" type="presParOf" srcId="{BC4BDF21-2D46-4730-BBE6-1254B946C1EC}" destId="{654FA458-B371-47E9-B1D0-4DA8D114FB5E}" srcOrd="0" destOrd="0" presId="urn:microsoft.com/office/officeart/2005/8/layout/hierarchy3"/>
    <dgm:cxn modelId="{530C8233-5485-458F-9E34-57E11DA98474}" type="presParOf" srcId="{BC4BDF21-2D46-4730-BBE6-1254B946C1EC}" destId="{5C34E5AD-9E45-4E47-916D-9A29DE58301E}" srcOrd="1" destOrd="0" presId="urn:microsoft.com/office/officeart/2005/8/layout/hierarchy3"/>
    <dgm:cxn modelId="{F50B2592-0616-4D3B-9B92-94B422C14410}" type="presParOf" srcId="{BC4BDF21-2D46-4730-BBE6-1254B946C1EC}" destId="{88AA8F70-EFDB-4DF8-9220-C440245EC558}" srcOrd="2" destOrd="0" presId="urn:microsoft.com/office/officeart/2005/8/layout/hierarchy3"/>
    <dgm:cxn modelId="{69F23A7F-8151-4C4D-8B18-C4DB526E9BF0}" type="presParOf" srcId="{BC4BDF21-2D46-4730-BBE6-1254B946C1EC}" destId="{E99C798A-CD55-47EC-AAC6-70BF7F0A1426}" srcOrd="3" destOrd="0" presId="urn:microsoft.com/office/officeart/2005/8/layout/hierarchy3"/>
    <dgm:cxn modelId="{88F5FE2C-22E2-43F5-8107-4806AB17EEA9}" type="presParOf" srcId="{08DB7867-19F0-45C9-9B60-1AFC15B6404D}" destId="{4A39B9F1-8014-4667-A251-62CCFE2A9FD5}" srcOrd="2" destOrd="0" presId="urn:microsoft.com/office/officeart/2005/8/layout/hierarchy3"/>
    <dgm:cxn modelId="{3DA3CA91-B1B2-4E73-9618-9B7CE497FEC7}" type="presParOf" srcId="{4A39B9F1-8014-4667-A251-62CCFE2A9FD5}" destId="{871D3D32-623B-40D3-AC5D-3D253265AF5E}" srcOrd="0" destOrd="0" presId="urn:microsoft.com/office/officeart/2005/8/layout/hierarchy3"/>
    <dgm:cxn modelId="{2653945A-2338-40A5-AF57-24E30846B0CA}" type="presParOf" srcId="{871D3D32-623B-40D3-AC5D-3D253265AF5E}" destId="{15E69D0A-A178-43B0-BE02-A71453B4D828}" srcOrd="0" destOrd="0" presId="urn:microsoft.com/office/officeart/2005/8/layout/hierarchy3"/>
    <dgm:cxn modelId="{C2DEFB68-A28B-4AE8-BA43-AEC7AF4677C2}" type="presParOf" srcId="{871D3D32-623B-40D3-AC5D-3D253265AF5E}" destId="{85CE6DA3-578E-4A37-AA09-424B1EB55C85}" srcOrd="1" destOrd="0" presId="urn:microsoft.com/office/officeart/2005/8/layout/hierarchy3"/>
    <dgm:cxn modelId="{14269D6F-630A-4A95-87DD-54218CB63D4C}" type="presParOf" srcId="{4A39B9F1-8014-4667-A251-62CCFE2A9FD5}" destId="{C76ABD92-7785-47D2-9F36-299AA8BD7596}" srcOrd="1" destOrd="0" presId="urn:microsoft.com/office/officeart/2005/8/layout/hierarchy3"/>
    <dgm:cxn modelId="{4BE1491D-665B-4C85-B9BE-641CE55151F3}" type="presParOf" srcId="{C76ABD92-7785-47D2-9F36-299AA8BD7596}" destId="{BC3E308B-E1C6-451F-8917-E2DEBF87D1D4}" srcOrd="0" destOrd="0" presId="urn:microsoft.com/office/officeart/2005/8/layout/hierarchy3"/>
    <dgm:cxn modelId="{367AEA39-9537-47AF-B735-FE9C68D46127}" type="presParOf" srcId="{C76ABD92-7785-47D2-9F36-299AA8BD7596}" destId="{61A499BC-6DBE-4019-83F7-F24CE2654C17}" srcOrd="1" destOrd="0" presId="urn:microsoft.com/office/officeart/2005/8/layout/hierarchy3"/>
    <dgm:cxn modelId="{C0839253-9A4A-44C0-B1FA-6202AF8873B6}" type="presParOf" srcId="{C76ABD92-7785-47D2-9F36-299AA8BD7596}" destId="{5AD357CF-5BBA-49A2-9D0E-884FD0C2A4F4}" srcOrd="2" destOrd="0" presId="urn:microsoft.com/office/officeart/2005/8/layout/hierarchy3"/>
    <dgm:cxn modelId="{528B7B3E-52F2-4E63-A9B5-ACE669D62902}" type="presParOf" srcId="{C76ABD92-7785-47D2-9F36-299AA8BD7596}" destId="{978B92D9-04F6-4F1D-B83B-BFF3181C976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6E118-E0F0-41C9-ADF5-D8F6CEE85667}">
      <dsp:nvSpPr>
        <dsp:cNvPr id="0" name=""/>
        <dsp:cNvSpPr/>
      </dsp:nvSpPr>
      <dsp:spPr>
        <a:xfrm>
          <a:off x="-4901822" y="-751154"/>
          <a:ext cx="5838088" cy="5838088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95C6D-BEE6-47CC-BF40-E07D670A051C}">
      <dsp:nvSpPr>
        <dsp:cNvPr id="0" name=""/>
        <dsp:cNvSpPr/>
      </dsp:nvSpPr>
      <dsp:spPr>
        <a:xfrm>
          <a:off x="409652" y="270899"/>
          <a:ext cx="7307732" cy="5421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032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Составление проекта районного бюджета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09652" y="270899"/>
        <a:ext cx="7307732" cy="542145"/>
      </dsp:txXfrm>
    </dsp:sp>
    <dsp:sp modelId="{28443C1F-23D0-4BDD-9169-5AF08CA7FA3E}">
      <dsp:nvSpPr>
        <dsp:cNvPr id="0" name=""/>
        <dsp:cNvSpPr/>
      </dsp:nvSpPr>
      <dsp:spPr>
        <a:xfrm>
          <a:off x="70811" y="203131"/>
          <a:ext cx="677682" cy="677682"/>
        </a:xfrm>
        <a:prstGeom prst="ellipse">
          <a:avLst/>
        </a:prstGeom>
        <a:solidFill>
          <a:srgbClr val="00B0F0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ED7449-F428-4904-89CA-1DABC89C0FD9}">
      <dsp:nvSpPr>
        <dsp:cNvPr id="0" name=""/>
        <dsp:cNvSpPr/>
      </dsp:nvSpPr>
      <dsp:spPr>
        <a:xfrm>
          <a:off x="798138" y="1083858"/>
          <a:ext cx="6919246" cy="542145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032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Рассмотрение и утверждение  районного бюджета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98138" y="1083858"/>
        <a:ext cx="6919246" cy="542145"/>
      </dsp:txXfrm>
    </dsp:sp>
    <dsp:sp modelId="{35E007E7-3DB3-4BFD-B158-8F78DD162AC0}">
      <dsp:nvSpPr>
        <dsp:cNvPr id="0" name=""/>
        <dsp:cNvSpPr/>
      </dsp:nvSpPr>
      <dsp:spPr>
        <a:xfrm>
          <a:off x="459297" y="1016090"/>
          <a:ext cx="677682" cy="677682"/>
        </a:xfrm>
        <a:prstGeom prst="ellipse">
          <a:avLst/>
        </a:prstGeom>
        <a:solidFill>
          <a:srgbClr val="00B050"/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6CF5C0-12EE-48D6-A06F-6A67AD2CF31B}">
      <dsp:nvSpPr>
        <dsp:cNvPr id="0" name=""/>
        <dsp:cNvSpPr/>
      </dsp:nvSpPr>
      <dsp:spPr>
        <a:xfrm>
          <a:off x="917372" y="1896817"/>
          <a:ext cx="6800012" cy="542145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032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Исполнение районного бюджета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917372" y="1896817"/>
        <a:ext cx="6800012" cy="542145"/>
      </dsp:txXfrm>
    </dsp:sp>
    <dsp:sp modelId="{12E0FD2F-FBD1-4161-8ABA-07864E913DBA}">
      <dsp:nvSpPr>
        <dsp:cNvPr id="0" name=""/>
        <dsp:cNvSpPr/>
      </dsp:nvSpPr>
      <dsp:spPr>
        <a:xfrm>
          <a:off x="578530" y="1829048"/>
          <a:ext cx="677682" cy="677682"/>
        </a:xfrm>
        <a:prstGeom prst="ellipse">
          <a:avLst/>
        </a:prstGeom>
        <a:solidFill>
          <a:srgbClr val="66FF33"/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AA95B9-D680-48E7-9E33-87D3F52DDEB2}">
      <dsp:nvSpPr>
        <dsp:cNvPr id="0" name=""/>
        <dsp:cNvSpPr/>
      </dsp:nvSpPr>
      <dsp:spPr>
        <a:xfrm>
          <a:off x="798138" y="2709775"/>
          <a:ext cx="6919246" cy="542145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032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Осуществление муниципального финансового контроля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98138" y="2709775"/>
        <a:ext cx="6919246" cy="542145"/>
      </dsp:txXfrm>
    </dsp:sp>
    <dsp:sp modelId="{3E38E459-B2CD-49E9-8E39-EEBBC278CE04}">
      <dsp:nvSpPr>
        <dsp:cNvPr id="0" name=""/>
        <dsp:cNvSpPr/>
      </dsp:nvSpPr>
      <dsp:spPr>
        <a:xfrm>
          <a:off x="459297" y="2642007"/>
          <a:ext cx="677682" cy="677682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BBB9E4-532C-4511-8413-742455F48354}">
      <dsp:nvSpPr>
        <dsp:cNvPr id="0" name=""/>
        <dsp:cNvSpPr/>
      </dsp:nvSpPr>
      <dsp:spPr>
        <a:xfrm>
          <a:off x="409652" y="3522734"/>
          <a:ext cx="7307732" cy="542145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032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Составление, внешняя проверка, рассмотрение и утверждение бюджетной отчетности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09652" y="3522734"/>
        <a:ext cx="7307732" cy="542145"/>
      </dsp:txXfrm>
    </dsp:sp>
    <dsp:sp modelId="{8D402DF8-AC3A-415A-8C84-B614CB915A25}">
      <dsp:nvSpPr>
        <dsp:cNvPr id="0" name=""/>
        <dsp:cNvSpPr/>
      </dsp:nvSpPr>
      <dsp:spPr>
        <a:xfrm>
          <a:off x="70811" y="3454966"/>
          <a:ext cx="677682" cy="677682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EC15C-9FE5-46C1-BCFF-15998100C86B}">
      <dsp:nvSpPr>
        <dsp:cNvPr id="0" name=""/>
        <dsp:cNvSpPr/>
      </dsp:nvSpPr>
      <dsp:spPr>
        <a:xfrm>
          <a:off x="1338121" y="0"/>
          <a:ext cx="5237420" cy="5237420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24965EC-736B-4030-BB8D-2EDD1CF5F30A}">
      <dsp:nvSpPr>
        <dsp:cNvPr id="0" name=""/>
        <dsp:cNvSpPr/>
      </dsp:nvSpPr>
      <dsp:spPr>
        <a:xfrm>
          <a:off x="1835675" y="497554"/>
          <a:ext cx="2042593" cy="204259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Прогноз социально-экономического развития МО Ейский район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935386" y="597265"/>
        <a:ext cx="1843171" cy="1843171"/>
      </dsp:txXfrm>
    </dsp:sp>
    <dsp:sp modelId="{A089A03C-5C9D-478C-92D7-3285125B2FA4}">
      <dsp:nvSpPr>
        <dsp:cNvPr id="0" name=""/>
        <dsp:cNvSpPr/>
      </dsp:nvSpPr>
      <dsp:spPr>
        <a:xfrm>
          <a:off x="4035392" y="497554"/>
          <a:ext cx="2042593" cy="2042593"/>
        </a:xfrm>
        <a:prstGeom prst="roundRect">
          <a:avLst/>
        </a:prstGeom>
        <a:solidFill>
          <a:srgbClr val="66F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Бюджетное послание президента РФ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135103" y="597265"/>
        <a:ext cx="1843171" cy="1843171"/>
      </dsp:txXfrm>
    </dsp:sp>
    <dsp:sp modelId="{874A9462-EA35-4D2D-9105-68BED5302E0A}">
      <dsp:nvSpPr>
        <dsp:cNvPr id="0" name=""/>
        <dsp:cNvSpPr/>
      </dsp:nvSpPr>
      <dsp:spPr>
        <a:xfrm>
          <a:off x="1835675" y="2697271"/>
          <a:ext cx="2042593" cy="2042593"/>
        </a:xfrm>
        <a:prstGeom prst="roundRect">
          <a:avLst/>
        </a:prstGeom>
        <a:solidFill>
          <a:srgbClr val="FF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Основные направления бюджетной и налоговой  политики МО Ейский район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935386" y="2796982"/>
        <a:ext cx="1843171" cy="1843171"/>
      </dsp:txXfrm>
    </dsp:sp>
    <dsp:sp modelId="{A421FA64-7F6C-4612-A59F-8265AB79AC9F}">
      <dsp:nvSpPr>
        <dsp:cNvPr id="0" name=""/>
        <dsp:cNvSpPr/>
      </dsp:nvSpPr>
      <dsp:spPr>
        <a:xfrm>
          <a:off x="4035392" y="2697271"/>
          <a:ext cx="2042593" cy="2042593"/>
        </a:xfrm>
        <a:prstGeom prst="roundRect">
          <a:avLst/>
        </a:prstGeom>
        <a:solidFill>
          <a:srgbClr val="00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Муниципальные программы МО Ейский район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135103" y="2796982"/>
        <a:ext cx="1843171" cy="1843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A6250-31A4-4629-9F83-0E8427C6FDDC}">
      <dsp:nvSpPr>
        <dsp:cNvPr id="0" name=""/>
        <dsp:cNvSpPr/>
      </dsp:nvSpPr>
      <dsp:spPr>
        <a:xfrm>
          <a:off x="646135" y="540"/>
          <a:ext cx="2231126" cy="848317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Дотации (от лат. «</a:t>
          </a:r>
          <a:r>
            <a:rPr lang="en-US" sz="1500" b="1" kern="1200" dirty="0" err="1" smtClean="0">
              <a:solidFill>
                <a:schemeClr val="tx1"/>
              </a:solidFill>
            </a:rPr>
            <a:t>Dotatio</a:t>
          </a:r>
          <a:r>
            <a:rPr lang="ru-RU" sz="1500" b="1" kern="1200" dirty="0" smtClean="0">
              <a:solidFill>
                <a:schemeClr val="tx1"/>
              </a:solidFill>
            </a:rPr>
            <a:t>» – дар, пожертвование)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670981" y="25386"/>
        <a:ext cx="2181434" cy="798625"/>
      </dsp:txXfrm>
    </dsp:sp>
    <dsp:sp modelId="{D2206E05-B8D8-41A8-A287-CDCD0ED5C871}">
      <dsp:nvSpPr>
        <dsp:cNvPr id="0" name=""/>
        <dsp:cNvSpPr/>
      </dsp:nvSpPr>
      <dsp:spPr>
        <a:xfrm>
          <a:off x="869248" y="848858"/>
          <a:ext cx="223112" cy="636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238"/>
              </a:lnTo>
              <a:lnTo>
                <a:pt x="223112" y="636238"/>
              </a:lnTo>
            </a:path>
          </a:pathLst>
        </a:custGeom>
        <a:noFill/>
        <a:ln w="25400" cap="flat" cmpd="sng" algn="ctr">
          <a:solidFill>
            <a:srgbClr val="0000FF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88C60-6DD9-4DF3-B6D4-E4B7054BB70C}">
      <dsp:nvSpPr>
        <dsp:cNvPr id="0" name=""/>
        <dsp:cNvSpPr/>
      </dsp:nvSpPr>
      <dsp:spPr>
        <a:xfrm>
          <a:off x="1092361" y="1060937"/>
          <a:ext cx="1780666" cy="848317"/>
        </a:xfrm>
        <a:prstGeom prst="roundRect">
          <a:avLst>
            <a:gd name="adj" fmla="val 10000"/>
          </a:avLst>
        </a:prstGeom>
        <a:solidFill>
          <a:srgbClr val="00FFFF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Предоставляются без определения конкретной цели их использования</a:t>
          </a:r>
          <a:endParaRPr lang="ru-RU" sz="1000" kern="1200" dirty="0"/>
        </a:p>
      </dsp:txBody>
      <dsp:txXfrm>
        <a:off x="1117207" y="1085783"/>
        <a:ext cx="1730974" cy="798625"/>
      </dsp:txXfrm>
    </dsp:sp>
    <dsp:sp modelId="{123FA193-9198-4115-B503-8A6C9FDDBD75}">
      <dsp:nvSpPr>
        <dsp:cNvPr id="0" name=""/>
        <dsp:cNvSpPr/>
      </dsp:nvSpPr>
      <dsp:spPr>
        <a:xfrm>
          <a:off x="869248" y="848858"/>
          <a:ext cx="223112" cy="1696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635"/>
              </a:lnTo>
              <a:lnTo>
                <a:pt x="223112" y="1696635"/>
              </a:lnTo>
            </a:path>
          </a:pathLst>
        </a:custGeom>
        <a:noFill/>
        <a:ln w="25400" cap="flat" cmpd="sng" algn="ctr">
          <a:solidFill>
            <a:srgbClr val="0000FF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D2089-D3B4-4859-8D5C-181F57A7FE50}">
      <dsp:nvSpPr>
        <dsp:cNvPr id="0" name=""/>
        <dsp:cNvSpPr/>
      </dsp:nvSpPr>
      <dsp:spPr>
        <a:xfrm>
          <a:off x="1092361" y="2121334"/>
          <a:ext cx="1780666" cy="848317"/>
        </a:xfrm>
        <a:prstGeom prst="roundRect">
          <a:avLst>
            <a:gd name="adj" fmla="val 10000"/>
          </a:avLst>
        </a:prstGeom>
        <a:solidFill>
          <a:srgbClr val="00FFFF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Вы даете ребенку «карманные деньги»</a:t>
          </a:r>
          <a:endParaRPr lang="ru-RU" sz="1000" kern="1200" dirty="0"/>
        </a:p>
      </dsp:txBody>
      <dsp:txXfrm>
        <a:off x="1117207" y="2146180"/>
        <a:ext cx="1730974" cy="798625"/>
      </dsp:txXfrm>
    </dsp:sp>
    <dsp:sp modelId="{1933D052-DD51-43AC-8179-28147968FB06}">
      <dsp:nvSpPr>
        <dsp:cNvPr id="0" name=""/>
        <dsp:cNvSpPr/>
      </dsp:nvSpPr>
      <dsp:spPr>
        <a:xfrm>
          <a:off x="3301421" y="540"/>
          <a:ext cx="2128463" cy="848317"/>
        </a:xfrm>
        <a:prstGeom prst="roundRect">
          <a:avLst>
            <a:gd name="adj" fmla="val 10000"/>
          </a:avLst>
        </a:prstGeom>
        <a:solidFill>
          <a:srgbClr val="66F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Субсидии (от лат. «</a:t>
          </a:r>
          <a:r>
            <a:rPr lang="en-US" sz="1500" b="1" kern="1200" dirty="0" err="1" smtClean="0">
              <a:solidFill>
                <a:schemeClr val="tx1"/>
              </a:solidFill>
            </a:rPr>
            <a:t>Subsidium</a:t>
          </a:r>
          <a:r>
            <a:rPr lang="ru-RU" sz="1500" b="1" kern="1200" dirty="0" smtClean="0">
              <a:solidFill>
                <a:schemeClr val="tx1"/>
              </a:solidFill>
            </a:rPr>
            <a:t>» – поддержка)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3326267" y="25386"/>
        <a:ext cx="2078771" cy="798625"/>
      </dsp:txXfrm>
    </dsp:sp>
    <dsp:sp modelId="{654FA458-B371-47E9-B1D0-4DA8D114FB5E}">
      <dsp:nvSpPr>
        <dsp:cNvPr id="0" name=""/>
        <dsp:cNvSpPr/>
      </dsp:nvSpPr>
      <dsp:spPr>
        <a:xfrm>
          <a:off x="3514267" y="848858"/>
          <a:ext cx="212846" cy="636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238"/>
              </a:lnTo>
              <a:lnTo>
                <a:pt x="212846" y="636238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4E5AD-9E45-4E47-916D-9A29DE58301E}">
      <dsp:nvSpPr>
        <dsp:cNvPr id="0" name=""/>
        <dsp:cNvSpPr/>
      </dsp:nvSpPr>
      <dsp:spPr>
        <a:xfrm>
          <a:off x="3727114" y="1060937"/>
          <a:ext cx="1693106" cy="848317"/>
        </a:xfrm>
        <a:prstGeom prst="roundRect">
          <a:avLst>
            <a:gd name="adj" fmla="val 10000"/>
          </a:avLst>
        </a:prstGeom>
        <a:solidFill>
          <a:srgbClr val="66FF33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Предоставляются на условиях долевого </a:t>
          </a:r>
          <a:r>
            <a:rPr lang="ru-RU" sz="1000" kern="1200" dirty="0" err="1" smtClean="0"/>
            <a:t>софинансирования</a:t>
          </a:r>
          <a:r>
            <a:rPr lang="ru-RU" sz="1000" kern="1200" dirty="0" smtClean="0"/>
            <a:t> расходов других бюджетов</a:t>
          </a:r>
          <a:endParaRPr lang="ru-RU" sz="1000" kern="1200" dirty="0"/>
        </a:p>
      </dsp:txBody>
      <dsp:txXfrm>
        <a:off x="3751960" y="1085783"/>
        <a:ext cx="1643414" cy="798625"/>
      </dsp:txXfrm>
    </dsp:sp>
    <dsp:sp modelId="{88AA8F70-EFDB-4DF8-9220-C440245EC558}">
      <dsp:nvSpPr>
        <dsp:cNvPr id="0" name=""/>
        <dsp:cNvSpPr/>
      </dsp:nvSpPr>
      <dsp:spPr>
        <a:xfrm>
          <a:off x="3514267" y="848858"/>
          <a:ext cx="212846" cy="1696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635"/>
              </a:lnTo>
              <a:lnTo>
                <a:pt x="212846" y="1696635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C798A-CD55-47EC-AAC6-70BF7F0A1426}">
      <dsp:nvSpPr>
        <dsp:cNvPr id="0" name=""/>
        <dsp:cNvSpPr/>
      </dsp:nvSpPr>
      <dsp:spPr>
        <a:xfrm>
          <a:off x="3727114" y="2121334"/>
          <a:ext cx="1693106" cy="848317"/>
        </a:xfrm>
        <a:prstGeom prst="roundRect">
          <a:avLst>
            <a:gd name="adj" fmla="val 10000"/>
          </a:avLst>
        </a:prstGeom>
        <a:solidFill>
          <a:srgbClr val="66FF33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Вы «добавляете» денег для того, чтобы ваш ребенок купил себе новый телефон (а остальные он накопил сам)</a:t>
          </a:r>
          <a:endParaRPr lang="ru-RU" sz="1000" kern="1200" dirty="0"/>
        </a:p>
      </dsp:txBody>
      <dsp:txXfrm>
        <a:off x="3751960" y="2146180"/>
        <a:ext cx="1643414" cy="798625"/>
      </dsp:txXfrm>
    </dsp:sp>
    <dsp:sp modelId="{15E69D0A-A178-43B0-BE02-A71453B4D828}">
      <dsp:nvSpPr>
        <dsp:cNvPr id="0" name=""/>
        <dsp:cNvSpPr/>
      </dsp:nvSpPr>
      <dsp:spPr>
        <a:xfrm>
          <a:off x="5854043" y="540"/>
          <a:ext cx="2061225" cy="84831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Субвенции (от лат. «</a:t>
          </a:r>
          <a:r>
            <a:rPr lang="en-US" sz="1500" b="1" kern="1200" dirty="0" err="1" smtClean="0">
              <a:solidFill>
                <a:schemeClr val="tx1"/>
              </a:solidFill>
            </a:rPr>
            <a:t>Subvenire</a:t>
          </a:r>
          <a:r>
            <a:rPr lang="ru-RU" sz="1500" b="1" kern="1200" dirty="0" smtClean="0">
              <a:solidFill>
                <a:schemeClr val="tx1"/>
              </a:solidFill>
            </a:rPr>
            <a:t>» – приходить на помощь)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5878889" y="25386"/>
        <a:ext cx="2011533" cy="798625"/>
      </dsp:txXfrm>
    </dsp:sp>
    <dsp:sp modelId="{BC3E308B-E1C6-451F-8917-E2DEBF87D1D4}">
      <dsp:nvSpPr>
        <dsp:cNvPr id="0" name=""/>
        <dsp:cNvSpPr/>
      </dsp:nvSpPr>
      <dsp:spPr>
        <a:xfrm>
          <a:off x="6060166" y="848858"/>
          <a:ext cx="206122" cy="636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238"/>
              </a:lnTo>
              <a:lnTo>
                <a:pt x="206122" y="6362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499BC-6DBE-4019-83F7-F24CE2654C17}">
      <dsp:nvSpPr>
        <dsp:cNvPr id="0" name=""/>
        <dsp:cNvSpPr/>
      </dsp:nvSpPr>
      <dsp:spPr>
        <a:xfrm>
          <a:off x="6266289" y="1060937"/>
          <a:ext cx="1652753" cy="848317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Предоставляются на финансирование «переданных» другим публично-правовым образованиям полномочий</a:t>
          </a:r>
          <a:endParaRPr lang="ru-RU" sz="1000" kern="1200" dirty="0"/>
        </a:p>
      </dsp:txBody>
      <dsp:txXfrm>
        <a:off x="6291135" y="1085783"/>
        <a:ext cx="1603061" cy="798625"/>
      </dsp:txXfrm>
    </dsp:sp>
    <dsp:sp modelId="{5AD357CF-5BBA-49A2-9D0E-884FD0C2A4F4}">
      <dsp:nvSpPr>
        <dsp:cNvPr id="0" name=""/>
        <dsp:cNvSpPr/>
      </dsp:nvSpPr>
      <dsp:spPr>
        <a:xfrm>
          <a:off x="6060166" y="848858"/>
          <a:ext cx="206122" cy="1696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635"/>
              </a:lnTo>
              <a:lnTo>
                <a:pt x="206122" y="16966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B92D9-04F6-4F1D-B83B-BFF3181C9762}">
      <dsp:nvSpPr>
        <dsp:cNvPr id="0" name=""/>
        <dsp:cNvSpPr/>
      </dsp:nvSpPr>
      <dsp:spPr>
        <a:xfrm>
          <a:off x="6266289" y="2121334"/>
          <a:ext cx="1656527" cy="848317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Вы даете ребенку деньги и посылаете его в магазин купить продукты (по списку)</a:t>
          </a:r>
          <a:endParaRPr lang="ru-RU" sz="1000" kern="1200" dirty="0"/>
        </a:p>
      </dsp:txBody>
      <dsp:txXfrm>
        <a:off x="6291135" y="2146180"/>
        <a:ext cx="1606835" cy="798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0.14573</cdr:x>
      <cdr:y>0.38878</cdr:y>
    </cdr:from>
    <cdr:to>
      <cdr:x>0.25756</cdr:x>
      <cdr:y>0.76854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1191513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15594,5</a:t>
          </a:r>
          <a:endParaRPr lang="ru-RU" sz="1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0.18976</cdr:x>
      <cdr:y>0.41868</cdr:y>
    </cdr:from>
    <cdr:to>
      <cdr:x>0.3016</cdr:x>
      <cdr:y>0.79845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1551553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14999,2</a:t>
          </a:r>
          <a:endParaRPr lang="ru-RU" sz="1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0.26022</cdr:x>
      <cdr:y>0.41868</cdr:y>
    </cdr:from>
    <cdr:to>
      <cdr:x>0.37205</cdr:x>
      <cdr:y>0.79845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2127617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15228,2</a:t>
          </a:r>
          <a:endParaRPr lang="ru-RU" sz="1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0.38351</cdr:x>
      <cdr:y>0.41704</cdr:y>
    </cdr:from>
    <cdr:to>
      <cdr:x>0.49535</cdr:x>
      <cdr:y>0.7968</cdr:y>
    </cdr:to>
    <cdr:sp macro="" textlink="">
      <cdr:nvSpPr>
        <cdr:cNvPr id="5" name="TextBox 4"/>
        <cdr:cNvSpPr txBox="1"/>
      </cdr:nvSpPr>
      <cdr:spPr>
        <a:xfrm xmlns:a="http://schemas.openxmlformats.org/drawingml/2006/main" rot="16200000">
          <a:off x="3135729" y="1004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14911,3</a:t>
          </a:r>
          <a:endParaRPr lang="ru-RU" sz="1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0.42755</cdr:x>
      <cdr:y>0.41704</cdr:y>
    </cdr:from>
    <cdr:to>
      <cdr:x>0.53939</cdr:x>
      <cdr:y>0.7968</cdr:y>
    </cdr:to>
    <cdr:sp macro="" textlink="">
      <cdr:nvSpPr>
        <cdr:cNvPr id="6" name="TextBox 5"/>
        <cdr:cNvSpPr txBox="1"/>
      </cdr:nvSpPr>
      <cdr:spPr>
        <a:xfrm xmlns:a="http://schemas.openxmlformats.org/drawingml/2006/main" rot="16200000">
          <a:off x="3495769" y="1004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14837,0</a:t>
          </a:r>
          <a:endParaRPr lang="ru-RU" sz="1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0.50094</cdr:x>
      <cdr:y>0.46272</cdr:y>
    </cdr:from>
    <cdr:to>
      <cdr:x>0.61278</cdr:x>
      <cdr:y>0.84248</cdr:y>
    </cdr:to>
    <cdr:sp macro="" textlink="">
      <cdr:nvSpPr>
        <cdr:cNvPr id="7" name="TextBox 6"/>
        <cdr:cNvSpPr txBox="1"/>
      </cdr:nvSpPr>
      <cdr:spPr>
        <a:xfrm xmlns:a="http://schemas.openxmlformats.org/drawingml/2006/main" rot="16200000">
          <a:off x="4095836" y="11141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14519,3</a:t>
          </a:r>
          <a:endParaRPr lang="ru-RU" sz="1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0.55085</cdr:x>
      <cdr:y>0.46272</cdr:y>
    </cdr:from>
    <cdr:to>
      <cdr:x>0.66268</cdr:x>
      <cdr:y>0.84248</cdr:y>
    </cdr:to>
    <cdr:sp macro="" textlink="">
      <cdr:nvSpPr>
        <cdr:cNvPr id="8" name="TextBox 7"/>
        <cdr:cNvSpPr txBox="1"/>
      </cdr:nvSpPr>
      <cdr:spPr>
        <a:xfrm xmlns:a="http://schemas.openxmlformats.org/drawingml/2006/main" rot="16200000">
          <a:off x="4503881" y="11141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14444,9</a:t>
          </a:r>
          <a:endParaRPr lang="ru-RU" sz="1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0.6213</cdr:x>
      <cdr:y>0.43819</cdr:y>
    </cdr:from>
    <cdr:to>
      <cdr:x>0.72433</cdr:x>
      <cdr:y>0.81795</cdr:y>
    </cdr:to>
    <cdr:sp macro="" textlink="">
      <cdr:nvSpPr>
        <cdr:cNvPr id="9" name="TextBox 8"/>
        <cdr:cNvSpPr txBox="1"/>
      </cdr:nvSpPr>
      <cdr:spPr>
        <a:xfrm xmlns:a="http://schemas.openxmlformats.org/drawingml/2006/main" rot="16200000">
          <a:off x="5043941" y="1091084"/>
          <a:ext cx="914400" cy="842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14619,7</a:t>
          </a:r>
          <a:endParaRPr lang="ru-RU" sz="1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0.67414</cdr:x>
      <cdr:y>0.42025</cdr:y>
    </cdr:from>
    <cdr:to>
      <cdr:x>0.78598</cdr:x>
      <cdr:y>0.80001</cdr:y>
    </cdr:to>
    <cdr:sp macro="" textlink="">
      <cdr:nvSpPr>
        <cdr:cNvPr id="10" name="TextBox 9"/>
        <cdr:cNvSpPr txBox="1"/>
      </cdr:nvSpPr>
      <cdr:spPr>
        <a:xfrm xmlns:a="http://schemas.openxmlformats.org/drawingml/2006/main" rot="16200000">
          <a:off x="5511993" y="10118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14545,2</a:t>
          </a:r>
          <a:endParaRPr lang="ru-RU" sz="1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A04BA-4B4C-4A38-A202-6C38B56C6DAF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CDEEC-506F-4D95-889B-D79D5330C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6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CDEEC-506F-4D95-889B-D79D5330CA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3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CDEEC-506F-4D95-889B-D79D5330CAB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64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2.wdp"/><Relationship Id="rId3" Type="http://schemas.microsoft.com/office/2007/relationships/hdphoto" Target="../media/hdphoto2.wdp"/><Relationship Id="rId7" Type="http://schemas.microsoft.com/office/2007/relationships/hdphoto" Target="../media/hdphoto9.wdp"/><Relationship Id="rId12" Type="http://schemas.openxmlformats.org/officeDocument/2006/relationships/image" Target="../media/image14.png"/><Relationship Id="rId17" Type="http://schemas.microsoft.com/office/2007/relationships/hdphoto" Target="../media/hdphoto14.wdp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10.wdp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17.wdp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11" Type="http://schemas.microsoft.com/office/2007/relationships/hdphoto" Target="../media/hdphoto16.wdp"/><Relationship Id="rId5" Type="http://schemas.openxmlformats.org/officeDocument/2006/relationships/chart" Target="../charts/chart6.xml"/><Relationship Id="rId10" Type="http://schemas.openxmlformats.org/officeDocument/2006/relationships/image" Target="../media/image19.png"/><Relationship Id="rId4" Type="http://schemas.openxmlformats.org/officeDocument/2006/relationships/chart" Target="../charts/chart5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microsoft.com/office/2007/relationships/hdphoto" Target="../media/hdphoto1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21.wdp"/><Relationship Id="rId5" Type="http://schemas.microsoft.com/office/2007/relationships/hdphoto" Target="../media/hdphoto18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20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&amp;Fcy;&amp;ocy;&amp;ncy; &amp;dcy;&amp;lcy;&amp;yacy; &amp;pcy;&amp;rcy;&amp;iecy;&amp;zcy;&amp;iecy;&amp;ncy;&amp;tcy;&amp;acy;&amp;tscy;&amp;icy;&amp;jcy; - &amp;scy;&amp;vcy;&amp;iecy;&amp;tcy;&amp;lcy;&amp;ycy;&amp;jcy; &amp;fcy;&amp;ocy;&amp;ncy;, &amp;acy;&amp;bcy;&amp;scy;&amp;tcy;&amp;rcy;&amp;acy;&amp;kcy;&amp;tscy;&amp;icy;&amp;yacy;"/>
          <p:cNvSpPr>
            <a:spLocks noChangeAspect="1" noChangeArrowheads="1"/>
          </p:cNvSpPr>
          <p:nvPr/>
        </p:nvSpPr>
        <p:spPr bwMode="auto">
          <a:xfrm>
            <a:off x="207433" y="-108347"/>
            <a:ext cx="4064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4" y="350659"/>
            <a:ext cx="8289825" cy="34345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785183"/>
            <a:ext cx="8424936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БЮДЖЕТ ДЛЯ ГРАЖДАН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614" y="4690595"/>
            <a:ext cx="84818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решению Совета муниципального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Ейский район от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.12.2017 </a:t>
            </a:r>
            <a: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en-US" sz="2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районном бюджете на </a:t>
            </a:r>
            <a: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  <a:endParaRPr lang="ru-RU" sz="2600" b="1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44466086"/>
              </p:ext>
            </p:extLst>
          </p:nvPr>
        </p:nvGraphicFramePr>
        <p:xfrm>
          <a:off x="0" y="692696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1831521" y="260648"/>
            <a:ext cx="53630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b="1" dirty="0">
                <a:solidFill>
                  <a:srgbClr val="FF0000"/>
                </a:solidFill>
                <a:latin typeface="Times New Roman" pitchFamily="18" charset="0"/>
              </a:rPr>
              <a:t>Муниципальный долг</a:t>
            </a:r>
          </a:p>
        </p:txBody>
      </p:sp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1403648" y="1700808"/>
            <a:ext cx="11567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25056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323528" y="425720"/>
            <a:ext cx="8350250" cy="5762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об объеме налоговых и неналоговых доходов, </a:t>
            </a:r>
            <a:r>
              <a:rPr lang="ru-RU" altLang="ru-RU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2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14895"/>
              </p:ext>
            </p:extLst>
          </p:nvPr>
        </p:nvGraphicFramePr>
        <p:xfrm>
          <a:off x="467544" y="1001984"/>
          <a:ext cx="8136903" cy="5462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1757"/>
                <a:gridCol w="613055"/>
                <a:gridCol w="602734"/>
                <a:gridCol w="619247"/>
                <a:gridCol w="677043"/>
                <a:gridCol w="677043"/>
                <a:gridCol w="627503"/>
                <a:gridCol w="610990"/>
                <a:gridCol w="613055"/>
                <a:gridCol w="594476"/>
              </a:tblGrid>
              <a:tr h="15022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+mj-lt"/>
                        </a:rPr>
                        <a:t>Наименование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Факт за 2016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</a:rPr>
                        <a:t>Бюджет района по годам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</a:rPr>
                        <a:t>Темпы роста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 Оценка 2017г.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Прогноз 2018г.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Прогноз 2019г.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Прогноз 2020г.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2017 / 2016 оценка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2018 / 2017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2019/2018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2020 / 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02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Налоговые доходы-всего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607 395,4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606 054,4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643 352,3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645 046,7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658 357,4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99,8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106,2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100,3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102,1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</a:tr>
              <a:tr h="1436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Налог на прибыль организаций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15 627,7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11 863,0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12 300,0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12 850,0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13 400,0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75,9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103,7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104,5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104,3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36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Налог на доходы физических лиц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428 328,3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425 086,0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458 224,0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455 103,9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463 595,9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99,2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107,8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99,3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101,9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36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Доходы от уплаты акцизов на нефтепродукты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532,8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1 104,1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449,3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504,8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503,6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207,2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40,7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112,4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99,8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73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20 361,9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22 087,8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37 100,0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38 213,0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39 359,4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108,5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168,0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103,0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73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Единый налог на вмененный доход для отдельных видов деятельности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103 766,3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101 373,0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103 000,0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105 000,0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107 000,0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97,7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101,6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101,9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101,9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36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Единый сельскохозяйственный налог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16 924,5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17 326,0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18 019,0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18 740,0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19 488,5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102,4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104,0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104,0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104,0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73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260,3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770,0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780,0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790,0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800,0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295,8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101,3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101,3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101,3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02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ГОСУДАРСТВЕННАЯ ПОШЛИНА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21 593,6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26 444,6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13 480,0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13 845,0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14 210,0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122,5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51,0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102,7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102,6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0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Неналоговые доходы - 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144 659,5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148 623,6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129 319,6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140 104,8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144 197,9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102,7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87,0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108,3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102,9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</a:tr>
              <a:tr h="2873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Проценты, полученные от предоставления бюджетных кредитов внутри страны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58,3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22,0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25,0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25,0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25,0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37,7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113,6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36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Арендная плата за земли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85 938,5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93 915,6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98 148,1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106 256,0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109 866,5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109,3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104,5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108,3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103,4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36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Доходы от сдачи в аренду имущества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5 476,6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4 100,0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4 604,5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4 788,7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4 980,2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74,9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112,3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104,0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104,0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73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Платежи от государственных и муниципальных унитарных </a:t>
                      </a:r>
                      <a:r>
                        <a:rPr lang="ru-RU" sz="900" u="none" strike="noStrike" dirty="0" smtClean="0">
                          <a:effectLst/>
                          <a:latin typeface="+mj-lt"/>
                        </a:rPr>
                        <a:t>предприятий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19,3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43,0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40,0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45,0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50,0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222,8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93,0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112,5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111,1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73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Плата за негативное воздействие на окружающую среду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6 181,5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3 060,0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2 600,0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2 700,0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2 700,0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49,5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85,0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103,8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73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+mj-lt"/>
                        </a:rPr>
                        <a:t>Прочие доходы от оказания   платных услуг и компенсации затрат государства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1 031,3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566,0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774,3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868,8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824,6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54,9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136,8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112,2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94,9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739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Прочие доходы от  компенсации  затрат бюджетов муниципальных  районов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1 867,7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520,0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310,2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309,1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309,1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27,8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59,7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99,6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75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Доходы от продажи материальных и нематериальных активов, за исключением продажи земельных участков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5 363,4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526,0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1 000,0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1 500,0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1 500,0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9,8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190,1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150,0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4343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Доходы от продажи земельных участков, находящихся в государственной  собственности (за исключением земельных участков автономных учреждений)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20 886,9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32 450,0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10 384,0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10 711,4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11 052,0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155,4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32,0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103,2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103,2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36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ШТРАФЫ, САНКЦИИ, ВОЗМЕЩЕНИЕ УЩЕРБА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17 202,5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13 346,0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11 038,5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12 505,8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12 495,5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77,6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82,7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113,3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99,9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02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Прочие неналоговые доходы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633,5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75,0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395,0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395,0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395,0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11,8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j-lt"/>
                        </a:rPr>
                        <a:t>526,7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0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j-lt"/>
                        </a:rPr>
                        <a:t>ИТОГО ДОХОДОВ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752 054,9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754 678,0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772 671,9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785 151,5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802 555,3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100,3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102,4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101,6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102,2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0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347953" y="332656"/>
            <a:ext cx="8350250" cy="5762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о доходах районного бюджета</a:t>
            </a:r>
            <a:endParaRPr lang="ru-RU" alt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9047" y="836712"/>
            <a:ext cx="83659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 доходная часть районного бюджета сформирована на 2018-2020 годы  с ежегодным приростом 2 %. При формировании прогноза доходов районного  бюджета также  учтены изменения в законодательстве Российской Федерации и Краснодарского края: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темпы роста на 2018 год по налогу на доходы физических лиц (НДФЛ) составят около 7,8%  в связи с увеличением   дополнительного норматива отчислений в районный бюджет. Дополнительный норматив отчислений от налога на доходы физических лиц на 2018 года составит 7,66%, на 2019 год - 6,19%, на 2020 год - 5,55%;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платежей по государственной пошлине в 2 раза связано с передачей с 1 января 2018 года на краевой уровень полномочий по содержанию многофункциональных центров по предоставлению государственных и муниципальных услуг (МФЦ), с 2018 года госпошлина за оказанные услуги через МФЦ будут зачисляться в полном объеме в краевой бюджет (выпадающие доходы составят порядка 11 млн. руб.);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налога, взымаемого по упрощенной системе налогообложения (УСН) на 68% обусловлен  увеличением норматива зачисления в бюджет района с 10% до 15% (дополнительно  поступит  около  12 млн. руб.).</a:t>
            </a:r>
          </a:p>
        </p:txBody>
      </p:sp>
    </p:spTree>
    <p:extLst>
      <p:ext uri="{BB962C8B-B14F-4D97-AF65-F5344CB8AC3E}">
        <p14:creationId xmlns:p14="http://schemas.microsoft.com/office/powerpoint/2010/main" val="18007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337876"/>
              </p:ext>
            </p:extLst>
          </p:nvPr>
        </p:nvGraphicFramePr>
        <p:xfrm>
          <a:off x="324098" y="1791980"/>
          <a:ext cx="5328022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72941" y="299311"/>
            <a:ext cx="7019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районного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бюджета,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403648" y="1268760"/>
            <a:ext cx="17281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2017 год</a:t>
            </a:r>
            <a:endParaRPr lang="ru-RU" altLang="ru-RU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5652120" y="1268760"/>
            <a:ext cx="17281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2018 год</a:t>
            </a:r>
            <a:endParaRPr lang="ru-RU" altLang="ru-RU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02632"/>
              </p:ext>
            </p:extLst>
          </p:nvPr>
        </p:nvGraphicFramePr>
        <p:xfrm>
          <a:off x="4499992" y="1772816"/>
          <a:ext cx="5328022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51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915651" y="242647"/>
            <a:ext cx="7347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поступающие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районный бюджет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26165"/>
              </p:ext>
            </p:extLst>
          </p:nvPr>
        </p:nvGraphicFramePr>
        <p:xfrm>
          <a:off x="574774" y="4437112"/>
          <a:ext cx="8028893" cy="2058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06327"/>
                <a:gridCol w="2603965"/>
                <a:gridCol w="1157318"/>
                <a:gridCol w="940321"/>
                <a:gridCol w="940321"/>
                <a:gridCol w="940321"/>
                <a:gridCol w="940320"/>
              </a:tblGrid>
              <a:tr h="4995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год*</a:t>
                      </a:r>
                      <a:endParaRPr lang="ru-RU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629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629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629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1178,8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1191,2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1106,6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4699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892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1365,1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1341,6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1234,2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1165,3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1160,5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387641" y="4166947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18057975"/>
              </p:ext>
            </p:extLst>
          </p:nvPr>
        </p:nvGraphicFramePr>
        <p:xfrm>
          <a:off x="251520" y="1196753"/>
          <a:ext cx="8568952" cy="297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01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986" y="26064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Ейского района в 2018 году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92696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/>
              <a:t>     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расходной части районного бюджета продолжена реализация программно-целевого метода планирования, направленного на обеспечение результативности и эффективности бюджетных расходов, ориентированного на решение основных приоритетных задач. </a:t>
            </a:r>
          </a:p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Расходы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сформированы в соответствии с утвержденной методикой планирования в разрезе мероприятий 21-й действующей муниципальной программы и взаимоувязаны с финансовыми ресурсами для их обеспечения.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8" b="89941" l="3944" r="9831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548" y="2485369"/>
            <a:ext cx="828092" cy="98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93" b="100000" l="1438" r="97375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6" y="3573016"/>
            <a:ext cx="1012317" cy="101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564904"/>
            <a:ext cx="3704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 и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156,4 млн. рублей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2483" y="3797693"/>
            <a:ext cx="2072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1696,1 млн. рублей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824" l="5120" r="9776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9" y="5038423"/>
            <a:ext cx="1270730" cy="98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5038423"/>
            <a:ext cx="388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 и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72,9 млн. рублей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82" b="98018" l="10125" r="9250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18" y="2634959"/>
            <a:ext cx="761462" cy="60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49486" y="2508578"/>
            <a:ext cx="3134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правоохранительная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26,0 млн. рублей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8105" r="89844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3831431"/>
            <a:ext cx="647449" cy="64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36809" y="3831431"/>
            <a:ext cx="3605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муниципального долга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20,0 млн. рублей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046" b="89891" l="2077" r="95692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49" y="5168857"/>
            <a:ext cx="1098275" cy="85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21" y="4923311"/>
            <a:ext cx="712883" cy="71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29321" y="4945450"/>
            <a:ext cx="2575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трансферты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25,5 млн. рублей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662" y="6067571"/>
            <a:ext cx="8274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 бюджета на 2018 год предусмотрен в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1996,9 млн. рублей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040" y="188640"/>
            <a:ext cx="85079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расходов районного бюджета по разделам и подразделам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бюджетов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Российcкой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2019 и 2020 годов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dirty="0"/>
              <a:t>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96336" y="879151"/>
            <a:ext cx="1003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59057"/>
              </p:ext>
            </p:extLst>
          </p:nvPr>
        </p:nvGraphicFramePr>
        <p:xfrm>
          <a:off x="431539" y="1156150"/>
          <a:ext cx="8280920" cy="530990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42510"/>
                <a:gridCol w="2507554"/>
                <a:gridCol w="795133"/>
                <a:gridCol w="656850"/>
                <a:gridCol w="684508"/>
                <a:gridCol w="670678"/>
                <a:gridCol w="760563"/>
                <a:gridCol w="599231"/>
                <a:gridCol w="601536"/>
                <a:gridCol w="562357"/>
              </a:tblGrid>
              <a:tr h="111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КФСР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2016 год (факт)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2017 год*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2018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плановый период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Динамика,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2019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2018/2017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2019/2018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2020/2019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b"/>
                </a:tc>
              </a:tr>
              <a:tr h="137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0100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170 347,6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177 945,8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153 717,8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147 317,3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147 225,2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86,4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95,8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99,9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327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1 858,0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1 981,6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2 109,6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2 109,6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2 109,6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449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5 271,8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5 951,8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6 379,9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6 205,4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6 205,4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107,2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470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55 852,0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50 063,7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53 608,2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52 180,3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52 180,3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107,1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142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Судебная система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159,5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1,3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364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27 045,3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29 553,2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30 906,8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29 505,0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29 612,9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1976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3 000,0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111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Резервные фонды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111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80 161,0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86 894,2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60 213,3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56 817,0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56 617,0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69,3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111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0200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Национальная оборона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0,0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100,0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100,0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50,0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50,0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50,0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111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0204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Мобилизационная подготовка экономики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50,0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50,0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22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0300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22 958,2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27 800,0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25 907,4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24 692,9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24 642,9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93,2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95,3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99,8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317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0309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22 001,5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26 650,0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24 907,4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24 192,9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24 192,9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290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0314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956,7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1 150,0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87,0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111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0400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Национальная экономика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37 009,1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43 775,2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23 539,2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21 686,0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21 684,6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53,8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92,1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111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0405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Сельское хозяйство и рыболовство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21 992,3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13 947,6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14 520,8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14 253,5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14 253,3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98,2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111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0409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Дорожное хозяйство (дорожные фонды)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3 358,3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3 954,8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449,3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504,8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503,6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112,4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99,8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111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0410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Связь и информатика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2 209,9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22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0412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9 448,6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25 872,8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8 569,1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6 927,7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6 927,7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80,8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111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0500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40 547,5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64 043,5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49 374,1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30 509,4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28 880,0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77,1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61,8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94,7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111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0501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Жилищное хозяйство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7 938,6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19 043,3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24 994,4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11 902,2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15 472,8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47,6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111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0502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Коммунальное хозяйство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23 730,9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35 364,0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14 010,0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8 500,0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3 300,0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  <a:tr h="22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0505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8 878,0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9 636,2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10 369,7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10 107,2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10 107,2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107,6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9" marR="4719" marT="471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3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расходов районного бюджета по разделам и подразделам классификации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бюджетов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Российcкой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2018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2019 и 2020 годов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68344" y="706924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68713"/>
              </p:ext>
            </p:extLst>
          </p:nvPr>
        </p:nvGraphicFramePr>
        <p:xfrm>
          <a:off x="431836" y="974455"/>
          <a:ext cx="8280328" cy="55336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42478"/>
                <a:gridCol w="2507375"/>
                <a:gridCol w="795078"/>
                <a:gridCol w="656802"/>
                <a:gridCol w="684458"/>
                <a:gridCol w="670630"/>
                <a:gridCol w="760510"/>
                <a:gridCol w="599189"/>
                <a:gridCol w="601493"/>
                <a:gridCol w="562315"/>
              </a:tblGrid>
              <a:tr h="1132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КФСР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2016 год (факт)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2017 год*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2018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плановый период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Динамика,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2019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2018/2017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2019/2018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2020/2019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b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0700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Образование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1 409 396,6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1 303 700,7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1 290 760,7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1 272 111,8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1 271 778,2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99,0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98,6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0701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Дошкольное образование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557 958,2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549 593,9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539 290,6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535 322,0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535 422,0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0702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Общее образование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790 527,0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563 429,9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539 736,0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531 306,9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530 928,8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98,4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0703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Дополнительное образование детей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131 266,4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141 893,3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138 131,7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138 167,6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108,1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226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0705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817,3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1 731,2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0707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Молодежная политика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9 574,6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6 193,1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4 565,6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3 919,2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3 827,8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73,7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0709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Другие вопросы в области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50 519,5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51 486,2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64 975,2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63 332,0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63 332,0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126,2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0800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Культура, кинематография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64 525,2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73 877,4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62 340,1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54 917,2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54 917,2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84,4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88,1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0801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Культура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50 652,4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57 113,7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39 663,6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38 607,7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38 607,7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55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0804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Другие вопросы в области культуры, кинематографии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13 872,8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16 763,7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22 676,5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16 309,5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16 309,5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135,3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0900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Здравоохранение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156 427,1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172 116,1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151 654,7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154 717,1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145 717,1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88,1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102,0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94,2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0901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Стационарная медицинская помощь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59 812,7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63 712,1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47 558,0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56 558,0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47 558,0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74,6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0902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Амбулаторная помощь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92 159,1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105 035,2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98 465,5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92 527,9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92 527,9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93,7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94,0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0904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Скорая медицинская помощь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3 955,3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3 368,8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5 631,2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5 631,2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5 631,2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167,2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42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0909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Другие вопросы в области здравоохранения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Социальная политика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77 115,9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81 945,6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80 608,2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86 521,4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89 414,3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98,4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107,3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103,3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Пенсионное обеспечение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3 391,2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3 971,2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3 971,2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3 971,2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3 971,2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Социальное обеспечение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10,4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307,4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467,2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467,2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236,2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Охрана семьи и детства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66 108,9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69 759,4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66 925,9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72 969,1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76 093,0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109,0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Другие вопросы в области социальной политики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7 605,4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7 907,6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9 243,9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9 113,9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9 113,9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116,9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98,6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1100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7 238,5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98 161,0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110 703,4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99 679,1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99 679,1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112,8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Физическая культура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3 871,2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91 611,6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103 733,0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92 895,8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92 895,8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226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Другие вопросы в области физической культуры и спорта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3 367,3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6 549,4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6 970,4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6 783,3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6 783,3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106,4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1200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Средства массовой информации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2 426,5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2 550,0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2 650,0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2 200,0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2 000,0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103,9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83,0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90,9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Телевидение и радиовещание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1 349,5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1 350,0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1 550,0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114,8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77,4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91,7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Периодическая печать и издательства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1 077,0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91,7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226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1300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20 042,1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21 699,3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20 000,0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16 000,0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15 000,0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80,0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93,8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226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Обслуживание государственного внутреннего и муниципального долга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20 042,1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21 699,3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20 000,0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16 000,0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15 000,0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2632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1400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24 098,0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9 096,2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25 507,7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9 096,2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9 096,2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280,4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35,7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339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23 598,0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9 096,2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25 507,7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9 096,2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9 096,2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20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 межбюджетные трасферты общего характера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1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Условно утвержденные 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0,0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0,0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0,0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21 000,0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43 000,0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x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x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x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  <a:tr h="156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ВСЕГО  РАСХОДОВ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2 032 132,3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2 076 810,8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1 996 863,3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1 940 498,4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1 953 084,8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96,2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97,2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100,6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90" marR="4590" marT="459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8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786" y="279345"/>
            <a:ext cx="8167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Ейского района в 2018 году и плановом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периоде 2019-2020 годов, млн. рублей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20287838"/>
              </p:ext>
            </p:extLst>
          </p:nvPr>
        </p:nvGraphicFramePr>
        <p:xfrm>
          <a:off x="611560" y="1313361"/>
          <a:ext cx="3816424" cy="283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15452599"/>
              </p:ext>
            </p:extLst>
          </p:nvPr>
        </p:nvGraphicFramePr>
        <p:xfrm>
          <a:off x="4860032" y="1515279"/>
          <a:ext cx="3744416" cy="248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96239418"/>
              </p:ext>
            </p:extLst>
          </p:nvPr>
        </p:nvGraphicFramePr>
        <p:xfrm>
          <a:off x="1979712" y="3789040"/>
          <a:ext cx="4608512" cy="246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460375" y="1178447"/>
            <a:ext cx="1519337" cy="612648"/>
          </a:xfrm>
          <a:prstGeom prst="wedgeRoundRectCallout">
            <a:avLst>
              <a:gd name="adj1" fmla="val 66481"/>
              <a:gd name="adj2" fmla="val 108532"/>
              <a:gd name="adj3" fmla="val 16667"/>
            </a:avLst>
          </a:prstGeom>
          <a:solidFill>
            <a:srgbClr val="FFFF0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2018 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1996,9 млн.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262633" y="1144669"/>
            <a:ext cx="1419610" cy="545823"/>
          </a:xfrm>
          <a:prstGeom prst="wedgeRoundRectCallout">
            <a:avLst>
              <a:gd name="adj1" fmla="val -64718"/>
              <a:gd name="adj2" fmla="val 138963"/>
              <a:gd name="adj3" fmla="val 16667"/>
            </a:avLst>
          </a:prstGeom>
          <a:solidFill>
            <a:srgbClr val="FFFF0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2019 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1940,5 млн.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220072" y="3634827"/>
            <a:ext cx="1584176" cy="612648"/>
          </a:xfrm>
          <a:prstGeom prst="wedgeRoundRectCallout">
            <a:avLst>
              <a:gd name="adj1" fmla="val -38584"/>
              <a:gd name="adj2" fmla="val 123876"/>
              <a:gd name="adj3" fmla="val 16667"/>
            </a:avLst>
          </a:prstGeom>
          <a:solidFill>
            <a:srgbClr val="FFFF0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2020 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1953,1 млн. 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2768" y="5390247"/>
            <a:ext cx="500840" cy="283577"/>
          </a:xfrm>
          <a:prstGeom prst="ellipse">
            <a:avLst/>
          </a:prstGeom>
          <a:solidFill>
            <a:srgbClr val="009900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8" y="5390247"/>
            <a:ext cx="2332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42768" y="5743999"/>
            <a:ext cx="500840" cy="27728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43608" y="5743999"/>
            <a:ext cx="2542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42768" y="6120207"/>
            <a:ext cx="500840" cy="261121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43608" y="6122902"/>
            <a:ext cx="316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утвержденные расходы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20" b="96350" l="849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328" y="1439649"/>
            <a:ext cx="214593" cy="16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62" y="3968138"/>
            <a:ext cx="212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20" b="96350" l="849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13" y="1520195"/>
            <a:ext cx="214593" cy="16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5" descr="https://betanews.com/wp-content/uploads/2017/10/Rubles-and-lapto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19" b="899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341" y="4257672"/>
            <a:ext cx="2556149" cy="249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9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7953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районного бюджета в рамках муниципальных программ 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направлений деятельности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42675"/>
              </p:ext>
            </p:extLst>
          </p:nvPr>
        </p:nvGraphicFramePr>
        <p:xfrm>
          <a:off x="467545" y="968534"/>
          <a:ext cx="8233334" cy="548912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76063"/>
                <a:gridCol w="2536047"/>
                <a:gridCol w="721099"/>
                <a:gridCol w="631286"/>
                <a:gridCol w="720080"/>
                <a:gridCol w="757374"/>
                <a:gridCol w="682786"/>
                <a:gridCol w="553043"/>
                <a:gridCol w="533709"/>
                <a:gridCol w="521847"/>
              </a:tblGrid>
              <a:tr h="3859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(исполнение)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*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2018/2017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2019/2018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2020/2019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1352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2 032 132,3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2 076 810,8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1 996 863,3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1 940 498,4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1 953 084,8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187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 рамках муниципальных программ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1 926 749,7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1 978 467,8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1 897 665,1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1 823 568,5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1 814 047,0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solidFill>
                      <a:srgbClr val="66FF33"/>
                    </a:solidFill>
                  </a:tcPr>
                </a:tc>
              </a:tr>
              <a:tr h="135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здравоохранения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156 744,4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173 847,3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151 454,7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154 817,1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145 317,1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135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1 248 458,8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1 246 549,7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1 233 802,9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1 218 155,4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1 217 907,2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135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граждан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63 507,8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67 123,1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63 983,6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70 026,8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73 150,7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135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Ейского района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14 336,0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26 981,7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32 717,4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19 078,8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22 427,0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244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и устойчивое развитие Ейского района в сфере строительства и архитектуры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5 018,1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6 827,8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5 569,1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5 227,7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5 227,7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135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Инвестиционное развитие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763,3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2 000,0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2 000,0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1 100,0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1 100,0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232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Поддержки малого и среднего предпринимательства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3 024,0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295,0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135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населения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26 019,5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28 650,0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26 907,4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25 292,9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25 242,9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135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122 692,5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134 430,0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126 832,2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117 688,3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117 694,3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2281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санаторно-курортного и туристского комплекса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345,0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16 450,0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500,0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300,0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300,0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135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103 335,3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98 161,0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110 703,4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99 679,1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99 679,1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283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и дорожного хозяйства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30 013,2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37 642,2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21 829,0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16 112,0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12 910,8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1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топливно-энергетического комплекса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5 954,0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11 198,0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3 000,0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3 000,0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1 000,0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135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общество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28 895,3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30 543,9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4 010,0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2 900,0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2 700,0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167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Ейского районного казачьего общества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7 575,0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7 775,0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7 744,0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6 900,0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6 700,0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257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Комплексные меры противодействия незаконному потреблению и обороту наркотических средств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148,6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150,0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-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-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-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238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Эффективное управление муниципальным имуществом и земельными ресурсами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11 647,2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13 331,0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13 219,7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12 252,4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12 252,4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244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деятельности социально-ориентированных общественных организаций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1 100,0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1 337,2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1 330,0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1 200,0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1 200,0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3924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  и регулирование рынков сельскохозяйственной продукции, сырья и продовольствия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21 992,3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13 947,6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14 520,8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14 253,5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14 253,3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135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Ейского района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5 624,0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5 146,8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4 933,2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4 714,2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4 614,2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373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правопорядка, профилактика правонарушений, усиление борьбы с преступностью и противодействие коррупции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2 350,0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600,0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580,0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135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67 205,4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55 980,5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71 807,7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50 690,3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49 690,3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/>
                </a:tc>
              </a:tr>
              <a:tr h="1352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105 382,6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98 343,0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99 198,2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95 929,9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96 037,8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ctr">
                    <a:solidFill>
                      <a:srgbClr val="66FF33"/>
                    </a:solidFill>
                  </a:tcPr>
                </a:tc>
              </a:tr>
              <a:tr h="12865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21 000,0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43 000,0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6" marR="5326" marT="5326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767569"/>
            <a:ext cx="888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  <p:extLst>
      <p:ext uri="{BB962C8B-B14F-4D97-AF65-F5344CB8AC3E}">
        <p14:creationId xmlns:p14="http://schemas.microsoft.com/office/powerpoint/2010/main" val="24645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7304" y="338793"/>
            <a:ext cx="6209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Ейского района!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568" y="511017"/>
            <a:ext cx="8076032" cy="5678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                           </a:t>
            </a:r>
          </a:p>
          <a:p>
            <a:pPr algn="just"/>
            <a:r>
              <a:rPr lang="ru-RU" b="1" dirty="0" smtClean="0"/>
              <a:t>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Эффективное, ответственное и  прозрачное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финансами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базовым условием достижения стратегических целей социально-экономического развития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Ейского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 Одной из ключевых задач бюджетной политики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и 2020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обеспечение прозрачности и открытости бюджетного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большего количества граждан района к участию в обсуждении вопросов формирования бюджета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Ейского района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исполнения разработан «Бюджет для граждан».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Ейского района,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характеристиками бюджета района и результатами его исполнения.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Ейского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9" y="6021288"/>
            <a:ext cx="4159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Глава муниципального образования Ейский  район  </a:t>
            </a:r>
          </a:p>
          <a:p>
            <a:r>
              <a:rPr lang="ru-RU" sz="1400" i="1" dirty="0"/>
              <a:t> </a:t>
            </a:r>
            <a:r>
              <a:rPr lang="ru-RU" sz="1400" i="1" dirty="0" smtClean="0"/>
              <a:t>                                                                  Ю.А. </a:t>
            </a:r>
            <a:r>
              <a:rPr lang="ru-RU" sz="1400" i="1" dirty="0" err="1" smtClean="0"/>
              <a:t>Келембет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412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232" y="26064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показателей муниципальных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Ейского района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729408"/>
              </p:ext>
            </p:extLst>
          </p:nvPr>
        </p:nvGraphicFramePr>
        <p:xfrm>
          <a:off x="485245" y="629980"/>
          <a:ext cx="8208910" cy="593049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6460"/>
                <a:gridCol w="4108081"/>
                <a:gridCol w="877529"/>
                <a:gridCol w="736710"/>
                <a:gridCol w="736710"/>
                <a:gridCol w="736710"/>
                <a:gridCol w="736710"/>
              </a:tblGrid>
              <a:tr h="27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п/п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показателя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Ед.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изм.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2017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(план)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2018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(прогноз)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2019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(прогноз)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(прогноз)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</a:tr>
              <a:tr h="13385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"Развитие здравоохранения в Ейском районе"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Обеспеченность врачами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10 тыс. населения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32,5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32,7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Обеспеченность средним медицинским персоналом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 10 тыс. населения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122,3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122,3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122,3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122,3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33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Охват профилактическими медицинскими осмотрами взрослых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заболеваемости острым вирусным гепатитом В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 100 тыс. населения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4,3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4,3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4,3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4,3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смертности от всех причин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 100 тыс. населения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14,7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14,5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14,3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14,3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33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Средняя продолжительность пребывания пациента на койке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дней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11,8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11,7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11,7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11,7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Охват льготной категории граждан в обеспечении социальной поддержкой бесплатным зубопротезированием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100 тыс. населения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450,0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450,0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450,0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450,0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Охват льготной категории граждан в обеспечении лекарственными средствами и изделиями медицинского назначения (на учете 20445 чел.)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100 тыс. населения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5600,0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5600,0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5600,0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5600,0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3385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"Развитие образования в Ейском районе"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педагогических работников дошкольных образовательных организаций, которым при прохождении аттестации присвоена высшая или первая категория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37,0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40,0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33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Охват детей в возрасте от 5 до 18 лет программами дополнительного образования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98,1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98,5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98,5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98,5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22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Удельный вес численности обучающихся в организациях общего образования, обучающихся по новым федеральным государственным образовательным стандартам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78,9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89,0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95,0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95,0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обучающихся в муниципальных общеобразовательных учреждениях, занимающихся во вторую смену, в общей численности обучающихся в муниципальных общеобразовательных учреждениях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13,7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12,0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муниципальных дошкольных образовательных учреждений, здания которых находятся в аварийном состоянии или требуют капитального ремонта в общем числе муниципальных дошкольных образовательных учреждений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11,1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8,3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5,6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5,6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муниципальных общеобразовательных учреждений, здания которых находятся в аварийном состоянии или требуют капитального ремонта в общем числе муниципальных общеобразовательных учреждений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23,1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11,5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7,7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7,7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3385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"Развитие культуры в Ейском районе"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проведенных культурно-досуговых мероприятий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единиц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360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360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33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Число посетителей культурно-массовых мероприятий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человек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122,3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130,7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130,7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130,7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Участие в международных, всероссийских и краевых смотрах, конкурсах, фестивалях самодеятельного художественного творчества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3385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"Развитие физической культуры и спорта в Ейском районе"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Удельный вес населения района, систематически занимающегося физической культурой и спортом в общей численности населения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43,3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43,5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43,7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43,9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Удельный вес детей и подростков в возрасте 6-15 лет, систематически занимающихся в спортивных учреждениях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26,0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26,0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26,0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26,0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7442" marR="3744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5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849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показателей муниципальных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Ейского района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59688"/>
              </p:ext>
            </p:extLst>
          </p:nvPr>
        </p:nvGraphicFramePr>
        <p:xfrm>
          <a:off x="467543" y="764704"/>
          <a:ext cx="8208914" cy="567861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6459"/>
                <a:gridCol w="4108082"/>
                <a:gridCol w="877529"/>
                <a:gridCol w="736711"/>
                <a:gridCol w="736711"/>
                <a:gridCol w="736711"/>
                <a:gridCol w="736711"/>
              </a:tblGrid>
              <a:tr h="277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п/п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показателя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Ед.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изм.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2017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(план)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2018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(прогноз)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2019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(прогноз)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(прогноз)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</a:tr>
              <a:tr h="217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населения, систематически занимающихся физической культурой и спортом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43,4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43,5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43,9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43,9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7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лиц с ограниченными возможностями здоровья, систематически занимающихся физической культурой и спортом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18,4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18,5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18,5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18,5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7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проведенных физкультурно-спортивных мероприятий краевого и всероссийского уровней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62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7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участников физкультурно-спортивных мероприятий краевого и всероссийского уровней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человек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3000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3200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3200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3200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7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медалей, завоеванных спортсменами и командами Ейского района на краевых и всероссийских соревнованиях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штук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580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600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600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3865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"Обеспечение безопасности населения Ейского района"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Видеонаблюдение на территории населенных пунктов Ейского района с целью обеспечения общественного порядка и безопасности граждан: количество часов видеонаблюдения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час.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8760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8760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8760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8784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15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Организация и проведение аварийно-спасательных и других неотложных работ: количество выполненных работ/ количество работ необходимых для ликвидации чрезвычайных ситуаций (происшествий)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100,0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100,0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448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"Развитие сельского хозяйства  и регулирование рынков сельскохозяйственной продукции, сырья и продовольствия в Ейском районе"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Удельный вес прибыльных крупных и средних сельскохозяйственных организаций в их общем числе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95,0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95,0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95,0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95,0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7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производства сельскохозяйственной продукции в хозяйствах всех категорий (в ценах соответствующих лет)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 рублей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12007,9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12739,4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13322,9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13322,9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7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Размещение в средствах массовой информации материалов по вопросам деятельности сельхозтоваропроизводителей (газетные публикации)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статьи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35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35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38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3865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"Информационное общество Ейского района"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Публикация в печатных изданиях и сети Интернет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единиц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1070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1070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1070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1070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38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ТВ - сюжет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92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функционирующих сайтов органов местного самоуправления в сети «Интернет»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единиц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3865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"Поддержка деятельности социально-ориентированных общественных организаций Ейского района"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ветеранов, получивших разъяснения о порядке участия в программных мероприятиях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человек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65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65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65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7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Число членов некоммерческих организаций, участвующих в мероприятиях, посвященных знаменательным и памятным датам, проводимых в районе и крае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500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500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500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7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социально-ориентированных некоммерческих организаций, получивших муниципальную поддержку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единиц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3865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"Комплексное и устойчивое развитие Ейского района в сфере строительства и архитектуры"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Корректировка Правил землепользования и застройки сельских поселений Ейского района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8334" marR="38334" marT="0" marB="0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1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18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показателей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Ейского района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23140"/>
              </p:ext>
            </p:extLst>
          </p:nvPr>
        </p:nvGraphicFramePr>
        <p:xfrm>
          <a:off x="467544" y="692689"/>
          <a:ext cx="8208912" cy="576908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6460"/>
                <a:gridCol w="4108080"/>
                <a:gridCol w="877528"/>
                <a:gridCol w="736711"/>
                <a:gridCol w="736711"/>
                <a:gridCol w="736711"/>
                <a:gridCol w="736711"/>
              </a:tblGrid>
              <a:tr h="272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п/п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показателя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Ед.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изм.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2017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(план)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2018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(прогноз)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2019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(прогноз)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(прогноз)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</a:tr>
              <a:tr h="136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Постановка на кадастровый учет зеленых зон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24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3608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поддержки малого и среднего предпринимательства в Ейском районе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субъектов малого и среднего предпринимательства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единиц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6659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6667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6674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6681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72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инвестиций в основной капитал субъектов малого и среднего предпринимательства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 действующих ценах млн. руб.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677,8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699,2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722,2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743,1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99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Оказание консультационных услуг субъектам малого и среднего предпринимательства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65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Число участников проведенных мероприятий, в том числе «Неделя малого и среднего бизнеса Ейского района», семинаров, «круглых столов», конференций по вопросам развития и поддержки субъектов малого и среднего предпринимательства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единиц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150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190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3608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"Инвестиционное развитие Ейского района"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 к предыдущему году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88,7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100,7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102,7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102,3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66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соглашений в сфере реализации инвестиционных проектов на территории Ейского района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66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Создание новых рабочих мест за счет реализации инвестиционных проектов на территории Ейского района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единиц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175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179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180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182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3608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Муниципальная программа "Развитие санаторно-курортного и туристского комплекса в Ейском районе"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отдыхающих, посетивших муниципальное образование Ейский район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человек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754,2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774,2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794,2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798,3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66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организаций в санаторно-курортном и туристском комплексе Ейского района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34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35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36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37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36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Коечная емкость предприятий санаторно-курортного комплекса Ейского района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единиц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5140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5340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5450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5630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3608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"Социальная поддержка граждан в Ейском районе"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детей-сирот и детей, оставшихся без попечения родителей, переданных на воспитание в семьи граждан из числа вновь выявленных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532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Общее количество граждан, которым предоставляется ежемесячная денежная выплата на содержание детей-сирот и детей, оставшихся без попечения родителей, находящихся под опекой (попечительством) или переданных на воспитание в приемные семьи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чел.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320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325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325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325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99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охвата лиц, замещавшим муниципальные должности и должности муниципальной службы МО Ейский район, которым полагается дополнительное материальное обеспечение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чел.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27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3608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 "Дети Ейского района"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муниципальных конкурсов, соревнований, олимпиад и иных мероприятий, проведенных для выявления одаренных детей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шт.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532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детей, отдохнувших в профильных лагерях, организованных муниципальными образовательными организациями, осуществляющими организацию отдыха и оздоровления обучающихся в каникулярное время с дневным пребыванием с обязательной организацией питания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</a:t>
                      </a:r>
                      <a:endParaRPr lang="ru-RU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592" marR="36592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1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232" y="26064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показателей муниципальных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Ейского района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423535"/>
              </p:ext>
            </p:extLst>
          </p:nvPr>
        </p:nvGraphicFramePr>
        <p:xfrm>
          <a:off x="467543" y="908720"/>
          <a:ext cx="8208914" cy="552069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6461"/>
                <a:gridCol w="4108080"/>
                <a:gridCol w="877529"/>
                <a:gridCol w="736711"/>
                <a:gridCol w="736711"/>
                <a:gridCol w="736711"/>
                <a:gridCol w="736711"/>
              </a:tblGrid>
              <a:tr h="308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п/п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показателя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изм.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2017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(план)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2018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2019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2020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</a:tr>
              <a:tr h="462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мероприятий для детей, состоящих на учете в комиссии по делам несовершеннолетних и защите их прав, ОДН ОУУП и ПДН ОМВД по </a:t>
                      </a:r>
                      <a:r>
                        <a:rPr lang="ru-RU" sz="900" dirty="0" err="1">
                          <a:effectLst/>
                        </a:rPr>
                        <a:t>Ейскому</a:t>
                      </a:r>
                      <a:r>
                        <a:rPr lang="ru-RU" sz="900" dirty="0">
                          <a:effectLst/>
                        </a:rPr>
                        <a:t> району, внутришкольном учете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шт.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08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Численность детей-сирот и детей, оставшихся без попечения родителей, а также лиц из их числа, обеспеченных жилыми помещениями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чел.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5401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Муниципальная программа "Развитие жилищно-коммунального и дорожного хозяйства в Ейском районе" 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отремонтированных водозаборных сооружений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единиц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5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отремонтированных автомобильных дорог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единиц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5401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Муниципальная программа "Развитие топливно-энергетического комплекса в Ейском районе"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построенных газопроводных сооружений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шт.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5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выполненных врезок газопроводов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шт.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5401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Муниципальная программа "Эффективное управление муниципальным имуществом и земельными ресурсами Ейского района"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объектов недвижимости, поставленных на кадастровый учет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90,0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95,0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100,0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100,0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08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объектов недвижимости, право муниципальной собственности на которые зарегистрировано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90,0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95,0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100,0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100,0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5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Объем полученных доходов от сдачи в аренду муниципального имущества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 руб.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4,1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4,2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4,3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4,3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86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земельных участков для индивидуального жилищного строительства и ведения личного подсобного хозяйства, предоставленных гражданам, имеющим трех и более детей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шт.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5401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Муниципальная программа "Молодежь Ейского района"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молодежных центров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единиц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5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Число молодых людей, вовлеченных в деятельность молодежных центров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 человек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7,5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7,5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7,5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5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подростково-молодежных дворовых площадок по месту жительства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единиц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38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38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38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38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08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Число молодых людей, вовлеченных в деятельность подростково-молодежных дворовых площадок по месту жительства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 человек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4,2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4,2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4,2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4,2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62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военно-патриотических клубов (центров, учреждений) по месту жительства и общественных организаций, осуществляющих работу по военно-патриотическому воспитанию молодежи и подготовке ее к военной службе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единиц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08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Число молодых людей, вовлеченных в молодежный координационный совет при главе муниципального образования Ейский район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человек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36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62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Число молодых людей Ейского района, принявших участие в краевых, российских мероприятиях по различным направлениям государственной молодежной политики 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тыс. человек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1,3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1,5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1,5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1,5</a:t>
                      </a:r>
                      <a:endParaRPr lang="ru-RU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723" marR="44723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1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2" y="2510898"/>
            <a:ext cx="8352928" cy="2592288"/>
          </a:xfrm>
          <a:prstGeom prst="wedgeRectCallou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188640"/>
            <a:ext cx="8448939" cy="2783347"/>
          </a:xfrm>
          <a:prstGeom prst="wedgeRoundRectCallou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03187"/>
            <a:ext cx="5928658" cy="13844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3" y="4862343"/>
            <a:ext cx="7248804" cy="1625260"/>
          </a:xfrm>
          <a:prstGeom prst="rtTriangle">
            <a:avLst/>
          </a:prstGeom>
          <a:noFill/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1575604"/>
            <a:ext cx="69607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Финансовое управление</a:t>
            </a:r>
          </a:p>
          <a:p>
            <a:pPr algn="ctr"/>
            <a:r>
              <a:rPr lang="ru-RU" sz="2400" b="1" dirty="0"/>
              <a:t>администрации муниципального</a:t>
            </a:r>
          </a:p>
          <a:p>
            <a:pPr algn="ctr"/>
            <a:r>
              <a:rPr lang="ru-RU" sz="2400" b="1" dirty="0"/>
              <a:t>образования Ейский район</a:t>
            </a:r>
          </a:p>
          <a:p>
            <a:pPr algn="ctr"/>
            <a:r>
              <a:rPr lang="ru-RU" sz="2400" b="1" dirty="0"/>
              <a:t>353680, </a:t>
            </a:r>
            <a:r>
              <a:rPr lang="ru-RU" sz="2400" b="1" dirty="0" err="1"/>
              <a:t>г.Ейск</a:t>
            </a:r>
            <a:r>
              <a:rPr lang="ru-RU" sz="2400" b="1" dirty="0"/>
              <a:t>, ул. Победы, д. 113</a:t>
            </a:r>
          </a:p>
          <a:p>
            <a:pPr algn="ctr"/>
            <a:r>
              <a:rPr lang="ru-RU" sz="2400" b="1" dirty="0"/>
              <a:t>тел.(861-32)2-53-70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E-mail</a:t>
            </a:r>
            <a:r>
              <a:rPr lang="ru-RU" sz="2400" b="1" dirty="0"/>
              <a:t>: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eskfin@mail.kuban.ru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570" y="272692"/>
            <a:ext cx="8314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262" y="919023"/>
            <a:ext cx="82569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  образования и   расходования  денежных средств, предназначенных для финансового обеспечения задач и функций органов местного самоуправления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67" y="1654689"/>
            <a:ext cx="82569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ДОХОДЫ БЮДЖЕТА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поступающие в бюджет муниципального района денежные средства, за исключением средств, являющихся источниками финансирования дефицита бюджета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948" y="2488252"/>
            <a:ext cx="82365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БЮДЖЕТА  </a:t>
            </a:r>
            <a:r>
              <a:rPr lang="ru-RU" dirty="0" smtClean="0"/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  из   бюджета муниципального района денежные средства, за исключением средств, являющихся источниками финансирования дефицита бюджета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697" y="3333261"/>
            <a:ext cx="8157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ДЕФИЦИТ 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/>
              <a:t>–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948" y="3702593"/>
            <a:ext cx="8079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dirty="0"/>
              <a:t>–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его расходами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4339" y="5207968"/>
            <a:ext cx="2328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дефицитный бюджет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5179" y="4699228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профицитный бюджет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4321" y="5766965"/>
            <a:ext cx="2766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= РАСХОДЫ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сбалансированный бюджет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5" descr="http://hovrashok.com.ua/images/Nov/22/1ca3ceb298bcba23a05a2115a1a0d4cd/mini_5.jpg"/>
          <p:cNvSpPr>
            <a:spLocks noChangeAspect="1" noChangeArrowheads="1"/>
          </p:cNvSpPr>
          <p:nvPr/>
        </p:nvSpPr>
        <p:spPr bwMode="auto">
          <a:xfrm>
            <a:off x="207433" y="-108347"/>
            <a:ext cx="4064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1" b="96481" l="9971" r="89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" y="4587094"/>
            <a:ext cx="3068423" cy="191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6570" y="4077072"/>
            <a:ext cx="82365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dirty="0" smtClean="0"/>
              <a:t>–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другому бюджету бюджетной системы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0603" y="242646"/>
            <a:ext cx="4931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539" y="773561"/>
            <a:ext cx="825691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деятельность по составлению и рассмотрению проекта районного бюджета, утверждению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исполнению районного бюджета, контролю за его исполнением, осуществлению бюджетного учета, составлению, внешней проверке, рассмотрению и утверждению  бюджетной отчетности.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64862762"/>
              </p:ext>
            </p:extLst>
          </p:nvPr>
        </p:nvGraphicFramePr>
        <p:xfrm>
          <a:off x="683568" y="2132857"/>
          <a:ext cx="7776864" cy="4335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927292" y="4090614"/>
            <a:ext cx="3174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00FF"/>
                </a:solidFill>
                <a:cs typeface="Aharoni" panose="02010803020104030203" pitchFamily="2" charset="-79"/>
              </a:rPr>
              <a:t>ЭТАПЫ  БЮДЖЕТНОГО ПРОЦЕССА</a:t>
            </a:r>
            <a:endParaRPr lang="ru-RU" sz="1600" b="1" i="1" dirty="0">
              <a:solidFill>
                <a:srgbClr val="0000FF"/>
              </a:solidFill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5830" y="6021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216489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/>
              <a:t>1</a:t>
            </a:r>
            <a:endParaRPr lang="ru-RU" sz="6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299544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2</a:t>
            </a:r>
            <a:endParaRPr lang="ru-RU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33505" y="375205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3</a:t>
            </a:r>
            <a:endParaRPr lang="ru-RU" sz="6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465313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4</a:t>
            </a:r>
            <a:endParaRPr lang="ru-RU" sz="6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1963" y="545297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5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1477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96652"/>
            <a:ext cx="835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для составления проекта бюджета района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29200944"/>
              </p:ext>
            </p:extLst>
          </p:nvPr>
        </p:nvGraphicFramePr>
        <p:xfrm>
          <a:off x="612775" y="936800"/>
          <a:ext cx="7913662" cy="5237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2771800" y="3212976"/>
            <a:ext cx="3312368" cy="72008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Проект  бюджета на 2018 год и на плановый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период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2019 и 2020 годов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AutoShape 6" descr="https://thumbs.dreamstime.com/z/bar-graph-pie-chart-75540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thumbs.dreamstime.com/z/bar-graph-pie-chart-755403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11" b="89891" l="5385" r="96692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5" y="1052736"/>
            <a:ext cx="2217834" cy="172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73" b="99533" l="5000" r="9000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117257"/>
            <a:ext cx="2232248" cy="15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4" b="97945" l="9384" r="9000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714" y="4725144"/>
            <a:ext cx="3528392" cy="141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8" b="89931" l="9896" r="89974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499300"/>
            <a:ext cx="2484059" cy="209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1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 со стрелкой вниз 2"/>
          <p:cNvSpPr/>
          <p:nvPr/>
        </p:nvSpPr>
        <p:spPr>
          <a:xfrm>
            <a:off x="515837" y="3636561"/>
            <a:ext cx="8136904" cy="1008112"/>
          </a:xfrm>
          <a:prstGeom prst="downArrowCallout">
            <a:avLst/>
          </a:prstGeom>
          <a:solidFill>
            <a:srgbClr val="66FF33"/>
          </a:solidFill>
          <a:ln>
            <a:solidFill>
              <a:srgbClr val="00B050"/>
            </a:solidFill>
          </a:ln>
          <a:scene3d>
            <a:camera prst="perspectiveAbove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Основные подходы при формировании расходной части районного бюджета на 2018 год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033" y="4644673"/>
            <a:ext cx="86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i="1" dirty="0" smtClean="0"/>
              <a:t>Программно-целевой метод планирования, направленный на обеспечение результативности и эффективности бюджетных расходов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9024" y="5252584"/>
            <a:ext cx="808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i="1" dirty="0" smtClean="0"/>
              <a:t>Приоритет исполнения действующих расходных обязательств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97852" y="5621916"/>
            <a:ext cx="484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i="1" dirty="0" smtClean="0"/>
              <a:t>Социальная ориентация бюджета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21909" y="5991248"/>
            <a:ext cx="813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i="1" dirty="0" smtClean="0"/>
              <a:t>Обеспечение сбалансированности и устойчивости районного бюджета</a:t>
            </a:r>
            <a:endParaRPr lang="ru-RU" i="1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503548" y="332656"/>
            <a:ext cx="8136904" cy="1008112"/>
          </a:xfrm>
          <a:prstGeom prst="downArrowCallout">
            <a:avLst/>
          </a:prstGeom>
          <a:solidFill>
            <a:srgbClr val="00FFFF"/>
          </a:solidFill>
          <a:ln>
            <a:solidFill>
              <a:srgbClr val="00B050"/>
            </a:solidFill>
          </a:ln>
          <a:scene3d>
            <a:camera prst="perspectiveAbove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Основные подходы при формировании доходной части районного бюджета на 2018 год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548" y="1340768"/>
            <a:ext cx="86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i="1" dirty="0" smtClean="0"/>
              <a:t>Обеспечение </a:t>
            </a:r>
            <a:r>
              <a:rPr lang="ru-RU" i="1" dirty="0"/>
              <a:t>ежегодного прироста  доходной части консолидированного    бюджета района по налоговым и неналоговым доходам не менее 10%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689" y="1918573"/>
            <a:ext cx="86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i="1" dirty="0" smtClean="0"/>
              <a:t>Сокращение </a:t>
            </a:r>
            <a:r>
              <a:rPr lang="ru-RU" i="1" dirty="0"/>
              <a:t>недоимки не менее чем на 30 %,  повышение собираемости платежей в консолидированный бюджет края, в том числе  с физических лиц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127" y="2464783"/>
            <a:ext cx="8681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i="1" dirty="0" smtClean="0"/>
              <a:t>Расширение </a:t>
            </a:r>
            <a:r>
              <a:rPr lang="ru-RU" i="1" dirty="0"/>
              <a:t>налогооблагаемой базы и  стимулирование предпринимателей к легализации доходов, в том числе за счет популяризации патентной системы налогообложения, единого налога на вмененный доход, повышение налоговой грамотности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980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1" y="260648"/>
            <a:ext cx="87129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 социально-экономического развития </a:t>
            </a:r>
          </a:p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Ейкий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805701"/>
              </p:ext>
            </p:extLst>
          </p:nvPr>
        </p:nvGraphicFramePr>
        <p:xfrm>
          <a:off x="467547" y="1052738"/>
          <a:ext cx="8136900" cy="538857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3146"/>
                <a:gridCol w="3387242"/>
                <a:gridCol w="723404"/>
                <a:gridCol w="789492"/>
                <a:gridCol w="723404"/>
                <a:gridCol w="723404"/>
                <a:gridCol w="723404"/>
                <a:gridCol w="723404"/>
              </a:tblGrid>
              <a:tr h="37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b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</a:tr>
              <a:tr h="177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77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постоянного населения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,483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134,988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134,587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134,338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134,277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7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инвестиций крупных и средних организаций за счет всех источников финансирования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966200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992500,0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1038000,0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1116000,0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1170500,0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7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Сальдированный финансовый результат (прибыль минус убыток) крупных и средних предприятий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-414400,0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1469400,0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2100800,0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2651300,0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3120100,0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77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предприятий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3233800,0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3200100,0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3325300,0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3510200,0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3746700,0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77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Убытки убыточных предприятий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3648200,0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1730700,0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1224500,0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859000,0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626600,0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77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убыточных предприятий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7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 граждан, зарегистрированных в государственных учреждениях службы занятости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77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регистрируемой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безработицы</a:t>
                      </a: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периода)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77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 организаций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6078,5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6384,1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6665,1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7034,8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7498,5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77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работающих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20,678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20,628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20,646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20,741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20,777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7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(по крупным и средним организациям)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24496,8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25790,6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26902,3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28264,5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30075,3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7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 с доходами ниже прожиточного минимума в % ко всему населению	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75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чистым видам экономической деятельности по крупным и средним организациям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3844400,0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3910500,0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4122200,0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4396700,0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4725000,0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77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 м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75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отгруженной продукции собственного производства, выполненных работ и услуг собственными силами по чистым видам экономической деятельности по крупным и средним организациям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11309400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11957600,0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12868300,0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13517700,0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14175100,0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706" marR="35706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4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859" y="242646"/>
            <a:ext cx="86409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</a:t>
            </a:r>
          </a:p>
          <a:p>
            <a:pPr algn="ctr"/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Ейкий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070461"/>
              </p:ext>
            </p:extLst>
          </p:nvPr>
        </p:nvGraphicFramePr>
        <p:xfrm>
          <a:off x="503549" y="1196752"/>
          <a:ext cx="8136901" cy="509374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3146"/>
                <a:gridCol w="3387240"/>
                <a:gridCol w="723405"/>
                <a:gridCol w="789490"/>
                <a:gridCol w="723405"/>
                <a:gridCol w="723405"/>
                <a:gridCol w="723405"/>
                <a:gridCol w="723405"/>
              </a:tblGrid>
              <a:tr h="474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solidFill>
                      <a:srgbClr val="66FF33"/>
                    </a:solidFill>
                  </a:tcPr>
                </a:tc>
              </a:tr>
              <a:tr h="213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4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по крупным и средним организациям всех видов деятельности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6293500,0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6553500,0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6951800,0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7388600,0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7883500,0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910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отгруженной продукции, выполненных услуг собственными силами по хозяйственным видам экономической деятельности по крупным и средним организациям курортно-туристского комплекса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1011800,0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1081500,0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1150700,0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1233000,0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1331800,0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051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дошкольными образовательными учреждениями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 на 1000 детей в возрасте 1-6 лет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4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приходящихся на 100 мест в дошкольных образовательных учреждениях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4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в возрасте 1-6 лет дошкольными образовательными учреждениями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4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 в дошкольных образовательных организациях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13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дошкольные учреждения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4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обучающихся в учреждения общего образования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11955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12133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12869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645" marR="45645" marT="0" marB="0"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9038" y="1597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7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7531" y="24264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бюджета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802593"/>
              </p:ext>
            </p:extLst>
          </p:nvPr>
        </p:nvGraphicFramePr>
        <p:xfrm>
          <a:off x="456394" y="981309"/>
          <a:ext cx="8244500" cy="232606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05313"/>
                <a:gridCol w="936875"/>
                <a:gridCol w="922176"/>
                <a:gridCol w="857885"/>
                <a:gridCol w="1030563"/>
                <a:gridCol w="936875"/>
                <a:gridCol w="655813"/>
                <a:gridCol w="749500"/>
                <a:gridCol w="749500"/>
              </a:tblGrid>
              <a:tr h="1777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(исполнение)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8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</a:tr>
              <a:tr h="299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2 112 792,8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2 055 630,8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2 006 863,3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1 950 498,4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1 963 084,8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</a:tr>
              <a:tr h="4186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  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752 054,8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715 164,5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772 671,9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785 151,5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802 555,3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</a:tr>
              <a:tr h="3479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1 360 738,0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1 340 466,3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1 234 191,4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1 165 346,9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1 160 529,5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</a:tr>
              <a:tr h="299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2 032 132,3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2 076 810,8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1 996 863,3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1 940 498,4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1 953 084,8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</a:tr>
              <a:tr h="3479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   профицит (+)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80 660,5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-21 180,0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7144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80312" y="694752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159" y="335699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*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и далее показатели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отчетом на 1 октября 2017 года.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https://cdn.coinvalues.com/original/02/05/6d/troy-ounce-vs-ounce-24-1410977236.jpg"/>
          <p:cNvSpPr>
            <a:spLocks noChangeAspect="1" noChangeArrowheads="1"/>
          </p:cNvSpPr>
          <p:nvPr/>
        </p:nvSpPr>
        <p:spPr bwMode="auto">
          <a:xfrm>
            <a:off x="207433" y="-108347"/>
            <a:ext cx="4064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02306193"/>
              </p:ext>
            </p:extLst>
          </p:nvPr>
        </p:nvGraphicFramePr>
        <p:xfrm>
          <a:off x="428159" y="3789040"/>
          <a:ext cx="8176289" cy="269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2707105" y="5509919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15385,2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209" y="3789039"/>
            <a:ext cx="634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5713</Words>
  <Application>Microsoft Office PowerPoint</Application>
  <PresentationFormat>Экран (4:3)</PresentationFormat>
  <Paragraphs>2140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budget5</dc:creator>
  <cp:lastModifiedBy>budget5</cp:lastModifiedBy>
  <cp:revision>182</cp:revision>
  <cp:lastPrinted>2017-12-07T06:41:13Z</cp:lastPrinted>
  <dcterms:created xsi:type="dcterms:W3CDTF">2017-10-18T12:58:58Z</dcterms:created>
  <dcterms:modified xsi:type="dcterms:W3CDTF">2017-12-14T07:11:23Z</dcterms:modified>
</cp:coreProperties>
</file>