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FF"/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4E4F5-D82F-4B80-ADED-F564225C18C5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D6554-198C-422A-9A6D-E799E5111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9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6554-198C-422A-9A6D-E799E51115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0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6554-198C-422A-9A6D-E799E51115F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5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6554-198C-422A-9A6D-E799E51115F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4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6554-198C-422A-9A6D-E799E51115F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15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lumMod val="79000"/>
                <a:lumOff val="21000"/>
                <a:alpha val="59000"/>
              </a:srgbClr>
            </a:gs>
            <a:gs pos="50000">
              <a:schemeClr val="accent1">
                <a:tint val="44500"/>
                <a:satMod val="160000"/>
              </a:schemeClr>
            </a:gs>
            <a:gs pos="9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66FF3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5291" y="2924944"/>
            <a:ext cx="80648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БЮДЖЕТ ДЛЯ ГРАЖДАН</a:t>
            </a:r>
            <a:endParaRPr lang="ru-RU" sz="4800" dirty="0">
              <a:solidFill>
                <a:srgbClr val="FF0000"/>
              </a:solidFill>
            </a:endParaRPr>
          </a:p>
          <a:p>
            <a:pPr algn="ctr"/>
            <a:r>
              <a:rPr lang="ru-RU" sz="2600" b="1" i="1" dirty="0">
                <a:solidFill>
                  <a:srgbClr val="FF0000"/>
                </a:solidFill>
              </a:rPr>
              <a:t>к решению Совета муниципального образования </a:t>
            </a:r>
            <a:endParaRPr lang="ru-RU" sz="26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600" b="1" i="1" dirty="0" smtClean="0">
                <a:solidFill>
                  <a:srgbClr val="FF0000"/>
                </a:solidFill>
              </a:rPr>
              <a:t>Ейский </a:t>
            </a:r>
            <a:r>
              <a:rPr lang="ru-RU" sz="2600" b="1" i="1" dirty="0">
                <a:solidFill>
                  <a:srgbClr val="FF0000"/>
                </a:solidFill>
              </a:rPr>
              <a:t>район от </a:t>
            </a:r>
            <a:r>
              <a:rPr lang="ru-RU" sz="2600" b="1" i="1" dirty="0" smtClean="0">
                <a:solidFill>
                  <a:srgbClr val="FF0000"/>
                </a:solidFill>
              </a:rPr>
              <a:t>03.08.2017 </a:t>
            </a:r>
            <a:r>
              <a:rPr lang="ru-RU" sz="2600" b="1" i="1" dirty="0">
                <a:solidFill>
                  <a:srgbClr val="FF0000"/>
                </a:solidFill>
              </a:rPr>
              <a:t>г. </a:t>
            </a:r>
            <a:r>
              <a:rPr lang="ru-RU" sz="2600" b="1" i="1" dirty="0" smtClean="0">
                <a:solidFill>
                  <a:srgbClr val="FF0000"/>
                </a:solidFill>
              </a:rPr>
              <a:t>№</a:t>
            </a:r>
            <a:r>
              <a:rPr lang="en-US" sz="2600" b="1" i="1" dirty="0" smtClean="0">
                <a:solidFill>
                  <a:srgbClr val="FF0000"/>
                </a:solidFill>
              </a:rPr>
              <a:t> </a:t>
            </a:r>
            <a:r>
              <a:rPr lang="ru-RU" sz="2600" b="1" i="1" dirty="0" smtClean="0">
                <a:solidFill>
                  <a:srgbClr val="FF0000"/>
                </a:solidFill>
              </a:rPr>
              <a:t>560 </a:t>
            </a:r>
            <a:r>
              <a:rPr lang="ru-RU" sz="2600" b="1" i="1" dirty="0">
                <a:solidFill>
                  <a:srgbClr val="FF0000"/>
                </a:solidFill>
              </a:rPr>
              <a:t>«О внесении изменений в решение Совета муниципального образования Ейский район от  </a:t>
            </a:r>
            <a:r>
              <a:rPr lang="ru-RU" sz="2600" b="1" i="1" dirty="0" smtClean="0">
                <a:solidFill>
                  <a:srgbClr val="FF0000"/>
                </a:solidFill>
              </a:rPr>
              <a:t>7 </a:t>
            </a:r>
            <a:r>
              <a:rPr lang="ru-RU" sz="2600" b="1" i="1" dirty="0">
                <a:solidFill>
                  <a:srgbClr val="FF0000"/>
                </a:solidFill>
              </a:rPr>
              <a:t>декабря 2016 г</a:t>
            </a:r>
            <a:r>
              <a:rPr lang="ru-RU" sz="2600" b="1" i="1" dirty="0" smtClean="0">
                <a:solidFill>
                  <a:srgbClr val="FF0000"/>
                </a:solidFill>
              </a:rPr>
              <a:t>.</a:t>
            </a:r>
            <a:r>
              <a:rPr lang="en-US" sz="2600" b="1" i="1" dirty="0" smtClean="0">
                <a:solidFill>
                  <a:srgbClr val="FF0000"/>
                </a:solidFill>
              </a:rPr>
              <a:t>       </a:t>
            </a:r>
            <a:r>
              <a:rPr lang="ru-RU" sz="2600" b="1" i="1" dirty="0" smtClean="0">
                <a:solidFill>
                  <a:srgbClr val="FF0000"/>
                </a:solidFill>
              </a:rPr>
              <a:t> </a:t>
            </a:r>
            <a:r>
              <a:rPr lang="ru-RU" sz="2600" b="1" i="1" dirty="0">
                <a:solidFill>
                  <a:srgbClr val="FF0000"/>
                </a:solidFill>
              </a:rPr>
              <a:t>№ 495 </a:t>
            </a:r>
            <a:r>
              <a:rPr lang="ru-RU" sz="2600" b="1" i="1" dirty="0" smtClean="0">
                <a:solidFill>
                  <a:srgbClr val="FF0000"/>
                </a:solidFill>
              </a:rPr>
              <a:t>«</a:t>
            </a:r>
            <a:r>
              <a:rPr lang="ru-RU" sz="2600" b="1" i="1" dirty="0">
                <a:solidFill>
                  <a:srgbClr val="FF0000"/>
                </a:solidFill>
              </a:rPr>
              <a:t>О районном бюджете на 2017 год </a:t>
            </a:r>
            <a:endParaRPr lang="ru-RU" sz="26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600" b="1" i="1" dirty="0" smtClean="0">
                <a:solidFill>
                  <a:srgbClr val="FF0000"/>
                </a:solidFill>
              </a:rPr>
              <a:t>и </a:t>
            </a:r>
            <a:r>
              <a:rPr lang="ru-RU" sz="2600" b="1" i="1" dirty="0">
                <a:solidFill>
                  <a:srgbClr val="FF0000"/>
                </a:solidFill>
              </a:rPr>
              <a:t>на плановый период 2018 и 2019 годов»</a:t>
            </a:r>
            <a:endParaRPr lang="ru-RU" sz="2600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2016224" cy="247389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4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575" y="4077072"/>
            <a:ext cx="88354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Решением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муниципального образования Ейский район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 августа 2017 года №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560                  «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решение Совета муниципального образования Ейский район от 7 декабря 2016 года № 495 «О районном бюджете на 2017 год и на плановый период 2018 и 2019 годов» внесены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изменения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утвержденные параметры районного бюджета:</a:t>
            </a:r>
          </a:p>
          <a:p>
            <a:pPr lvl="0" algn="just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районного бюджета увеличена на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18566,9 тыс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за счет безвозмездных  поступлений из бюджетов другого уровня;</a:t>
            </a:r>
          </a:p>
          <a:p>
            <a:pPr lvl="0"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расходная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районного бюджета увеличена на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18566,9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числе:</a:t>
            </a:r>
          </a:p>
          <a:p>
            <a:pPr lvl="0"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20,0 тыс. рублей за счет безвозмездных поступлений из бюджета Красноармейского сельского поселения;</a:t>
            </a:r>
          </a:p>
          <a:p>
            <a:pPr lvl="0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18546,9 тыс. рублей за счет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безвозмездных поступлений из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и краевого бюджетов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 </a:t>
            </a:r>
            <a:r>
              <a:rPr lang="en-US" sz="1400" b="1" dirty="0" smtClean="0"/>
              <a:t> </a:t>
            </a:r>
            <a:endParaRPr lang="ru-RU" sz="1400" b="1" dirty="0"/>
          </a:p>
        </p:txBody>
      </p:sp>
      <p:sp>
        <p:nvSpPr>
          <p:cNvPr id="5" name="AutoShape 2" descr="http://www.b17.ru/foto/uploaded/229413046a2bc57bd602d694307226d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43359" y="44919"/>
            <a:ext cx="6049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районного бюджета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2360" y="432142"/>
            <a:ext cx="1023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ru-RU" sz="1200" b="1" i="1" dirty="0" smtClean="0"/>
              <a:t>с. рублей</a:t>
            </a:r>
            <a:endParaRPr lang="ru-RU" sz="1200" b="1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302" l="77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33" y="4963339"/>
            <a:ext cx="233441" cy="24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54" y="5383964"/>
            <a:ext cx="233441" cy="247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07675"/>
              </p:ext>
            </p:extLst>
          </p:nvPr>
        </p:nvGraphicFramePr>
        <p:xfrm>
          <a:off x="170562" y="677540"/>
          <a:ext cx="8721919" cy="319875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66703"/>
                <a:gridCol w="900258"/>
                <a:gridCol w="856949"/>
                <a:gridCol w="805387"/>
                <a:gridCol w="788165"/>
                <a:gridCol w="864096"/>
                <a:gridCol w="864096"/>
                <a:gridCol w="765491"/>
                <a:gridCol w="530653"/>
                <a:gridCol w="575906"/>
                <a:gridCol w="504215"/>
              </a:tblGrid>
              <a:tr h="7352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муниципального образования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 № 495 в редакции от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 параметров, утвержденных решением № 495, относительно редакции от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07.12.2016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28.02.2017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31.03.2017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28.04.2017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03.08.2017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07.12.2016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197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1 986 822,5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1 987 843,0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1 992 585,0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1 997 411,3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2 037 063,9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2 055 630,8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68 808,3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18 566,9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9525" marR="9525" marT="9525" marB="0" anchor="ctr"/>
                </a:tc>
              </a:tr>
              <a:tr h="197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  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700 164,5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700 164,5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700 164,5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700 164,5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715 164,5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715 164,5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15 000,0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97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1 286 658,0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1 287 678,5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1 292 420,5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1 297 246,8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1 321 899,4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1 340 466,3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53 808,3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18 566,9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</a:p>
                  </a:txBody>
                  <a:tcPr marL="9525" marR="9525" marT="9525" marB="0" anchor="ctr"/>
                </a:tc>
              </a:tr>
              <a:tr h="2411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1 947 822,5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1 981 890,3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1 996 153,7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2 011 267,2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2 058 243,9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2 076 810,8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128 988,3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18 566,9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9525" marR="9525" marT="9525" marB="0" anchor="ctr"/>
                </a:tc>
              </a:tr>
              <a:tr h="197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 (-)/   профицит (+)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5 952,7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-3 568,7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-13 855,9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-21 180,0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-21 180,0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0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районный бюджет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05571" y="653618"/>
            <a:ext cx="958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i="1" dirty="0" smtClean="0"/>
              <a:t>тыс. рублей</a:t>
            </a:r>
            <a:endParaRPr lang="ru-RU" sz="11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05080"/>
              </p:ext>
            </p:extLst>
          </p:nvPr>
        </p:nvGraphicFramePr>
        <p:xfrm>
          <a:off x="107504" y="915234"/>
          <a:ext cx="8928993" cy="545723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334073"/>
                <a:gridCol w="1268117"/>
                <a:gridCol w="1268117"/>
                <a:gridCol w="1059441"/>
                <a:gridCol w="999245"/>
              </a:tblGrid>
              <a:tr h="9295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раздела/подраздела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муниципального образования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 № 495 в редакции от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 параметров, утвержденных решением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№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495, относительно редакции от 28.06.2017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03.08.2017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715 164,5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715 164,5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прибыль организаций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13 350,0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13 350,0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412 065,7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412 065,7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4814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19 010,0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19 010,0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4814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10 315,0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10 315,0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21 256,7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21 256,7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4814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91 994,0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91 994,0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4814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18 150,2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18 150,2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12 132,0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12 132,0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40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налоговые и 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3 290,9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3 290,9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6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867847" y="523219"/>
            <a:ext cx="1152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тыс. рублей</a:t>
            </a:r>
            <a:endParaRPr kumimoji="0" lang="ru-RU" alt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301" y="0"/>
            <a:ext cx="4115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40447"/>
              </p:ext>
            </p:extLst>
          </p:nvPr>
        </p:nvGraphicFramePr>
        <p:xfrm>
          <a:off x="165321" y="830993"/>
          <a:ext cx="8854654" cy="397341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676673"/>
                <a:gridCol w="1455350"/>
                <a:gridCol w="1501309"/>
                <a:gridCol w="1240878"/>
                <a:gridCol w="980444"/>
              </a:tblGrid>
              <a:tr h="8698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муниципального образования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 № 495 в редакции от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 параметров, утвержденных решением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№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495, относительно редакции от 28.06.2017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03.08.2017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231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1 321 899,4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1 340 466,3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18566,9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</a:p>
                  </a:txBody>
                  <a:tcPr marL="9525" marR="9525" marT="9525" marB="0" anchor="b"/>
                </a:tc>
              </a:tr>
              <a:tr h="4539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из краевого  бюджета, 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1 321 589,9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1 340 136,8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18546,9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</a:p>
                  </a:txBody>
                  <a:tcPr marL="9525" marR="9525" marT="9525" marB="0" anchor="b"/>
                </a:tc>
              </a:tr>
              <a:tr h="231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87 911,6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87 911,6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31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55 434,7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61 011,9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5577,2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110,1</a:t>
                      </a:r>
                    </a:p>
                  </a:txBody>
                  <a:tcPr marL="9525" marR="9525" marT="9525" marB="0" anchor="b"/>
                </a:tc>
              </a:tr>
              <a:tr h="231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1 178 243,6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1 191 213,3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12969,7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</a:p>
                  </a:txBody>
                  <a:tcPr marL="9525" marR="9525" marT="9525" marB="0" anchor="b"/>
                </a:tc>
              </a:tr>
              <a:tr h="231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4539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из бюджетов поселений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1 493,0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1 513,0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</a:p>
                  </a:txBody>
                  <a:tcPr marL="9525" marR="9525" marT="9525" marB="0" anchor="b"/>
                </a:tc>
              </a:tr>
              <a:tr h="675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-1 183,5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-1 183,5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8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5" y="548681"/>
            <a:ext cx="8832018" cy="4176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субсидий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поэтапное повышение уровня средней заработной платы работников муниципальных учреждений Краснодарского края в целях выполнения указов Президента Российской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– 1673,7 тыс. рублей;</a:t>
            </a:r>
            <a:endParaRPr lang="ru-RU" sz="13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организацию </a:t>
            </a:r>
            <a:r>
              <a:rPr lang="ru-RU" sz="1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– 3903,5 тыс. рублей;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объема субвенций: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отдельных государственных полномочий по предоставлению мер социальной поддержки отдельным группам населения в обеспечении лекарственными препаратами и медицинскими изделиями, кроме групп населения, получающих инсулины,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таблетированные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сахароснижающие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препараты, средства самоконтроля и диагностические средства, либо перенесших пересадки органов и тканей, получающих </a:t>
            </a: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иммунодепрессанты – 13000,0 тыс. рублей;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отдельных государственных полномочий по предоставлению мер социальной поддержки в виде компенсации расходов на оплату жилых помещений, отопления и освещения педагогическим работникам муниципальных образовательных организаций, проживающим и работающим в сельских населенных пунктах – 454,6 тыс. рублей;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отдельных государственных полномочий Краснодарского края по формированию и утверждению списков граждан Российской Федерации, пострадавших в результате чрезвычайных ситуаций регионального и межмуниципального характера на территории Краснодарского края, и членов семей граждан Российской Федерации, погибших (умерших) в результате этих чрезвычайных </a:t>
            </a: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 – 63,0 тыс. рублей;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</a:t>
            </a: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– 1,3 тыс. рублей;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135" y="3708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Уточнение объёмов безвозмездных поступлений из федерального и краевого бюджетов обусловлено: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4585" y="4596731"/>
            <a:ext cx="875493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уменьшением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субвенций: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отдельных государственных полномочий по предоставлению социальной поддержки отдельным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"Образование" и "Физическая культура и спорт"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156,2 </a:t>
            </a:r>
            <a:r>
              <a:rPr lang="ru-RU" sz="1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осуществление отдельных государственных полномочий по обеспечению льготным питанием учащихся из многодетных семей в муниципальных общеобразовательных организациях – 330,0 тыс. рублей;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3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осуществление отдельных государственных полномочий Краснодарского края по формированию и утверждению списков граждан, лишившихся жилого помещения в результате чрезвычайных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ситуаций – 63,0 тыс. рублей.</a:t>
            </a:r>
          </a:p>
          <a:p>
            <a:endParaRPr lang="ru-RU" sz="1300" b="1" i="1" dirty="0"/>
          </a:p>
        </p:txBody>
      </p:sp>
    </p:spTree>
    <p:extLst>
      <p:ext uri="{BB962C8B-B14F-4D97-AF65-F5344CB8AC3E}">
        <p14:creationId xmlns:p14="http://schemas.microsoft.com/office/powerpoint/2010/main" val="35477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11663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бюджетов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2874" y="686018"/>
            <a:ext cx="1232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тыс. рублей</a:t>
            </a:r>
            <a:endParaRPr lang="ru-RU" sz="12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04494"/>
              </p:ext>
            </p:extLst>
          </p:nvPr>
        </p:nvGraphicFramePr>
        <p:xfrm>
          <a:off x="179512" y="963017"/>
          <a:ext cx="8826083" cy="547222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097824"/>
                <a:gridCol w="836956"/>
                <a:gridCol w="882113"/>
                <a:gridCol w="1020060"/>
                <a:gridCol w="989130"/>
              </a:tblGrid>
              <a:tr h="6142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раздела/подраздела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муниципального образования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 № 495 в редакции от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 параметров, утвержденных решением № 495, относительно редакции от 28.06.2017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03.08.2017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2 058 243,9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2 076 810,8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177 944,5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177 945,8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478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61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5 951,8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5 951,8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142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15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Судебная система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31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29 553,2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29 553,2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86 894,2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86 894,2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Мобилизационная подготовка экономики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543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27 800,0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27 800,0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43 775,2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43 775,2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13 947,6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13 947,6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31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3 954,8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3 954,8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822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25 872,8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25 872,8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50 120,0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64 043,5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13 923,5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127,8</a:t>
                      </a:r>
                    </a:p>
                  </a:txBody>
                  <a:tcPr marL="9525" marR="9525" marT="9525" marB="0" anchor="b"/>
                </a:tc>
              </a:tr>
              <a:tr h="16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19 043,3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19 043,3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31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21 440,5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35 364,0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13 923,5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7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4347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6167" y="603733"/>
            <a:ext cx="1028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/>
              <a:t>тыс. рублей</a:t>
            </a:r>
            <a:endParaRPr lang="ru-RU" sz="12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45683"/>
              </p:ext>
            </p:extLst>
          </p:nvPr>
        </p:nvGraphicFramePr>
        <p:xfrm>
          <a:off x="107504" y="822714"/>
          <a:ext cx="9001002" cy="598311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615894"/>
                <a:gridCol w="1064222"/>
                <a:gridCol w="1128332"/>
                <a:gridCol w="1128332"/>
                <a:gridCol w="1064222"/>
              </a:tblGrid>
              <a:tr h="5467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раздела/подраздела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муниципального образования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 № 495 в редакции от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 параметров, утвержденных решением № 495, относительно редакции от 28.06.2017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03.08.2017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9 636,2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9 636,2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1 303 576,1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1 303 700,7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549 638,7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549 638,7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561 322,1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563 429,9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</a:t>
                      </a:r>
                    </a:p>
                  </a:txBody>
                  <a:tcPr marL="9525" marR="9525" marT="9525" marB="0" anchor="b"/>
                </a:tc>
              </a:tr>
              <a:tr h="151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130 811,8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131 266,4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100,3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6 074,3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6 193,1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53 998,0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51 441,4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-2 556,6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95,3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72 203,7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73 877,4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1 673,7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</a:p>
                  </a:txBody>
                  <a:tcPr marL="9525" marR="9525" marT="9525" marB="0" anchor="b"/>
                </a:tc>
              </a:tr>
              <a:tr h="166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55 440,0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57 113,7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1 673,7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16 763,7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16 763,7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159 116,1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172 116,1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63 712,1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63 712,1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Амбулаторная помощь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92 035,2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105 035,2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Скорая медицинская помощь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3 368,8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3 368,8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81 945,6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81 945,6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3 971,2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3 971,2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69 759,4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69 759,4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7 907,6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7 907,6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108 317,2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98 161,0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-10 156,2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</a:t>
                      </a:r>
                    </a:p>
                  </a:txBody>
                  <a:tcPr marL="9525" marR="9525" marT="9525" marB="0" anchor="b"/>
                </a:tc>
              </a:tr>
              <a:tr h="127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101 767,8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91 611,6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-10 156,2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76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21 699,3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21 699,3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1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21 699,3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21 699,3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667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9 096,2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9 096,2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8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муниципальным программам Ейского района и непрограммным направлениям деятельности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79736" y="507174"/>
            <a:ext cx="1028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/>
              <a:t>тыс. рублей</a:t>
            </a:r>
            <a:endParaRPr lang="ru-RU" sz="12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89100"/>
              </p:ext>
            </p:extLst>
          </p:nvPr>
        </p:nvGraphicFramePr>
        <p:xfrm>
          <a:off x="138809" y="723274"/>
          <a:ext cx="8900526" cy="61347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75315"/>
                <a:gridCol w="1199161"/>
                <a:gridCol w="1203213"/>
                <a:gridCol w="1069522"/>
                <a:gridCol w="1053315"/>
              </a:tblGrid>
              <a:tr h="6895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показателя/наименование муниципальной программы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Ейского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муниципального образования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 № 495 в редакции от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 параметров, утвержденных решением № 495, относительно редакции от 28.06.2017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03.08.2017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2 058 243,9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2 076 810,8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18 566,9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в рамках муниципальных программ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1 959 902,2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1 978 467,8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18 565,6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здравоохранения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160 847,3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173 847,3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13 000,0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1 246 633,7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1 246 549,7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-84,0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поддержка граждан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67 123,1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67 123,1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26 862,9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26 981,7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  </a:t>
                      </a:r>
                    </a:p>
                  </a:txBody>
                  <a:tcPr marL="9525" marR="9525" marT="9525" marB="0" anchor="ctr"/>
                </a:tc>
              </a:tr>
              <a:tr h="296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Комплексное и устойчивое развитие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 в сфере строительства и архитектуры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6 827,8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6 827,8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Инвестиционное развитие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95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малого и среднего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безопасности населения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28 650,0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28 650,0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культуры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132 666,5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134 430,0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1 763,5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  </a:t>
                      </a:r>
                    </a:p>
                  </a:txBody>
                  <a:tcPr marL="9525" marR="9525" marT="9525" marB="0" anchor="ctr"/>
                </a:tc>
              </a:tr>
              <a:tr h="201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санаторно-курортного и туристского комплекса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108 317,2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98 161,0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-10 156,2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  </a:t>
                      </a:r>
                    </a:p>
                  </a:txBody>
                  <a:tcPr marL="9525" marR="9525" marT="9525" marB="0" anchor="ctr"/>
                </a:tc>
              </a:tr>
              <a:tr h="282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жилищно-коммунального и дорожного хозяйства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27 632,2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37 642,2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10 010,0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136,2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7 284,5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11 198,0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3 913,5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153,7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Информационное общество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30 543,9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30 543,9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296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Комплексные меры противодействия незаконному потреблению и обороту наркотических средств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Ейского районного казачьего общества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7 775,0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7 775,0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98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Эффективное управление муниципальным имуществом и земельными ресурсами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13 331,0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13 331,0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229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деятельности социально-ориентированных общественных организаций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1 337,2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1 337,2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358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сельского хозяйства и регулирование рынков сельскохозяйственной продукции, сырья и продовольствия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13 947,6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13 947,6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Молодёжь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5 146,8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5 146,8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3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Укрепление правопорядка, профилактика правонарушений, усиление борьбы с преступностью и противодействию коррупции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муниципальными финансами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55 980,5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55 980,5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  <a:tr h="167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98 341,7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98 343,0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1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6064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дефицита районного 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01544" y="92722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тыс. рублей</a:t>
            </a:r>
            <a:endParaRPr lang="ru-RU" sz="1400" b="1" i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376280"/>
              </p:ext>
            </p:extLst>
          </p:nvPr>
        </p:nvGraphicFramePr>
        <p:xfrm>
          <a:off x="179513" y="1196752"/>
          <a:ext cx="8780360" cy="399263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971187"/>
                <a:gridCol w="1358645"/>
                <a:gridCol w="1358645"/>
                <a:gridCol w="2091883"/>
              </a:tblGrid>
              <a:tr h="15121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муниципального образования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Ейский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 № 495 в редакции от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 параметров, утвержденных решением № 495, относительно редакции от 28.06.2017</a:t>
                      </a:r>
                    </a:p>
                  </a:txBody>
                  <a:tcPr marL="9525" marR="9525" marT="9525" marB="0" anchor="ctr"/>
                </a:tc>
              </a:tr>
              <a:tr h="271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28.06.2017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03.08.2017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525" marR="9525" marT="9525" marB="0" anchor="b"/>
                </a:tc>
              </a:tr>
              <a:tr h="542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 финансирования дефицита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21180,0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21180,0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10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71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8139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кредиты, предоставленные бюджетам поселений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71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источники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66280,0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66280,0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8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1006</TotalTime>
  <Words>2028</Words>
  <Application>Microsoft Office PowerPoint</Application>
  <PresentationFormat>Экран (4:3)</PresentationFormat>
  <Paragraphs>658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budget5</dc:creator>
  <cp:lastModifiedBy>budget3</cp:lastModifiedBy>
  <cp:revision>90</cp:revision>
  <cp:lastPrinted>2017-08-01T12:45:12Z</cp:lastPrinted>
  <dcterms:created xsi:type="dcterms:W3CDTF">2017-05-04T11:18:57Z</dcterms:created>
  <dcterms:modified xsi:type="dcterms:W3CDTF">2017-08-09T07:25:15Z</dcterms:modified>
</cp:coreProperties>
</file>