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8" r:id="rId9"/>
    <p:sldId id="269" r:id="rId10"/>
    <p:sldId id="282" r:id="rId11"/>
    <p:sldId id="283" r:id="rId12"/>
    <p:sldId id="273" r:id="rId13"/>
    <p:sldId id="270" r:id="rId14"/>
    <p:sldId id="274" r:id="rId15"/>
    <p:sldId id="275" r:id="rId16"/>
    <p:sldId id="276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/>
    <p:restoredTop sz="95994"/>
  </p:normalViewPr>
  <p:slideViewPr>
    <p:cSldViewPr snapToGrid="0" snapToObjects="1">
      <p:cViewPr varScale="1">
        <p:scale>
          <a:sx n="115" d="100"/>
          <a:sy n="115" d="100"/>
        </p:scale>
        <p:origin x="8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4950412798041"/>
          <c:y val="2.6621127458391274E-2"/>
          <c:w val="0.85596527162041003"/>
          <c:h val="0.689543481404792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454173498248967E-3"/>
                  <c:y val="-9.7217089088500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79-934E-8EA3-25AA7CCCC582}"/>
                </c:ext>
              </c:extLst>
            </c:dLbl>
            <c:dLbl>
              <c:idx val="1"/>
              <c:layout>
                <c:manualLayout>
                  <c:x val="3.145417349824839E-3"/>
                  <c:y val="-9.7217089088500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79-934E-8EA3-25AA7CCCC582}"/>
                </c:ext>
              </c:extLst>
            </c:dLbl>
            <c:dLbl>
              <c:idx val="2"/>
              <c:layout>
                <c:manualLayout>
                  <c:x val="-3.145417349824839E-3"/>
                  <c:y val="-0.12584907133002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79-934E-8EA3-25AA7CCCC582}"/>
                </c:ext>
              </c:extLst>
            </c:dLbl>
            <c:dLbl>
              <c:idx val="3"/>
              <c:layout>
                <c:manualLayout>
                  <c:x val="3.1454173498248967E-3"/>
                  <c:y val="-0.179729949979684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79-934E-8EA3-25AA7CCCC582}"/>
                </c:ext>
              </c:extLst>
            </c:dLbl>
            <c:dLbl>
              <c:idx val="4"/>
              <c:layout>
                <c:manualLayout>
                  <c:x val="1.5727370073165337E-3"/>
                  <c:y val="-0.34476266673053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79-934E-8EA3-25AA7CCCC582}"/>
                </c:ext>
              </c:extLst>
            </c:dLbl>
            <c:dLbl>
              <c:idx val="5"/>
              <c:layout>
                <c:manualLayout>
                  <c:x val="0"/>
                  <c:y val="-0.344612233167532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9-934E-8EA3-25AA7CCCC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1-й конкурс                              (2020 год)</c:v>
                </c:pt>
                <c:pt idx="1">
                  <c:v>2-й конкурс                          (2021 год)</c:v>
                </c:pt>
                <c:pt idx="2">
                  <c:v>3-й конкурс                         (2022 год)</c:v>
                </c:pt>
                <c:pt idx="3">
                  <c:v>4-й  и 5-й конкурсы           (2023 год)</c:v>
                </c:pt>
                <c:pt idx="4">
                  <c:v>6-й конкурс                          (2024 год)</c:v>
                </c:pt>
                <c:pt idx="5">
                  <c:v>7-й конкурс                         (2025 год)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240000</c:v>
                </c:pt>
                <c:pt idx="1">
                  <c:v>240000</c:v>
                </c:pt>
                <c:pt idx="2">
                  <c:v>300000</c:v>
                </c:pt>
                <c:pt idx="3">
                  <c:v>500000</c:v>
                </c:pt>
                <c:pt idx="4">
                  <c:v>1000000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9-934E-8EA3-25AA7CCCC5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49408768"/>
        <c:axId val="1949407680"/>
      </c:barChart>
      <c:catAx>
        <c:axId val="19494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49407680"/>
        <c:crosses val="autoZero"/>
        <c:auto val="1"/>
        <c:lblAlgn val="ctr"/>
        <c:lblOffset val="100"/>
        <c:noMultiLvlLbl val="0"/>
      </c:catAx>
      <c:valAx>
        <c:axId val="19494076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4940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41E12-84F2-624B-82C8-8472B0422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494FF-3EFA-714A-A8C4-6ECD273A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5C66D-EFBB-D24B-9116-4C2596F5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2225E-6D63-6D4A-A4E9-303E0870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37E5E-F421-504E-B9B3-8C2C4676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387-E1AB-1C47-8435-89C07FD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F4C63C-2D54-FB4D-9C75-37357F6A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AA717-A5BE-2147-A497-4F6E8770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3252E-58E5-C84F-85D6-D15860C8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0660F-C4A2-3647-894E-936DB590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B42E-BB07-5446-9389-F02B2726B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086951-1E2E-DE43-8C62-A65A8E52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0661F-D1D5-A347-9586-89FD4835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9BDDA-04B1-AB45-BA67-8CDE69A8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1D426-827C-4C40-A55E-3B709D7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481E7-EB43-EE4A-98E9-29703C0F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F870C-9DF1-6447-B884-3873A2A1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45ACC-94F9-884E-8316-05A8E85B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9F3F3-E23D-E147-955B-A376F20F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E3860-3C10-1D4A-8411-39628F8C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3378-67AD-7F41-B7B8-61D9E996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DAEBD-8742-A242-A0F5-E405E6AB8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3BD1B-969A-8C43-9274-D0614FFF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02E57-0E2F-324A-BB88-05C40037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9E75D-DB18-B342-855E-23E66BC3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ED52B-C8E5-6C46-BD75-E50574D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6C3FB-536F-BA4A-AC22-0EB260955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FC4438-14F4-BF42-9A0A-4303DD19C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9EA28-7BD6-9B44-A326-C32A37D9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C0D9A-D602-F545-A240-7630AF38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5C2296-A351-414C-B965-19C82982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82F83-043A-B246-A16B-DFB380F4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EA2BB-FBA1-1F4D-90C9-F9FA59AB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7C7B2-FBD7-E047-B714-046737ED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17763-B4EC-204D-933B-E458BB25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1B749-D29C-9C48-BA62-54D55C705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C3F8C9-F64B-EB42-81DB-25DCBB51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E951A9-2013-3746-B1EE-93E0C717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383D00-FF2F-5D49-AEEA-1A5F45E3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3DC97-4F80-AE4D-BEFD-FD88D03E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D4202D-C9C2-E040-8AD5-67A881DB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49AA4B-B346-C24E-ACE6-B72F62C9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C1E3BD-F531-6D4A-9F03-70985A60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77DA65-27F2-2E4A-B9B8-929E7ACC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C800DE-330B-C346-9D28-B24456CA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59242-2A22-204C-B020-2560AB1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5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21BA5-8AE9-E44F-88F3-D8B2EB7B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F918C-755B-5E4C-AE0B-AAB4DC72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B6F2B5-16D8-DC41-B853-F0241C567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4EB09-5228-184A-89E6-FE2DE42A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6D34B-4770-5346-8BA0-18ECD9B2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EA994B-F461-0E48-BB00-0C30351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0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51113-0A3F-CC4A-B9E9-088CDC54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BA0B20-21B3-A34F-8ABD-237B8847C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DEBC93-6EC1-334F-9B79-FC6F82226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9E009D-508E-BA4B-9636-74E9CCEC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41BCF-CC4B-EA49-8D5C-795B9D79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5E31C-DD2F-0347-887F-E8FFD05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2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BECE7-FDAB-FF45-BC86-B33109D5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6EE61-6AEA-EF41-8EFB-C2066480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6AC95-C789-FD4B-8510-34F8D2012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20AA-F05C-1C49-A4F2-1F2D88BE718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2EB87-321E-0741-AEF9-4A41452CC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871DF-6755-494C-B9B4-B3BE28A80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88F7-1608-754E-9EC4-2DE3698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jpeg"/><Relationship Id="rId2" Type="http://schemas.openxmlformats.org/officeDocument/2006/relationships/image" Target="../media/image6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8F3918-C0F0-8645-88DC-27FEFA8B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677" y="-28892"/>
            <a:ext cx="2923031" cy="6912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A47109-22F2-394B-86FB-CD44B9719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3153678" cy="68613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E6D10A-D488-B14A-885B-DC26BD8B4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0"/>
          <a:stretch/>
        </p:blipFill>
        <p:spPr>
          <a:xfrm>
            <a:off x="6076709" y="0"/>
            <a:ext cx="3043540" cy="68835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E6CB86-77F6-654E-A493-227B26149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249" y="0"/>
            <a:ext cx="307175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8BF604-7D87-CB41-979D-541DD956F368}"/>
              </a:ext>
            </a:extLst>
          </p:cNvPr>
          <p:cNvSpPr/>
          <p:nvPr/>
        </p:nvSpPr>
        <p:spPr>
          <a:xfrm>
            <a:off x="-9646" y="0"/>
            <a:ext cx="12211292" cy="6858000"/>
          </a:xfrm>
          <a:prstGeom prst="rect">
            <a:avLst/>
          </a:prstGeom>
          <a:solidFill>
            <a:srgbClr val="0020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46D97-0ADB-A944-AF3E-65F2F9E28426}"/>
              </a:ext>
            </a:extLst>
          </p:cNvPr>
          <p:cNvSpPr txBox="1"/>
          <p:nvPr/>
        </p:nvSpPr>
        <p:spPr>
          <a:xfrm>
            <a:off x="741405" y="2640855"/>
            <a:ext cx="10437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Подготовка </a:t>
            </a:r>
            <a:r>
              <a:rPr lang="ru-RU" sz="3200" dirty="0">
                <a:solidFill>
                  <a:schemeClr val="bg1"/>
                </a:solidFill>
              </a:rPr>
              <a:t>заявок на краевой конкурс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</a:t>
            </a:r>
            <a:r>
              <a:rPr lang="ru-RU" sz="3200" dirty="0">
                <a:solidFill>
                  <a:schemeClr val="bg1"/>
                </a:solidFill>
              </a:rPr>
              <a:t>отбору проектов местных инициатив 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69A5C5-B3F0-C448-9C0A-E0D2DD23D2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9" y="1132540"/>
            <a:ext cx="1190557" cy="12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2675" y="-6161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46210"/>
            <a:ext cx="9036147" cy="400110"/>
            <a:chOff x="-145366" y="6246210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54029" y="6246210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10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9024" y="5745337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71" y="711371"/>
            <a:ext cx="6965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фотоматериалов инициативного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равильно подобранный ракурс;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ачество фото;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погодные условия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«После реализации проекта»: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 полного выполнения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нимать с тех же ракурсов;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роверять на предмет чистоты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61493" y="384673"/>
            <a:ext cx="2612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Фото проекта «До реализации»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28" y="2805830"/>
            <a:ext cx="1260073" cy="1260073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8789450" y="1881263"/>
            <a:ext cx="2741474" cy="284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 четырьмя стрелками 12"/>
          <p:cNvSpPr/>
          <p:nvPr/>
        </p:nvSpPr>
        <p:spPr>
          <a:xfrm>
            <a:off x="8860519" y="2025454"/>
            <a:ext cx="2599335" cy="2600121"/>
          </a:xfrm>
          <a:prstGeom prst="quad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958922">
            <a:off x="8310277" y="1404559"/>
            <a:ext cx="513840" cy="41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080349">
            <a:off x="11527351" y="1444411"/>
            <a:ext cx="513840" cy="41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8631213">
            <a:off x="8308500" y="4795391"/>
            <a:ext cx="513840" cy="41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3228117">
            <a:off x="11529393" y="4730064"/>
            <a:ext cx="513840" cy="411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0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64941"/>
            <a:ext cx="9036147" cy="400110"/>
            <a:chOff x="-145366" y="6264941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20382" y="6264941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11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9024" y="5745337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86" y="711371"/>
            <a:ext cx="696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61493" y="384673"/>
            <a:ext cx="2612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Фото проекта «До реализации»</a:t>
            </a:r>
          </a:p>
        </p:txBody>
      </p:sp>
      <p:sp>
        <p:nvSpPr>
          <p:cNvPr id="10" name="AutoShape 2" descr="https://open.krasnodar.ru/upload/initiative/379/g95oky1gcn1p5oxw9rdtgtxzsu4kfd4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50" y="1050623"/>
            <a:ext cx="3794468" cy="2299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0" y="3759289"/>
            <a:ext cx="4374867" cy="2457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29" y="3736926"/>
            <a:ext cx="3370064" cy="25275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301" y="3663044"/>
            <a:ext cx="3290887" cy="24797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810" y="972552"/>
            <a:ext cx="5054990" cy="2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0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29734"/>
            <a:ext cx="9036147" cy="400110"/>
            <a:chOff x="-145366" y="6229734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30888" y="6229734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12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8734698" y="2609015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ТОС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89257" y="5806325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004" y="873471"/>
            <a:ext cx="69658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Собрание граждан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ПОВЕСТКА :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ассмотрение и утверждение к выдвижению проекта (-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местных инициатив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указать наименование проекта местной инициативы, цель и проблему, стоимость, финансовой и трудовой участие жителей, а также подвести итоги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подворового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обхода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02751" y="1765420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обрание граждан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9598784" y="2426308"/>
            <a:ext cx="1186248" cy="114941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10785032" y="2613329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ЖИТЕЛИ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8734697" y="3086831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НКО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10655269" y="3140084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ИП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9033986" y="3936640"/>
            <a:ext cx="2325534" cy="24044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Протокол собрания граждан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857" y="253782"/>
            <a:ext cx="2094092" cy="15671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574" y="2803618"/>
            <a:ext cx="879252" cy="3926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772" y="2091351"/>
            <a:ext cx="414564" cy="3048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26" y="3605851"/>
            <a:ext cx="414564" cy="304826"/>
          </a:xfrm>
          <a:prstGeom prst="rect">
            <a:avLst/>
          </a:prstGeom>
        </p:spPr>
      </p:pic>
      <p:sp>
        <p:nvSpPr>
          <p:cNvPr id="27" name="Управляющая кнопка: фильм 26">
            <a:hlinkClick r:id="" action="ppaction://noaction" highlightClick="1"/>
          </p:cNvPr>
          <p:cNvSpPr/>
          <p:nvPr/>
        </p:nvSpPr>
        <p:spPr>
          <a:xfrm>
            <a:off x="8991428" y="166520"/>
            <a:ext cx="471846" cy="51688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9469315" y="2747514"/>
            <a:ext cx="1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463274" y="3196281"/>
            <a:ext cx="1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0781165" y="2747514"/>
            <a:ext cx="150395" cy="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804200" y="3260509"/>
            <a:ext cx="150395" cy="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-7761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41019"/>
            <a:ext cx="9036147" cy="400110"/>
            <a:chOff x="-145366" y="6241019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13008" y="6241019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13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6403600" y="4568595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004" y="220962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579" y="769396"/>
            <a:ext cx="6965899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Выдвижение проекта</a:t>
            </a: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администрацию МО с приложением следующих документов: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роект/визуализация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ротокол создания инициативной группы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об определении части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о численности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одписные листы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ротокол собрания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одтверждение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трудового участия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Решение Согласительной комиссии муниципального образования о реализации проекта и финансировании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9106" y="1313739"/>
            <a:ext cx="2191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ыдвижение проекта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363" y="1907073"/>
            <a:ext cx="1595932" cy="10951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512" y="3233391"/>
            <a:ext cx="414564" cy="30482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133192" y="6037470"/>
            <a:ext cx="2191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ешение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огласительной комиссии МО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 реализации ИП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047" y="1583229"/>
            <a:ext cx="414564" cy="304826"/>
          </a:xfrm>
          <a:prstGeom prst="rect">
            <a:avLst/>
          </a:prstGeom>
        </p:spPr>
      </p:pic>
      <p:sp>
        <p:nvSpPr>
          <p:cNvPr id="1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617" y="4662437"/>
            <a:ext cx="2072524" cy="1465340"/>
          </a:xfrm>
          <a:prstGeom prst="rect">
            <a:avLst/>
          </a:prstGeom>
        </p:spPr>
      </p:pic>
      <p:pic>
        <p:nvPicPr>
          <p:cNvPr id="1026" name="Picture 2" descr="Люди держат головоломку дома Иллюстрация штока - иллюстрации насчитывающей дом, иллюстрация: 8438996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4165" y="111232"/>
            <a:ext cx="1316328" cy="13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450880" y="2942206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58896" y="3586500"/>
            <a:ext cx="1851796" cy="32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рабочих дней</a:t>
            </a:r>
            <a:endParaRPr lang="ru-RU" dirty="0"/>
          </a:p>
        </p:txBody>
      </p:sp>
      <p:pic>
        <p:nvPicPr>
          <p:cNvPr id="25" name="Picture 10" descr="Picture background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2391" y="3935633"/>
            <a:ext cx="7599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796" y="4451905"/>
            <a:ext cx="414564" cy="30482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450880" y="4061765"/>
            <a:ext cx="2191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нформация об ИП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43630"/>
            <a:ext cx="9036147" cy="400110"/>
            <a:chOff x="-145366" y="6243630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55575" y="6243630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14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66953" y="6089742"/>
            <a:ext cx="2191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ыдвижение проекта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950" y="4912822"/>
            <a:ext cx="1654233" cy="113512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350201" y="6040918"/>
            <a:ext cx="2191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Решение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огласительной комиссии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Люди держат головоломку дома Иллюстрация штока - иллюстрации насчитывающей дом, иллюстрация: 843899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355" y="4959574"/>
            <a:ext cx="1236082" cy="12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39" y="1041320"/>
            <a:ext cx="1590441" cy="11479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481" y="996778"/>
            <a:ext cx="1351005" cy="12521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095" y="971466"/>
            <a:ext cx="1807136" cy="1217820"/>
          </a:xfrm>
          <a:prstGeom prst="rect">
            <a:avLst/>
          </a:prstGeom>
        </p:spPr>
      </p:pic>
      <p:sp>
        <p:nvSpPr>
          <p:cNvPr id="26" name="Вертикальный свиток 25"/>
          <p:cNvSpPr/>
          <p:nvPr/>
        </p:nvSpPr>
        <p:spPr>
          <a:xfrm>
            <a:off x="7978406" y="1007570"/>
            <a:ext cx="1221907" cy="11746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Протокол создания ИГ</a:t>
            </a:r>
            <a:endParaRPr lang="ru-RU" sz="1200" dirty="0"/>
          </a:p>
        </p:txBody>
      </p:sp>
      <p:pic>
        <p:nvPicPr>
          <p:cNvPr id="30" name="Picture 2" descr="Picture backgroun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628" y="1045052"/>
            <a:ext cx="1044162" cy="115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8766" y="2674062"/>
            <a:ext cx="1727184" cy="15036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042" y="2939111"/>
            <a:ext cx="1617429" cy="13339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4786" y="307731"/>
            <a:ext cx="1153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Схема пошаговых действий подготовки проекта местной инициативы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Вертикальный свиток 37"/>
          <p:cNvSpPr/>
          <p:nvPr/>
        </p:nvSpPr>
        <p:spPr>
          <a:xfrm>
            <a:off x="295733" y="4912822"/>
            <a:ext cx="1272036" cy="13040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Протокол собрания граждан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186596" y="2822742"/>
            <a:ext cx="1297301" cy="65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рабочих </a:t>
            </a:r>
          </a:p>
          <a:p>
            <a:pPr algn="ctr"/>
            <a:r>
              <a:rPr lang="ru-RU" dirty="0" smtClean="0"/>
              <a:t>дней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176585" y="3737007"/>
            <a:ext cx="1317324" cy="61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 календ.</a:t>
            </a:r>
          </a:p>
          <a:p>
            <a:pPr algn="ctr"/>
            <a:r>
              <a:rPr lang="ru-RU" dirty="0" smtClean="0"/>
              <a:t> дней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9962" y="2486515"/>
            <a:ext cx="8378003" cy="1053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116955" y="4599555"/>
            <a:ext cx="9538995" cy="4818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право 48"/>
          <p:cNvSpPr/>
          <p:nvPr/>
        </p:nvSpPr>
        <p:spPr>
          <a:xfrm>
            <a:off x="2232279" y="1604623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4590730" y="1594889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7366028" y="1612451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10584556" y="2468295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6049188" y="5428381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1792788" y="5404009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717827" y="5390538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9189741" y="5396944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738162" y="4487211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5649152" y="3450287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9562235" y="3200588"/>
            <a:ext cx="313034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0800000">
            <a:off x="9556486" y="3781309"/>
            <a:ext cx="313034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10800000">
            <a:off x="7795230" y="3187809"/>
            <a:ext cx="313034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7782156" y="3801834"/>
            <a:ext cx="313034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9416614" y="1583857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949" y="3096621"/>
            <a:ext cx="1159029" cy="1117137"/>
          </a:xfrm>
          <a:prstGeom prst="rect">
            <a:avLst/>
          </a:prstGeom>
        </p:spPr>
      </p:pic>
      <p:sp>
        <p:nvSpPr>
          <p:cNvPr id="66" name="Стрелка вправо 65"/>
          <p:cNvSpPr/>
          <p:nvPr/>
        </p:nvSpPr>
        <p:spPr>
          <a:xfrm rot="10800000">
            <a:off x="3552491" y="3415291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555579" y="6388876"/>
            <a:ext cx="3327" cy="15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2833069" y="2152661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44231" y="4145789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297182" y="6047942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2"/>
          <a:stretch/>
        </p:blipFill>
        <p:spPr>
          <a:xfrm>
            <a:off x="9728061" y="4932906"/>
            <a:ext cx="1682774" cy="117801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57070" y="2150776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уководитель ТОС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10002" y="2151905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ормирование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833233" y="2147902"/>
            <a:ext cx="147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редседатель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10566" y="4135547"/>
            <a:ext cx="1704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прос населения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803927" y="4142633"/>
            <a:ext cx="2035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подготовка ИП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4021" y="2806468"/>
            <a:ext cx="463471" cy="17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509" y="2988687"/>
            <a:ext cx="492215" cy="503536"/>
          </a:xfrm>
          <a:prstGeom prst="rect">
            <a:avLst/>
          </a:prstGeom>
        </p:spPr>
      </p:pic>
      <p:pic>
        <p:nvPicPr>
          <p:cNvPr id="87" name="Picture 10" descr="Picture background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5729" y="2970354"/>
            <a:ext cx="702305" cy="6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91" y="3768331"/>
            <a:ext cx="492215" cy="503536"/>
          </a:xfrm>
          <a:prstGeom prst="rect">
            <a:avLst/>
          </a:prstGeom>
        </p:spPr>
      </p:pic>
      <p:pic>
        <p:nvPicPr>
          <p:cNvPr id="89" name="Picture 2" descr="Picture background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7646" y="3676784"/>
            <a:ext cx="647014" cy="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54" y="3064627"/>
            <a:ext cx="1686472" cy="1180823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92228" y="4174935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обрание граждан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42820" y="5283696"/>
            <a:ext cx="1297301" cy="65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рабочих </a:t>
            </a:r>
          </a:p>
          <a:p>
            <a:pPr algn="ctr"/>
            <a:r>
              <a:rPr lang="ru-RU" dirty="0" smtClean="0"/>
              <a:t>дней</a:t>
            </a:r>
            <a:endParaRPr lang="ru-RU" dirty="0"/>
          </a:p>
        </p:txBody>
      </p:sp>
      <p:pic>
        <p:nvPicPr>
          <p:cNvPr id="95" name="Picture 10" descr="Picture background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7981" y="5246021"/>
            <a:ext cx="915121" cy="6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Стрелка вправо 66"/>
          <p:cNvSpPr/>
          <p:nvPr/>
        </p:nvSpPr>
        <p:spPr>
          <a:xfrm>
            <a:off x="7955988" y="5456369"/>
            <a:ext cx="313034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 rot="10800000">
            <a:off x="1992924" y="3443769"/>
            <a:ext cx="387178" cy="32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263" y="3607826"/>
            <a:ext cx="2126990" cy="2126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396" y="1534683"/>
            <a:ext cx="1600200" cy="1982470"/>
          </a:xfrm>
          <a:prstGeom prst="rect">
            <a:avLst/>
          </a:prstGeom>
        </p:spPr>
      </p:pic>
      <p:sp>
        <p:nvSpPr>
          <p:cNvPr id="4" name="Выгнутая вверх стрелка 3"/>
          <p:cNvSpPr/>
          <p:nvPr/>
        </p:nvSpPr>
        <p:spPr>
          <a:xfrm>
            <a:off x="2906674" y="1391752"/>
            <a:ext cx="1977082" cy="527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262" y="1888261"/>
            <a:ext cx="1727184" cy="1503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999" y="1839026"/>
            <a:ext cx="2233484" cy="1474652"/>
          </a:xfrm>
          <a:prstGeom prst="rect">
            <a:avLst/>
          </a:prstGeom>
        </p:spPr>
      </p:pic>
      <p:sp>
        <p:nvSpPr>
          <p:cNvPr id="7" name="Выгнутая вверх стрелка 6"/>
          <p:cNvSpPr/>
          <p:nvPr/>
        </p:nvSpPr>
        <p:spPr>
          <a:xfrm>
            <a:off x="6568761" y="1391752"/>
            <a:ext cx="1977082" cy="527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72" y="3891183"/>
            <a:ext cx="2755034" cy="15474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54839" y="5645144"/>
            <a:ext cx="1969179" cy="542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61403" y="5645143"/>
            <a:ext cx="1969179" cy="542591"/>
          </a:xfrm>
          <a:prstGeom prst="rect">
            <a:avLst/>
          </a:prstGeom>
        </p:spPr>
      </p:pic>
      <p:sp>
        <p:nvSpPr>
          <p:cNvPr id="12" name="Выгнутая вверх стрелка 11"/>
          <p:cNvSpPr/>
          <p:nvPr/>
        </p:nvSpPr>
        <p:spPr>
          <a:xfrm rot="5400000">
            <a:off x="10560496" y="3273658"/>
            <a:ext cx="1917804" cy="668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5FB0AE-05F0-F444-BC47-A0CF50B0B836}"/>
              </a:ext>
            </a:extLst>
          </p:cNvPr>
          <p:cNvSpPr/>
          <p:nvPr/>
        </p:nvSpPr>
        <p:spPr>
          <a:xfrm>
            <a:off x="-145366" y="6326029"/>
            <a:ext cx="9036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Подготовка заявок на краевой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конкурс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3102" y="6284138"/>
            <a:ext cx="9036147" cy="400110"/>
            <a:chOff x="-145366" y="6280962"/>
            <a:chExt cx="9036147" cy="400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155164" y="6280962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15 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           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H="1">
            <a:off x="575112" y="6372784"/>
            <a:ext cx="2264" cy="2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373" y="1549148"/>
            <a:ext cx="978023" cy="6433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586" y="3808763"/>
            <a:ext cx="2145237" cy="171228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761403" y="1990051"/>
            <a:ext cx="1977083" cy="78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Пошаговая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подготовка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7509" y="2007532"/>
            <a:ext cx="1977083" cy="102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Решение АДМ МО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 направлении проекта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 краевой конкурс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400435" y="3077139"/>
            <a:ext cx="1377300" cy="964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Заседание краевой конкурсной комиссии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16052" y="4789283"/>
            <a:ext cx="1650735" cy="78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Определение победителей краевого конкурса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83596" y="4822194"/>
            <a:ext cx="1355868" cy="78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Реализация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проекта местной инициативы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C46D97-0ADB-A944-AF3E-65F2F9E28426}"/>
              </a:ext>
            </a:extLst>
          </p:cNvPr>
          <p:cNvSpPr txBox="1"/>
          <p:nvPr/>
        </p:nvSpPr>
        <p:spPr>
          <a:xfrm>
            <a:off x="157428" y="111806"/>
            <a:ext cx="1187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Инициативное бюджетирование Краснодарского края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 идеи к реализации-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1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-145366" y="7937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45775"/>
            <a:ext cx="9036147" cy="400110"/>
            <a:chOff x="-145366" y="6245775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92702" y="6245775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16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конкурс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2875" y="4816428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open.krasnodar.ru/upload/initiative/604/ybmn4t70p69ek4regnzssfqfbf8mp63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37838" y="307731"/>
            <a:ext cx="3710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anrope"/>
              </a:rPr>
              <a:t>Информационное сопровождения проектов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Manrope"/>
              </a:rPr>
              <a:t>пабликах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var(--manrope)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7376" y="293608"/>
            <a:ext cx="6902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проектов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775" y="755273"/>
            <a:ext cx="69658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на сайте должна быть просматриваема в разделе «наш район»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бщая информация – обучающая информация,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онятия, формы и образцы, критерии оценки;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бъявления – о проведении конкурсов, наглядная информация о поступивших на конкурс проектах;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(в разрезе по годам);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еализованные инициативные проекты (в разрезе по годам)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37838" y="1577961"/>
            <a:ext cx="3710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var(--manrope)"/>
              </a:rPr>
              <a:t>Каждый инициативный проект – это, как минимум, 5-6 </a:t>
            </a:r>
            <a:r>
              <a:rPr lang="ru-RU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var(--manrope)"/>
              </a:rPr>
              <a:t>имиджевых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var(--manrope)"/>
              </a:rPr>
              <a:t> публикаций главы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var(--manrope)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004" y="4173527"/>
            <a:ext cx="1025307" cy="10253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3380675"/>
            <a:ext cx="2420145" cy="1936116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9578372" y="4468705"/>
            <a:ext cx="4860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8D19EB-2E23-7B4D-AB0C-D9ACCD006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7FCE2-372C-2041-BDFB-A7A16A449D67}"/>
              </a:ext>
            </a:extLst>
          </p:cNvPr>
          <p:cNvSpPr txBox="1"/>
          <p:nvPr/>
        </p:nvSpPr>
        <p:spPr>
          <a:xfrm>
            <a:off x="2660822" y="601210"/>
            <a:ext cx="871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Подготовка заявок на краевой конкурс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 отбору проектов местных инициатив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3F51F-FA9A-084D-9957-4171277A4E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70" y="321906"/>
            <a:ext cx="1499548" cy="15625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05E98C-42AD-1D42-9EA1-DAD389BE4E7E}"/>
              </a:ext>
            </a:extLst>
          </p:cNvPr>
          <p:cNvSpPr/>
          <p:nvPr/>
        </p:nvSpPr>
        <p:spPr>
          <a:xfrm>
            <a:off x="1671244" y="4599391"/>
            <a:ext cx="8746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-код для доступа к визитным карточкам </a:t>
            </a:r>
          </a:p>
          <a:p>
            <a:pPr algn="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местных инициатив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1AF8AC-6DAE-034C-B3E8-930D8CB6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" b="98344" l="1744" r="98256">
                        <a14:foregroundMark x1="15867" y1="14124" x2="15867" y2="14124"/>
                        <a14:foregroundMark x1="21970" y1="13165" x2="21970" y2="13165"/>
                        <a14:foregroundMark x1="5667" y1="28858" x2="5667" y2="28858"/>
                        <a14:foregroundMark x1="11857" y1="32432" x2="11857" y2="32432"/>
                        <a14:foregroundMark x1="20227" y1="28858" x2="20227" y2="28858"/>
                        <a14:foregroundMark x1="14211" y1="28858" x2="14211" y2="28858"/>
                        <a14:foregroundMark x1="30776" y1="29294" x2="30776" y2="29294"/>
                        <a14:foregroundMark x1="27986" y1="20314" x2="27986" y2="20314"/>
                        <a14:foregroundMark x1="33130" y1="18134" x2="33130" y2="18134"/>
                        <a14:foregroundMark x1="37925" y1="15083" x2="37925" y2="15083"/>
                        <a14:foregroundMark x1="38710" y1="23714" x2="38710" y2="23714"/>
                        <a14:foregroundMark x1="35310" y1="26504" x2="35310" y2="26504"/>
                        <a14:foregroundMark x1="33391" y1="23714" x2="33391" y2="23714"/>
                        <a14:foregroundMark x1="47690" y1="20663" x2="47690" y2="20663"/>
                        <a14:foregroundMark x1="43941" y1="24063" x2="43941" y2="24063"/>
                        <a14:foregroundMark x1="50480" y1="38971" x2="50480" y2="38971"/>
                        <a14:foregroundMark x1="58065" y1="20314" x2="58065" y2="20314"/>
                        <a14:foregroundMark x1="54839" y1="22668" x2="54839" y2="22668"/>
                        <a14:foregroundMark x1="54664" y1="28858" x2="54664" y2="28858"/>
                        <a14:foregroundMark x1="65562" y1="23278" x2="65562" y2="23278"/>
                        <a14:foregroundMark x1="71142" y1="23278" x2="71142" y2="23278"/>
                        <a14:foregroundMark x1="71142" y1="15519" x2="71142" y2="15519"/>
                        <a14:foregroundMark x1="65214" y1="9329" x2="65214" y2="9329"/>
                        <a14:foregroundMark x1="52659" y1="9765" x2="52659" y2="9765"/>
                        <a14:foregroundMark x1="58065" y1="6975" x2="58065" y2="6975"/>
                        <a14:foregroundMark x1="86051" y1="14560" x2="86051" y2="14560"/>
                        <a14:foregroundMark x1="76373" y1="11334" x2="76373" y2="11334"/>
                        <a14:foregroundMark x1="76722" y1="37402" x2="76722" y2="37402"/>
                        <a14:foregroundMark x1="86922" y1="34438" x2="86922" y2="34438"/>
                        <a14:foregroundMark x1="82302" y1="50305" x2="82302" y2="50305"/>
                        <a14:foregroundMark x1="79512" y1="53357" x2="79512" y2="53357"/>
                        <a14:foregroundMark x1="90061" y1="56146" x2="90061" y2="56146"/>
                        <a14:foregroundMark x1="90061" y1="63644" x2="90061" y2="63644"/>
                        <a14:foregroundMark x1="93287" y1="75065" x2="93287" y2="75065"/>
                        <a14:foregroundMark x1="89887" y1="82563" x2="89887" y2="82563"/>
                        <a14:foregroundMark x1="92851" y1="88143" x2="92851" y2="88143"/>
                        <a14:foregroundMark x1="90235" y1="93112" x2="90235" y2="93112"/>
                        <a14:foregroundMark x1="76722" y1="77245" x2="76722" y2="77245"/>
                        <a14:foregroundMark x1="71316" y1="88317" x2="71316" y2="88317"/>
                        <a14:foregroundMark x1="60244" y1="71840" x2="60244" y2="71840"/>
                        <a14:foregroundMark x1="71142" y1="66870" x2="71142" y2="66870"/>
                        <a14:foregroundMark x1="36094" y1="55711" x2="36094" y2="55711"/>
                        <a14:foregroundMark x1="38099" y1="53967" x2="38099" y2="53967"/>
                        <a14:foregroundMark x1="38710" y1="58500" x2="38710" y2="58500"/>
                        <a14:foregroundMark x1="36704" y1="62075" x2="36704" y2="62075"/>
                        <a14:foregroundMark x1="38710" y1="70009" x2="38710" y2="70009"/>
                        <a14:foregroundMark x1="27812" y1="61116" x2="27812" y2="61116"/>
                        <a14:foregroundMark x1="22581" y1="61726" x2="22581" y2="61726"/>
                        <a14:foregroundMark x1="10898" y1="50131" x2="10898" y2="50131"/>
                        <a14:foregroundMark x1="9241" y1="50131" x2="9241" y2="50131"/>
                        <a14:foregroundMark x1="14647" y1="53531" x2="14647" y2="53531"/>
                        <a14:foregroundMark x1="11421" y1="56146" x2="11421" y2="56146"/>
                        <a14:foregroundMark x1="6277" y1="61726" x2="6277" y2="61726"/>
                        <a14:foregroundMark x1="8893" y1="67044" x2="8893" y2="67044"/>
                        <a14:foregroundMark x1="6452" y1="72276" x2="6452" y2="72276"/>
                        <a14:foregroundMark x1="22581" y1="66434" x2="22581" y2="66434"/>
                        <a14:foregroundMark x1="27986" y1="80035" x2="27986" y2="80035"/>
                        <a14:foregroundMark x1="51874" y1="80035" x2="51874" y2="80035"/>
                        <a14:foregroundMark x1="49259" y1="85353" x2="49259" y2="85353"/>
                        <a14:foregroundMark x1="54403" y1="91718" x2="54403" y2="91718"/>
                        <a14:foregroundMark x1="33391" y1="91718" x2="33391" y2="91718"/>
                        <a14:foregroundMark x1="30950" y1="85004" x2="30950" y2="85004"/>
                        <a14:foregroundMark x1="27986" y1="93723" x2="27986" y2="93723"/>
                        <a14:foregroundMark x1="15083" y1="85963" x2="15083" y2="85963"/>
                        <a14:foregroundMark x1="22232" y1="80994" x2="22232" y2="80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853" y="4646203"/>
            <a:ext cx="1223162" cy="1223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F3E910-6200-BD4A-B452-DA5F738F3A20}"/>
              </a:ext>
            </a:extLst>
          </p:cNvPr>
          <p:cNvSpPr txBox="1"/>
          <p:nvPr/>
        </p:nvSpPr>
        <p:spPr>
          <a:xfrm>
            <a:off x="2008182" y="3008708"/>
            <a:ext cx="817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05E98C-42AD-1D42-9EA1-DAD389BE4E7E}"/>
              </a:ext>
            </a:extLst>
          </p:cNvPr>
          <p:cNvSpPr/>
          <p:nvPr/>
        </p:nvSpPr>
        <p:spPr>
          <a:xfrm>
            <a:off x="1671243" y="5161479"/>
            <a:ext cx="8746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электронной почты:</a:t>
            </a:r>
          </a:p>
          <a:p>
            <a:pPr algn="r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m.v.zalevskaia@adm.krasnodar.ru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CB77B46-8736-BD44-80F9-62D10DB28E27}"/>
              </a:ext>
            </a:extLst>
          </p:cNvPr>
          <p:cNvCxnSpPr>
            <a:cxnSpLocks/>
          </p:cNvCxnSpPr>
          <p:nvPr/>
        </p:nvCxnSpPr>
        <p:spPr>
          <a:xfrm>
            <a:off x="874643" y="4342797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B16B304-3422-5145-ABE0-9B8B7F234B5B}"/>
              </a:ext>
            </a:extLst>
          </p:cNvPr>
          <p:cNvCxnSpPr>
            <a:cxnSpLocks/>
          </p:cNvCxnSpPr>
          <p:nvPr/>
        </p:nvCxnSpPr>
        <p:spPr>
          <a:xfrm>
            <a:off x="874643" y="3930752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E10E9E7-05CD-0847-BD2D-247DB3EFCC64}"/>
              </a:ext>
            </a:extLst>
          </p:cNvPr>
          <p:cNvCxnSpPr>
            <a:cxnSpLocks/>
          </p:cNvCxnSpPr>
          <p:nvPr/>
        </p:nvCxnSpPr>
        <p:spPr>
          <a:xfrm>
            <a:off x="874643" y="3447048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08422C-1F73-C344-97A8-952307B576D6}"/>
              </a:ext>
            </a:extLst>
          </p:cNvPr>
          <p:cNvCxnSpPr>
            <a:cxnSpLocks/>
          </p:cNvCxnSpPr>
          <p:nvPr/>
        </p:nvCxnSpPr>
        <p:spPr>
          <a:xfrm>
            <a:off x="874643" y="2930213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28C747C-FE8E-4B4B-BBBD-61EB4D72A73C}"/>
              </a:ext>
            </a:extLst>
          </p:cNvPr>
          <p:cNvCxnSpPr>
            <a:cxnSpLocks/>
          </p:cNvCxnSpPr>
          <p:nvPr/>
        </p:nvCxnSpPr>
        <p:spPr>
          <a:xfrm>
            <a:off x="847628" y="2426631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FD9513-CF21-C643-9DD5-DB4181D85E72}"/>
              </a:ext>
            </a:extLst>
          </p:cNvPr>
          <p:cNvCxnSpPr>
            <a:cxnSpLocks/>
          </p:cNvCxnSpPr>
          <p:nvPr/>
        </p:nvCxnSpPr>
        <p:spPr>
          <a:xfrm>
            <a:off x="847628" y="1889918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4F8F08-0FAF-944B-B4C4-EAF9ACD12D5A}"/>
              </a:ext>
            </a:extLst>
          </p:cNvPr>
          <p:cNvCxnSpPr>
            <a:cxnSpLocks/>
          </p:cNvCxnSpPr>
          <p:nvPr/>
        </p:nvCxnSpPr>
        <p:spPr>
          <a:xfrm>
            <a:off x="874643" y="4760976"/>
            <a:ext cx="104193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0">
            <a:extLst>
              <a:ext uri="{FF2B5EF4-FFF2-40B4-BE49-F238E27FC236}">
                <a16:creationId xmlns:a16="http://schemas.microsoft.com/office/drawing/2014/main" id="{583A820C-7EDD-9D4B-9508-513D3748C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55534"/>
              </p:ext>
            </p:extLst>
          </p:nvPr>
        </p:nvGraphicFramePr>
        <p:xfrm>
          <a:off x="-917775" y="1258476"/>
          <a:ext cx="12384143" cy="534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96D952-B867-A945-A17F-1D4DC511B6DC}"/>
              </a:ext>
            </a:extLst>
          </p:cNvPr>
          <p:cNvSpPr txBox="1"/>
          <p:nvPr/>
        </p:nvSpPr>
        <p:spPr>
          <a:xfrm>
            <a:off x="669962" y="638961"/>
            <a:ext cx="10624059" cy="67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Финансирование увеличено 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 чем в 4 раза </a:t>
            </a:r>
            <a:endParaRPr lang="ru-RU" sz="36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D0AADF7-7D07-1F4A-B67F-FE44755CC8E2}"/>
              </a:ext>
            </a:extLst>
          </p:cNvPr>
          <p:cNvGrpSpPr/>
          <p:nvPr/>
        </p:nvGrpSpPr>
        <p:grpSpPr>
          <a:xfrm>
            <a:off x="-145366" y="6254228"/>
            <a:ext cx="9036147" cy="400110"/>
            <a:chOff x="-145366" y="6254228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AFEC1C-3DEB-A143-A217-1949A51E165C}"/>
                </a:ext>
              </a:extLst>
            </p:cNvPr>
            <p:cNvSpPr txBox="1"/>
            <p:nvPr/>
          </p:nvSpPr>
          <p:spPr>
            <a:xfrm>
              <a:off x="268890" y="6254228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 </a:t>
              </a: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E78F0520-9788-E247-8DC2-3DBDF5CF9AF8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8702A5B-9E81-0F45-BA62-7EC986171EA7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          Подготовка заявок на краевой конкурс</a:t>
              </a:r>
              <a:endParaRPr lang="ru-RU" sz="12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23CCA2C-34E1-2746-8289-E613C2DF5BA4}"/>
              </a:ext>
            </a:extLst>
          </p:cNvPr>
          <p:cNvGrpSpPr/>
          <p:nvPr/>
        </p:nvGrpSpPr>
        <p:grpSpPr>
          <a:xfrm>
            <a:off x="5624430" y="5798122"/>
            <a:ext cx="943141" cy="276999"/>
            <a:chOff x="4107641" y="5912422"/>
            <a:chExt cx="943141" cy="276999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24130B0-CCA2-9342-8331-B04A5C4B7C51}"/>
                </a:ext>
              </a:extLst>
            </p:cNvPr>
            <p:cNvSpPr/>
            <p:nvPr/>
          </p:nvSpPr>
          <p:spPr>
            <a:xfrm>
              <a:off x="4107641" y="6016350"/>
              <a:ext cx="104359" cy="10109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DF0735-C1EB-3743-B184-17B8C4847784}"/>
                </a:ext>
              </a:extLst>
            </p:cNvPr>
            <p:cNvSpPr txBox="1"/>
            <p:nvPr/>
          </p:nvSpPr>
          <p:spPr>
            <a:xfrm>
              <a:off x="4186443" y="5912422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тыс. руб.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754AF8-4C26-A243-A7AA-00BBC5CA7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F5A31DF-048A-0047-8EDA-FE169D34F46F}"/>
              </a:ext>
            </a:extLst>
          </p:cNvPr>
          <p:cNvSpPr/>
          <p:nvPr/>
        </p:nvSpPr>
        <p:spPr>
          <a:xfrm>
            <a:off x="2612372" y="1126646"/>
            <a:ext cx="6967256" cy="234362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4E76474-3E01-904E-B48D-D8702FB310A1}"/>
              </a:ext>
            </a:extLst>
          </p:cNvPr>
          <p:cNvSpPr txBox="1">
            <a:spLocks/>
          </p:cNvSpPr>
          <p:nvPr/>
        </p:nvSpPr>
        <p:spPr>
          <a:xfrm>
            <a:off x="268890" y="465232"/>
            <a:ext cx="11679118" cy="601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7-ой краевой конкурс по отбору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проектов местных инициатив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DCF595A-33B1-374E-A47F-C8E04B21E4B4}"/>
              </a:ext>
            </a:extLst>
          </p:cNvPr>
          <p:cNvGrpSpPr/>
          <p:nvPr/>
        </p:nvGrpSpPr>
        <p:grpSpPr>
          <a:xfrm>
            <a:off x="-145366" y="6254228"/>
            <a:ext cx="9036147" cy="400110"/>
            <a:chOff x="-145366" y="6254228"/>
            <a:chExt cx="9036147" cy="4001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D6D135-73E0-964F-83B9-36CD40FCF870}"/>
                </a:ext>
              </a:extLst>
            </p:cNvPr>
            <p:cNvSpPr txBox="1"/>
            <p:nvPr/>
          </p:nvSpPr>
          <p:spPr>
            <a:xfrm>
              <a:off x="268890" y="6254228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 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A858E4EF-ED42-9642-AFDA-A1824299370D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12881CB-735C-2849-84A6-2EC60E20136E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20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         Подготовка </a:t>
              </a:r>
              <a:r>
                <a:rPr lang="ru-RU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заявок на краевой конкурс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E40C73-439A-AE48-B9DC-A7C59CE538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52AC29-82E0-1E4A-A888-960287C7C5A3}"/>
              </a:ext>
            </a:extLst>
          </p:cNvPr>
          <p:cNvSpPr/>
          <p:nvPr/>
        </p:nvSpPr>
        <p:spPr>
          <a:xfrm>
            <a:off x="4528904" y="1205851"/>
            <a:ext cx="313419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550</a:t>
            </a: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проектов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A4D302-951E-BD43-A6AF-F778D50539CB}"/>
              </a:ext>
            </a:extLst>
          </p:cNvPr>
          <p:cNvSpPr/>
          <p:nvPr/>
        </p:nvSpPr>
        <p:spPr>
          <a:xfrm>
            <a:off x="2961969" y="3671318"/>
            <a:ext cx="6546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286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муниципальных образований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30261B-697C-F94C-B2E1-CB1BB0E2DBA8}"/>
              </a:ext>
            </a:extLst>
          </p:cNvPr>
          <p:cNvSpPr/>
          <p:nvPr/>
        </p:nvSpPr>
        <p:spPr>
          <a:xfrm>
            <a:off x="342414" y="4670481"/>
            <a:ext cx="226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городских поселений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C91BCA-0735-624A-9488-B8AD445B22DA}"/>
              </a:ext>
            </a:extLst>
          </p:cNvPr>
          <p:cNvSpPr/>
          <p:nvPr/>
        </p:nvSpPr>
        <p:spPr>
          <a:xfrm>
            <a:off x="3431989" y="4711313"/>
            <a:ext cx="2366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256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сельских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поселений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CFAB60-0DDE-B049-AF09-11D4544308B1}"/>
              </a:ext>
            </a:extLst>
          </p:cNvPr>
          <p:cNvSpPr/>
          <p:nvPr/>
        </p:nvSpPr>
        <p:spPr>
          <a:xfrm>
            <a:off x="8969188" y="4755374"/>
            <a:ext cx="2794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округов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C02B4E-BA71-E840-85A5-BA38EB901454}"/>
              </a:ext>
            </a:extLst>
          </p:cNvPr>
          <p:cNvSpPr/>
          <p:nvPr/>
        </p:nvSpPr>
        <p:spPr>
          <a:xfrm>
            <a:off x="6399004" y="4755374"/>
            <a:ext cx="2570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городских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25729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A9EC97-A397-F349-82CE-297749C5B84F}"/>
              </a:ext>
            </a:extLst>
          </p:cNvPr>
          <p:cNvGrpSpPr/>
          <p:nvPr/>
        </p:nvGrpSpPr>
        <p:grpSpPr>
          <a:xfrm>
            <a:off x="-145366" y="6247919"/>
            <a:ext cx="9036147" cy="400110"/>
            <a:chOff x="-145366" y="6247919"/>
            <a:chExt cx="9036147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CFA03-2B88-B146-922D-2A9679C5933D}"/>
                </a:ext>
              </a:extLst>
            </p:cNvPr>
            <p:cNvSpPr txBox="1"/>
            <p:nvPr/>
          </p:nvSpPr>
          <p:spPr>
            <a:xfrm>
              <a:off x="243894" y="6247919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r>
                <a:rPr lang="ru-RU" sz="2000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6BBE42A-60C4-8848-8AF4-33A7438A5CB2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3C6D61D-A1FB-3E47-B297-287257260258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20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         Подготовка </a:t>
              </a:r>
              <a:r>
                <a:rPr lang="ru-RU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заявок на краевой конкурс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1480D7-2658-C642-93B5-F012C7D44EC0}"/>
              </a:ext>
            </a:extLst>
          </p:cNvPr>
          <p:cNvSpPr/>
          <p:nvPr/>
        </p:nvSpPr>
        <p:spPr>
          <a:xfrm>
            <a:off x="1913466" y="325483"/>
            <a:ext cx="8585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Типология проектов победителей краевого конкурса за период 2020 –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ru-RU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годов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40188AF-6F21-4B4E-BB6B-BA8DF2AB5A32}"/>
              </a:ext>
            </a:extLst>
          </p:cNvPr>
          <p:cNvSpPr/>
          <p:nvPr/>
        </p:nvSpPr>
        <p:spPr>
          <a:xfrm>
            <a:off x="345707" y="120974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Остальные проекты (сельские ярмарки, въездные группы и т.д.)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E079786E-C422-AA4F-A32B-B2154D90E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2156"/>
              </p:ext>
            </p:extLst>
          </p:nvPr>
        </p:nvGraphicFramePr>
        <p:xfrm>
          <a:off x="762781" y="1504760"/>
          <a:ext cx="107793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4298">
                  <a:extLst>
                    <a:ext uri="{9D8B030D-6E8A-4147-A177-3AD203B41FA5}">
                      <a16:colId xmlns:a16="http://schemas.microsoft.com/office/drawing/2014/main" val="3698758232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1627869628"/>
                    </a:ext>
                  </a:extLst>
                </a:gridCol>
              </a:tblGrid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Общественные территории и пространства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705744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Парки, скверы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147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919282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Детские игровые (спортивно-игровые) площадки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145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43019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Спортивные площадки (тренажеры, </a:t>
                      </a:r>
                      <a:r>
                        <a:rPr lang="ru-RU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воркаут</a:t>
                      </a: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123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34234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Благоустройство гражданских кладбищ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556845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Тротуары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32646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Объекты военной истории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160792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Сельские стадионы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575447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Уличное освещение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116272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Остальные проекты (сельские ярмарки, въездные группы и т.д.)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51607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4602846-9A18-B24C-A581-DAB8D7592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-3261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74377"/>
            <a:ext cx="9036147" cy="400110"/>
            <a:chOff x="-145366" y="6274377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274250" y="6274377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Подготовка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заявок на краевой конкурс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8245482" y="2866393"/>
            <a:ext cx="370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89257" y="5806325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76" y="1100484"/>
            <a:ext cx="69680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зон благоустройства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Обсуждение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администрацией муниципального образования (отраслевым органом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права собственности земельных участков и виды разрешенного использования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бъем и виды работ в рамках реализации проекта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инициативной группы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9931413" y="4110557"/>
            <a:ext cx="484632" cy="50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02542" y="3732718"/>
            <a:ext cx="2092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З/У и смета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00198" y="6100339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ормирование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198" y="2193325"/>
            <a:ext cx="1514937" cy="1235675"/>
          </a:xfrm>
          <a:prstGeom prst="rect">
            <a:avLst/>
          </a:prstGeom>
        </p:spPr>
      </p:pic>
      <p:sp>
        <p:nvSpPr>
          <p:cNvPr id="25" name="Стрелка вниз 24"/>
          <p:cNvSpPr/>
          <p:nvPr/>
        </p:nvSpPr>
        <p:spPr>
          <a:xfrm>
            <a:off x="9906287" y="1653269"/>
            <a:ext cx="484632" cy="506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03" y="4633924"/>
            <a:ext cx="2043772" cy="15328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793" y="162699"/>
            <a:ext cx="1589903" cy="127686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23868" y="3429000"/>
            <a:ext cx="1467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01793" y="1333226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уководитель ТОС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0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54228"/>
            <a:ext cx="9036147" cy="400110"/>
            <a:chOff x="-145366" y="6254228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274250" y="6254228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7733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8734698" y="2609015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ТОС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89257" y="5806325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004" y="873471"/>
            <a:ext cx="69658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Протокол создания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нициативной группы (ИГ)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ПОВЕСТКА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председателя и секретаря ИГ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наименование проекта (-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приоритетные вопросы благоустройства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формы выявления мнения граждан и сроков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определение даты проведения собрания граждан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02751" y="1765420"/>
            <a:ext cx="176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ормирование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9598784" y="2426308"/>
            <a:ext cx="1186248" cy="114941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чел.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10785032" y="2613329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ЖИТЕЛИ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8734697" y="3086831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НКО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335A2-1C10-BB41-8E98-03D61CF4C6A1}"/>
              </a:ext>
            </a:extLst>
          </p:cNvPr>
          <p:cNvSpPr txBox="1"/>
          <p:nvPr/>
        </p:nvSpPr>
        <p:spPr>
          <a:xfrm>
            <a:off x="10610291" y="3133878"/>
            <a:ext cx="97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ИП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9105858" y="3981717"/>
            <a:ext cx="2172100" cy="232539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Протокол создания ИГ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314" y="251672"/>
            <a:ext cx="2043772" cy="1532829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10002787" y="2064232"/>
            <a:ext cx="378242" cy="28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002787" y="3652687"/>
            <a:ext cx="378242" cy="28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425353" y="3227508"/>
            <a:ext cx="1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469315" y="2747514"/>
            <a:ext cx="12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0781165" y="2747514"/>
            <a:ext cx="150395" cy="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0781164" y="3269446"/>
            <a:ext cx="150395" cy="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0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43920"/>
            <a:ext cx="9036147" cy="400110"/>
            <a:chOff x="-145366" y="6243920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274250" y="624392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9024" y="5626500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004" y="873471"/>
            <a:ext cx="69658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Направление информации об инициативном проекте (ИП)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аименование инициативного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местного значения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проблемы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предполагаемой части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онтактные данные председателя инициативной группы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04771" y="1796009"/>
            <a:ext cx="147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редседатель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89773" y="2003789"/>
            <a:ext cx="2800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аправляет информацию об ИП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061" y="2604114"/>
            <a:ext cx="1938655" cy="1341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107" y="4190656"/>
            <a:ext cx="414564" cy="30482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8773742" y="5197523"/>
            <a:ext cx="3068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Постановление об определении части территории</a:t>
            </a: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нформация на сайт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772" y="230649"/>
            <a:ext cx="1472429" cy="16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923" y="2296468"/>
            <a:ext cx="414564" cy="304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27019" y="4647603"/>
            <a:ext cx="2177292" cy="37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рабочих дней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481751" y="3825965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9156" y="5785307"/>
            <a:ext cx="7599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413" y="5213633"/>
            <a:ext cx="492215" cy="5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-12917" y="0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64473"/>
            <a:ext cx="9036147" cy="400110"/>
            <a:chOff x="-145366" y="6264473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234044" y="6264473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9024" y="5745337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004" y="873471"/>
            <a:ext cx="6965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Уведомление о проведении Собрания граждан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собрания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есто собрания граждан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и время начала и окончания собрания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необходимости обеспечения общественного порядка, медицинской помощи, видеозаписи и пр.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онтакты организатора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подачи уведомления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17924" y="1769781"/>
            <a:ext cx="3324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редседатель ИГ направляет уведомление о собрании граждан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143" y="2626880"/>
            <a:ext cx="1936704" cy="1416713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>
            <a:off x="9959374" y="4214010"/>
            <a:ext cx="378242" cy="28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628632" y="5342765"/>
            <a:ext cx="3068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Решение об определении даты проведения собрания граждан</a:t>
            </a: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жителей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0443" y="189469"/>
            <a:ext cx="1464710" cy="16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213" y="2439996"/>
            <a:ext cx="414564" cy="3048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347251" y="4568211"/>
            <a:ext cx="1631092" cy="702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 календарных дней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14581" y="3857136"/>
            <a:ext cx="1467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АДМ 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404" y="5324869"/>
            <a:ext cx="492215" cy="503536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7695" y="5828446"/>
            <a:ext cx="73855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EE8FD-6A07-D64D-8445-0EAA933058DE}"/>
              </a:ext>
            </a:extLst>
          </p:cNvPr>
          <p:cNvSpPr/>
          <p:nvPr/>
        </p:nvSpPr>
        <p:spPr>
          <a:xfrm>
            <a:off x="12897" y="15498"/>
            <a:ext cx="815816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1D44F7-9AE6-B44C-AE79-BFCEE7BB6DE4}"/>
              </a:ext>
            </a:extLst>
          </p:cNvPr>
          <p:cNvGrpSpPr/>
          <p:nvPr/>
        </p:nvGrpSpPr>
        <p:grpSpPr>
          <a:xfrm>
            <a:off x="-145366" y="6229734"/>
            <a:ext cx="9036147" cy="400110"/>
            <a:chOff x="-145366" y="6229734"/>
            <a:chExt cx="9036147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A4728C-A836-E44A-88FB-4C553B42648B}"/>
                </a:ext>
              </a:extLst>
            </p:cNvPr>
            <p:cNvSpPr txBox="1"/>
            <p:nvPr/>
          </p:nvSpPr>
          <p:spPr>
            <a:xfrm>
              <a:off x="229704" y="6229734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50FF6B-7CCC-3B46-BC28-A942D0CA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76" y="6385876"/>
              <a:ext cx="0" cy="15730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5FB0AE-05F0-F444-BC47-A0CF50B0B836}"/>
                </a:ext>
              </a:extLst>
            </p:cNvPr>
            <p:cNvSpPr/>
            <p:nvPr/>
          </p:nvSpPr>
          <p:spPr>
            <a:xfrm>
              <a:off x="-145366" y="6326029"/>
              <a:ext cx="90361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        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Подготовка заявок на краевой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конкурс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833C3-A70B-DB4C-8FCE-DB765FB8C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68" y="6229734"/>
            <a:ext cx="481640" cy="50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5B1AC0-418D-5A42-9845-26F87C02688B}"/>
              </a:ext>
            </a:extLst>
          </p:cNvPr>
          <p:cNvSpPr txBox="1"/>
          <p:nvPr/>
        </p:nvSpPr>
        <p:spPr>
          <a:xfrm>
            <a:off x="8359024" y="5745337"/>
            <a:ext cx="348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786" y="3077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инициатора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71" y="711371"/>
            <a:ext cx="6965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Подготовка инициативного проекта (ИП)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администрацией МО готовится смета и визуальная часть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справки о численности определенной территории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роводится выявление мнения жителей (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подворовой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обход)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рорабатывается вопрос по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и трудовому участию жителей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ыполняются фото текущего состояния объекта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95399" y="1684794"/>
            <a:ext cx="2035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подготовка ИП ИГ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23614" y="3210711"/>
            <a:ext cx="2336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правка о численности населения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9584" y="2139873"/>
            <a:ext cx="1152595" cy="11249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976" y="2089339"/>
            <a:ext cx="1108333" cy="11083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784" y="3881233"/>
            <a:ext cx="1554069" cy="116919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313771" y="3210711"/>
            <a:ext cx="1704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роект, смета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37587" y="4983006"/>
            <a:ext cx="1704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прос населения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33784" y="4984739"/>
            <a:ext cx="1704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офинансирование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011" y="244938"/>
            <a:ext cx="1782335" cy="14699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123" y="5283457"/>
            <a:ext cx="2003368" cy="1163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71316" y="6341857"/>
            <a:ext cx="1518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рудовое участие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986" y="3852051"/>
            <a:ext cx="1241644" cy="11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911</Words>
  <Application>Microsoft Office PowerPoint</Application>
  <PresentationFormat>Широкоэкранный</PresentationFormat>
  <Paragraphs>278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Manrope</vt:lpstr>
      <vt:lpstr>Times New Roman</vt:lpstr>
      <vt:lpstr>var(--manrope)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u19_02</cp:lastModifiedBy>
  <cp:revision>136</cp:revision>
  <cp:lastPrinted>2025-05-14T11:42:58Z</cp:lastPrinted>
  <dcterms:created xsi:type="dcterms:W3CDTF">2025-04-04T07:52:00Z</dcterms:created>
  <dcterms:modified xsi:type="dcterms:W3CDTF">2025-06-25T06:14:52Z</dcterms:modified>
</cp:coreProperties>
</file>