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3" r:id="rId2"/>
    <p:sldId id="257" r:id="rId3"/>
    <p:sldId id="267" r:id="rId4"/>
    <p:sldId id="260" r:id="rId5"/>
    <p:sldId id="262" r:id="rId6"/>
    <p:sldId id="261" r:id="rId7"/>
    <p:sldId id="272" r:id="rId8"/>
    <p:sldId id="26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8" r:id="rId22"/>
    <p:sldId id="292" r:id="rId23"/>
    <p:sldId id="293" r:id="rId24"/>
    <p:sldId id="297" r:id="rId25"/>
    <p:sldId id="296" r:id="rId26"/>
    <p:sldId id="270" r:id="rId27"/>
    <p:sldId id="278" r:id="rId2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консолидированного бюджета Ейского района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25861717440431"/>
          <c:y val="0.13970833333333332"/>
          <c:w val="0.85554504932907338"/>
          <c:h val="0.74043011811023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2963.9</c:v>
                </c:pt>
                <c:pt idx="1">
                  <c:v>2874.9</c:v>
                </c:pt>
                <c:pt idx="2">
                  <c:v>3383.9</c:v>
                </c:pt>
                <c:pt idx="3">
                  <c:v>3618.6</c:v>
                </c:pt>
                <c:pt idx="4">
                  <c:v>3923.3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6-4510-8F6F-3954B8862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61685760"/>
        <c:axId val="60435840"/>
      </c:barChart>
      <c:catAx>
        <c:axId val="61685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0435840"/>
        <c:crosses val="autoZero"/>
        <c:auto val="1"/>
        <c:lblAlgn val="ctr"/>
        <c:lblOffset val="100"/>
        <c:noMultiLvlLbl val="0"/>
      </c:catAx>
      <c:valAx>
        <c:axId val="604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68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</a:t>
            </a:r>
            <a:r>
              <a:rPr lang="ru-RU" sz="16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Ейского района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599964738217512E-2"/>
          <c:y val="2.62677669384252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2962.1</c:v>
                </c:pt>
                <c:pt idx="1">
                  <c:v>2940</c:v>
                </c:pt>
                <c:pt idx="2">
                  <c:v>3279.3</c:v>
                </c:pt>
                <c:pt idx="3">
                  <c:v>3490.8</c:v>
                </c:pt>
                <c:pt idx="4">
                  <c:v>3871.2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B-4650-BFCF-B4012C3DF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3"/>
        <c:axId val="61125120"/>
        <c:axId val="53260224"/>
      </c:barChart>
      <c:catAx>
        <c:axId val="6112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3260224"/>
        <c:crosses val="autoZero"/>
        <c:auto val="1"/>
        <c:lblAlgn val="ctr"/>
        <c:lblOffset val="100"/>
        <c:noMultiLvlLbl val="0"/>
      </c:catAx>
      <c:valAx>
        <c:axId val="53260224"/>
        <c:scaling>
          <c:orientation val="minMax"/>
          <c:max val="4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12512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40"/>
      <c:rAngAx val="1"/>
    </c:view3D>
    <c:floor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3505.1</c:v>
                </c:pt>
                <c:pt idx="1">
                  <c:v>2489.3000000000002</c:v>
                </c:pt>
                <c:pt idx="2">
                  <c:v>1015.8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B-402E-9A97-811E00E3CE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3912.2</c:v>
                </c:pt>
                <c:pt idx="1">
                  <c:v>2939.2</c:v>
                </c:pt>
                <c:pt idx="2">
                  <c:v>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7B-402E-9A97-811E00E3C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134"/>
        <c:shape val="cylinder"/>
        <c:axId val="116338688"/>
        <c:axId val="73884224"/>
        <c:axId val="0"/>
      </c:bar3DChart>
      <c:catAx>
        <c:axId val="11633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884224"/>
        <c:crosses val="autoZero"/>
        <c:auto val="1"/>
        <c:lblAlgn val="ctr"/>
        <c:lblOffset val="100"/>
        <c:noMultiLvlLbl val="0"/>
      </c:catAx>
      <c:valAx>
        <c:axId val="73884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33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63123829668403E-2"/>
          <c:y val="0.11819556598974383"/>
          <c:w val="0.9614282819935851"/>
          <c:h val="0.8818043937276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F276-4561-9B9E-3FDBBF2A66A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276-4561-9B9E-3FDBBF2A66A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F276-4561-9B9E-3FDBBF2A66A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276-4561-9B9E-3FDBBF2A66A4}"/>
              </c:ext>
            </c:extLst>
          </c:dPt>
          <c:dLbls>
            <c:dLbl>
              <c:idx val="0"/>
              <c:layout>
                <c:manualLayout>
                  <c:x val="-0.30446892953017007"/>
                  <c:y val="0.10166158438536069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</a:t>
                    </a:r>
                  </a:p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1912,6</a:t>
                    </a:r>
                    <a:endParaRPr lang="ru-RU" sz="1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 рублей (75,9%)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6-4561-9B9E-3FDBBF2A66A4}"/>
                </c:ext>
              </c:extLst>
            </c:dLbl>
            <c:dLbl>
              <c:idx val="1"/>
              <c:layout>
                <c:manualLayout>
                  <c:x val="0.17229025106378126"/>
                  <c:y val="-0.2061333368782609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</a:t>
                    </a:r>
                  </a:p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81,1</a:t>
                    </a:r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 рублей</a:t>
                    </a: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(3,2%)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6-4561-9B9E-3FDBBF2A66A4}"/>
                </c:ext>
              </c:extLst>
            </c:dLbl>
            <c:dLbl>
              <c:idx val="2"/>
              <c:layout>
                <c:manualLayout>
                  <c:x val="0.21476485068307427"/>
                  <c:y val="-0.135757935898298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Физическая культура и спорт</a:t>
                    </a:r>
                  </a:p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363,6</a:t>
                    </a:r>
                    <a:endParaRPr lang="ru-RU" sz="1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рублей</a:t>
                    </a:r>
                  </a:p>
                  <a:p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(14,4%)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6-4561-9B9E-3FDBBF2A66A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76-4561-9B9E-3FDBBF2A66A4}"/>
                </c:ext>
              </c:extLst>
            </c:dLbl>
            <c:dLbl>
              <c:idx val="4"/>
              <c:layout>
                <c:manualLayout>
                  <c:x val="7.8781711855075459E-2"/>
                  <c:y val="3.50472281658384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</a:t>
                    </a:r>
                  </a:p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152,8</a:t>
                    </a:r>
                    <a:endParaRPr lang="ru-RU" sz="1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 рублей</a:t>
                    </a:r>
                  </a:p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(6,1%)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76-4561-9B9E-3FDBBF2A6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1912.6</c:v>
                </c:pt>
                <c:pt idx="1">
                  <c:v>81.099999999999994</c:v>
                </c:pt>
                <c:pt idx="2">
                  <c:v>363.6</c:v>
                </c:pt>
                <c:pt idx="3">
                  <c:v>9.8000000000000007</c:v>
                </c:pt>
                <c:pt idx="4">
                  <c:v>152.80000000000001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76-4561-9B9E-3FDBBF2A6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Учителя</c:v>
                </c:pt>
                <c:pt idx="1">
                  <c:v>Педагоги учреждений дошкольного образования</c:v>
                </c:pt>
                <c:pt idx="2">
                  <c:v>Педагоги учреждений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21.8</c:v>
                </c:pt>
                <c:pt idx="1">
                  <c:v>15.2</c:v>
                </c:pt>
                <c:pt idx="2">
                  <c:v>13.6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F-4F77-8593-672A7FC55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Учителя</c:v>
                </c:pt>
                <c:pt idx="1">
                  <c:v>Педагоги учреждений дошкольного образования</c:v>
                </c:pt>
                <c:pt idx="2">
                  <c:v>Педагоги учреждений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38.1</c:v>
                </c:pt>
                <c:pt idx="1">
                  <c:v>32.799999999999997</c:v>
                </c:pt>
                <c:pt idx="2">
                  <c:v>33.4</c:v>
                </c:pt>
                <c:pt idx="3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F-4F77-8593-672A7FC555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Учителя</c:v>
                </c:pt>
                <c:pt idx="1">
                  <c:v>Педагоги учреждений дошкольного образования</c:v>
                </c:pt>
                <c:pt idx="2">
                  <c:v>Педагоги учреждений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42.4</c:v>
                </c:pt>
                <c:pt idx="1">
                  <c:v>36.5</c:v>
                </c:pt>
                <c:pt idx="2">
                  <c:v>35.4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F-4F77-8593-672A7FC55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23710464"/>
        <c:axId val="73890560"/>
      </c:barChart>
      <c:catAx>
        <c:axId val="12371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73890560"/>
        <c:crosses val="autoZero"/>
        <c:auto val="1"/>
        <c:lblAlgn val="ctr"/>
        <c:lblOffset val="100"/>
        <c:noMultiLvlLbl val="0"/>
      </c:catAx>
      <c:valAx>
        <c:axId val="738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23710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7E193-0EB5-4EEA-A601-F09952184747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66CEDF-F10C-4971-A70C-61C7610BE654}">
      <dgm:prSet phldrT="[Текст]" custT="1"/>
      <dgm:spPr/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1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9873CAEF-ADB0-4AC7-9322-3B6F773EF27A}" type="parTrans" cxnId="{BF35F079-D732-416A-ADC4-62047462D866}">
      <dgm:prSet/>
      <dgm:spPr/>
      <dgm:t>
        <a:bodyPr/>
        <a:lstStyle/>
        <a:p>
          <a:endParaRPr lang="ru-RU"/>
        </a:p>
      </dgm:t>
    </dgm:pt>
    <dgm:pt modelId="{473865EC-CD24-4976-864D-89EE2E089560}" type="sibTrans" cxnId="{BF35F079-D732-416A-ADC4-62047462D866}">
      <dgm:prSet/>
      <dgm:spPr/>
      <dgm:t>
        <a:bodyPr/>
        <a:lstStyle/>
        <a:p>
          <a:endParaRPr lang="ru-RU"/>
        </a:p>
      </dgm:t>
    </dgm:pt>
    <dgm:pt modelId="{3097C49C-EEFF-4E67-8D86-E4DAEE8F6158}">
      <dgm:prSet phldrT="[Текст]" custT="1"/>
      <dgm:spPr/>
      <dgm:t>
        <a:bodyPr/>
        <a:lstStyle/>
        <a:p>
          <a:pPr algn="ctr"/>
          <a:r>
            <a:rPr lang="ru-RU" sz="1100" dirty="0" smtClean="0"/>
            <a:t>Публичные слушания по проекту бюджета МО Ейский район на 2022 год и на плановый период 2023 и 2024 годов проведены</a:t>
          </a:r>
        </a:p>
        <a:p>
          <a:pPr algn="ctr"/>
          <a:r>
            <a:rPr lang="ru-RU" sz="1400" b="1" i="1" dirty="0" smtClean="0">
              <a:solidFill>
                <a:srgbClr val="FF0000"/>
              </a:solidFill>
            </a:rPr>
            <a:t>1 декабря 2021 года</a:t>
          </a:r>
          <a:endParaRPr lang="ru-RU" sz="1400" b="1" i="1" dirty="0">
            <a:solidFill>
              <a:srgbClr val="FF0000"/>
            </a:solidFill>
          </a:endParaRPr>
        </a:p>
      </dgm:t>
    </dgm:pt>
    <dgm:pt modelId="{3B18884E-027F-4C48-9E1C-800DBAA42F23}" type="parTrans" cxnId="{EB50C0DF-9182-4C78-A3BB-F46144B56E0A}">
      <dgm:prSet/>
      <dgm:spPr/>
      <dgm:t>
        <a:bodyPr/>
        <a:lstStyle/>
        <a:p>
          <a:endParaRPr lang="ru-RU"/>
        </a:p>
      </dgm:t>
    </dgm:pt>
    <dgm:pt modelId="{EDA551AE-1375-47F3-A091-E6B25268DFB2}" type="sibTrans" cxnId="{EB50C0DF-9182-4C78-A3BB-F46144B56E0A}">
      <dgm:prSet/>
      <dgm:spPr/>
      <dgm:t>
        <a:bodyPr/>
        <a:lstStyle/>
        <a:p>
          <a:endParaRPr lang="ru-RU"/>
        </a:p>
      </dgm:t>
    </dgm:pt>
    <dgm:pt modelId="{CA9BDE0F-647B-43BA-BBC9-983944B3D23A}">
      <dgm:prSet phldrT="[Текст]" custT="1"/>
      <dgm:spPr/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2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CDBFCD9F-CA5E-48AE-AE65-372647195644}" type="parTrans" cxnId="{31A94525-A961-4E23-8F78-F3BD499A782F}">
      <dgm:prSet/>
      <dgm:spPr/>
      <dgm:t>
        <a:bodyPr/>
        <a:lstStyle/>
        <a:p>
          <a:endParaRPr lang="ru-RU"/>
        </a:p>
      </dgm:t>
    </dgm:pt>
    <dgm:pt modelId="{7E2055A8-6F1C-4A27-800B-645FBA4F4B26}" type="sibTrans" cxnId="{31A94525-A961-4E23-8F78-F3BD499A782F}">
      <dgm:prSet/>
      <dgm:spPr/>
      <dgm:t>
        <a:bodyPr/>
        <a:lstStyle/>
        <a:p>
          <a:endParaRPr lang="ru-RU"/>
        </a:p>
      </dgm:t>
    </dgm:pt>
    <dgm:pt modelId="{780D79C2-140A-427D-BBEE-A3DD1C533132}">
      <dgm:prSet phldrT="[Текст]"/>
      <dgm:spPr/>
      <dgm:t>
        <a:bodyPr/>
        <a:lstStyle/>
        <a:p>
          <a:pPr algn="ctr"/>
          <a:r>
            <a:rPr lang="ru-RU" dirty="0" smtClean="0"/>
            <a:t>Бюджет муниципального образования Ейский район утвержден решением Совета муниципального образования Ейский район  </a:t>
          </a:r>
          <a:endParaRPr lang="en-US" dirty="0" smtClean="0"/>
        </a:p>
        <a:p>
          <a:pPr algn="ctr"/>
          <a:r>
            <a:rPr lang="ru-RU" dirty="0" smtClean="0"/>
            <a:t>от 8 декабря 2021 года </a:t>
          </a:r>
          <a:endParaRPr lang="en-US" dirty="0" smtClean="0"/>
        </a:p>
        <a:p>
          <a:pPr algn="ctr"/>
          <a:r>
            <a:rPr lang="ru-RU" dirty="0" smtClean="0"/>
            <a:t> № 376 «О районном бюджете на 2022 год и на плановый период 2023 и 2024 годов»</a:t>
          </a:r>
          <a:endParaRPr lang="ru-RU" dirty="0"/>
        </a:p>
      </dgm:t>
    </dgm:pt>
    <dgm:pt modelId="{EE09C1B0-1F31-4788-B890-5A466CAA128D}" type="parTrans" cxnId="{73025CBB-A554-40B3-BA16-8D4CFAABD7B6}">
      <dgm:prSet/>
      <dgm:spPr/>
      <dgm:t>
        <a:bodyPr/>
        <a:lstStyle/>
        <a:p>
          <a:endParaRPr lang="ru-RU"/>
        </a:p>
      </dgm:t>
    </dgm:pt>
    <dgm:pt modelId="{72247A5D-A874-4C1C-8D6F-F51153806818}" type="sibTrans" cxnId="{73025CBB-A554-40B3-BA16-8D4CFAABD7B6}">
      <dgm:prSet/>
      <dgm:spPr/>
      <dgm:t>
        <a:bodyPr/>
        <a:lstStyle/>
        <a:p>
          <a:endParaRPr lang="ru-RU"/>
        </a:p>
      </dgm:t>
    </dgm:pt>
    <dgm:pt modelId="{9090B326-4A86-424B-95DA-59D4F08A7B07}">
      <dgm:prSet phldrT="[Текст]" custT="1"/>
      <dgm:spPr/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3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CD55F962-BDA4-48FE-B99D-E188871527A1}" type="parTrans" cxnId="{00EAF399-F03D-4368-BD0C-2698EC10BE22}">
      <dgm:prSet/>
      <dgm:spPr/>
      <dgm:t>
        <a:bodyPr/>
        <a:lstStyle/>
        <a:p>
          <a:endParaRPr lang="ru-RU"/>
        </a:p>
      </dgm:t>
    </dgm:pt>
    <dgm:pt modelId="{425E23D0-8E60-4D2D-8A52-12EE7B770931}" type="sibTrans" cxnId="{00EAF399-F03D-4368-BD0C-2698EC10BE22}">
      <dgm:prSet/>
      <dgm:spPr/>
      <dgm:t>
        <a:bodyPr/>
        <a:lstStyle/>
        <a:p>
          <a:endParaRPr lang="ru-RU"/>
        </a:p>
      </dgm:t>
    </dgm:pt>
    <dgm:pt modelId="{1828D366-7058-432F-BBBC-E66B5C80C82B}">
      <dgm:prSet phldrT="[Текст]" custT="1"/>
      <dgm:spPr/>
      <dgm:t>
        <a:bodyPr/>
        <a:lstStyle/>
        <a:p>
          <a:pPr algn="ctr"/>
          <a:r>
            <a:rPr lang="ru-RU" sz="1100" dirty="0" smtClean="0"/>
            <a:t>Публичные слушания по отчету об исполнении   бюджета МО Ейский район за 2022 год </a:t>
          </a:r>
        </a:p>
        <a:p>
          <a:pPr algn="ctr"/>
          <a:r>
            <a:rPr lang="ru-RU" sz="1100" dirty="0" smtClean="0"/>
            <a:t>проведены</a:t>
          </a:r>
        </a:p>
        <a:p>
          <a:pPr algn="ctr"/>
          <a:r>
            <a:rPr lang="ru-RU" sz="1400" b="1" i="1" dirty="0" smtClean="0">
              <a:solidFill>
                <a:srgbClr val="FF0000"/>
              </a:solidFill>
            </a:rPr>
            <a:t>28 апреля 2023 года</a:t>
          </a:r>
          <a:endParaRPr lang="ru-RU" sz="1400" b="1" i="1" dirty="0">
            <a:solidFill>
              <a:srgbClr val="FF0000"/>
            </a:solidFill>
          </a:endParaRPr>
        </a:p>
      </dgm:t>
    </dgm:pt>
    <dgm:pt modelId="{68202201-9829-4AE4-8940-3A94A4C12885}" type="parTrans" cxnId="{576E017A-7DB2-4B4C-8D53-A3F0A67A08A5}">
      <dgm:prSet/>
      <dgm:spPr/>
      <dgm:t>
        <a:bodyPr/>
        <a:lstStyle/>
        <a:p>
          <a:endParaRPr lang="ru-RU"/>
        </a:p>
      </dgm:t>
    </dgm:pt>
    <dgm:pt modelId="{D1617EC6-7AC4-47A9-BFEF-A1555E4C8E9F}" type="sibTrans" cxnId="{576E017A-7DB2-4B4C-8D53-A3F0A67A08A5}">
      <dgm:prSet/>
      <dgm:spPr/>
      <dgm:t>
        <a:bodyPr/>
        <a:lstStyle/>
        <a:p>
          <a:endParaRPr lang="ru-RU"/>
        </a:p>
      </dgm:t>
    </dgm:pt>
    <dgm:pt modelId="{CD9D8F72-D5D5-414F-95BD-8E27822F0415}">
      <dgm:prSet/>
      <dgm:spPr/>
      <dgm:t>
        <a:bodyPr/>
        <a:lstStyle/>
        <a:p>
          <a:pPr algn="l"/>
          <a:endParaRPr lang="ru-RU" sz="1100" dirty="0"/>
        </a:p>
      </dgm:t>
    </dgm:pt>
    <dgm:pt modelId="{D24AB1C9-D168-45A8-AC0C-53305CB9D01C}" type="parTrans" cxnId="{B2349839-AF35-4D2D-8B15-E25030B5AE61}">
      <dgm:prSet/>
      <dgm:spPr/>
      <dgm:t>
        <a:bodyPr/>
        <a:lstStyle/>
        <a:p>
          <a:endParaRPr lang="ru-RU"/>
        </a:p>
      </dgm:t>
    </dgm:pt>
    <dgm:pt modelId="{9E88A2A6-71BD-4207-AFBC-840595A41677}" type="sibTrans" cxnId="{B2349839-AF35-4D2D-8B15-E25030B5AE61}">
      <dgm:prSet/>
      <dgm:spPr/>
      <dgm:t>
        <a:bodyPr/>
        <a:lstStyle/>
        <a:p>
          <a:endParaRPr lang="ru-RU"/>
        </a:p>
      </dgm:t>
    </dgm:pt>
    <dgm:pt modelId="{F56FB0B2-4E1D-411A-8879-B4AD43C966E0}">
      <dgm:prSet/>
      <dgm:spPr/>
      <dgm:t>
        <a:bodyPr/>
        <a:lstStyle/>
        <a:p>
          <a:pPr algn="l"/>
          <a:endParaRPr lang="ru-RU" dirty="0"/>
        </a:p>
      </dgm:t>
    </dgm:pt>
    <dgm:pt modelId="{75E6E411-39CF-4AA3-BD2B-41C42B734D2C}" type="parTrans" cxnId="{4D666D4A-A2CD-43C0-9082-3E701C8E375E}">
      <dgm:prSet/>
      <dgm:spPr/>
      <dgm:t>
        <a:bodyPr/>
        <a:lstStyle/>
        <a:p>
          <a:endParaRPr lang="ru-RU"/>
        </a:p>
      </dgm:t>
    </dgm:pt>
    <dgm:pt modelId="{324C3535-8ABD-4086-B0F0-5C6874B4CE7E}" type="sibTrans" cxnId="{4D666D4A-A2CD-43C0-9082-3E701C8E375E}">
      <dgm:prSet/>
      <dgm:spPr/>
      <dgm:t>
        <a:bodyPr/>
        <a:lstStyle/>
        <a:p>
          <a:endParaRPr lang="ru-RU"/>
        </a:p>
      </dgm:t>
    </dgm:pt>
    <dgm:pt modelId="{B836736D-DF47-412C-A4B2-BA913114ED58}">
      <dgm:prSet custT="1"/>
      <dgm:spPr/>
      <dgm:t>
        <a:bodyPr/>
        <a:lstStyle/>
        <a:p>
          <a:pPr algn="l"/>
          <a:endParaRPr lang="ru-RU" sz="1400" b="1" i="1" dirty="0"/>
        </a:p>
      </dgm:t>
    </dgm:pt>
    <dgm:pt modelId="{E046795E-6368-4668-8A2E-F0837CDCAC13}" type="parTrans" cxnId="{10DA6C3F-9E86-4BA4-9373-796A1194F7DB}">
      <dgm:prSet/>
      <dgm:spPr/>
      <dgm:t>
        <a:bodyPr/>
        <a:lstStyle/>
        <a:p>
          <a:endParaRPr lang="ru-RU"/>
        </a:p>
      </dgm:t>
    </dgm:pt>
    <dgm:pt modelId="{FA3140B8-9019-4010-ABD7-DEE5C6A5E3EA}" type="sibTrans" cxnId="{10DA6C3F-9E86-4BA4-9373-796A1194F7DB}">
      <dgm:prSet/>
      <dgm:spPr/>
      <dgm:t>
        <a:bodyPr/>
        <a:lstStyle/>
        <a:p>
          <a:endParaRPr lang="ru-RU"/>
        </a:p>
      </dgm:t>
    </dgm:pt>
    <dgm:pt modelId="{3D27DA97-7CEA-4312-B41F-EBE55B245C6C}" type="pres">
      <dgm:prSet presAssocID="{C4E7E193-0EB5-4EEA-A601-F0995218474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A7AC06-98A8-44DF-BB1F-9B196E68176A}" type="pres">
      <dgm:prSet presAssocID="{FF66CEDF-F10C-4971-A70C-61C7610BE65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2162-88AE-4C48-B475-46C14F052764}" type="pres">
      <dgm:prSet presAssocID="{FF66CEDF-F10C-4971-A70C-61C7610BE65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243C1-7D1E-4934-B10E-7ABC7E1CF459}" type="pres">
      <dgm:prSet presAssocID="{CA9BDE0F-647B-43BA-BBC9-983944B3D23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8F27-3872-4472-A355-0D948ACF9B87}" type="pres">
      <dgm:prSet presAssocID="{CA9BDE0F-647B-43BA-BBC9-983944B3D23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F69F5-4329-4517-97D1-EFE564D5D4B9}" type="pres">
      <dgm:prSet presAssocID="{9090B326-4A86-424B-95DA-59D4F08A7B0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6E830-AE62-4DA9-A48E-0633C6CA548F}" type="pres">
      <dgm:prSet presAssocID="{9090B326-4A86-424B-95DA-59D4F08A7B0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25CBB-A554-40B3-BA16-8D4CFAABD7B6}" srcId="{CA9BDE0F-647B-43BA-BBC9-983944B3D23A}" destId="{780D79C2-140A-427D-BBEE-A3DD1C533132}" srcOrd="0" destOrd="0" parTransId="{EE09C1B0-1F31-4788-B890-5A466CAA128D}" sibTransId="{72247A5D-A874-4C1C-8D6F-F51153806818}"/>
    <dgm:cxn modelId="{25366DA5-4BEB-4B35-819A-6F0E0648808D}" type="presOf" srcId="{FF66CEDF-F10C-4971-A70C-61C7610BE654}" destId="{0FA7AC06-98A8-44DF-BB1F-9B196E68176A}" srcOrd="0" destOrd="0" presId="urn:microsoft.com/office/officeart/2009/3/layout/IncreasingArrowsProcess"/>
    <dgm:cxn modelId="{987E33D6-73B4-4483-A120-14B9CDDE96B5}" type="presOf" srcId="{780D79C2-140A-427D-BBEE-A3DD1C533132}" destId="{A64B8F27-3872-4472-A355-0D948ACF9B87}" srcOrd="0" destOrd="0" presId="urn:microsoft.com/office/officeart/2009/3/layout/IncreasingArrowsProcess"/>
    <dgm:cxn modelId="{00EAF399-F03D-4368-BD0C-2698EC10BE22}" srcId="{C4E7E193-0EB5-4EEA-A601-F09952184747}" destId="{9090B326-4A86-424B-95DA-59D4F08A7B07}" srcOrd="2" destOrd="0" parTransId="{CD55F962-BDA4-48FE-B99D-E188871527A1}" sibTransId="{425E23D0-8E60-4D2D-8A52-12EE7B770931}"/>
    <dgm:cxn modelId="{31A94525-A961-4E23-8F78-F3BD499A782F}" srcId="{C4E7E193-0EB5-4EEA-A601-F09952184747}" destId="{CA9BDE0F-647B-43BA-BBC9-983944B3D23A}" srcOrd="1" destOrd="0" parTransId="{CDBFCD9F-CA5E-48AE-AE65-372647195644}" sibTransId="{7E2055A8-6F1C-4A27-800B-645FBA4F4B26}"/>
    <dgm:cxn modelId="{80D36F12-1C6B-4C4F-9A04-B52CC0859A5A}" type="presOf" srcId="{F56FB0B2-4E1D-411A-8879-B4AD43C966E0}" destId="{A64B8F27-3872-4472-A355-0D948ACF9B87}" srcOrd="0" destOrd="1" presId="urn:microsoft.com/office/officeart/2009/3/layout/IncreasingArrowsProcess"/>
    <dgm:cxn modelId="{BF35F079-D732-416A-ADC4-62047462D866}" srcId="{C4E7E193-0EB5-4EEA-A601-F09952184747}" destId="{FF66CEDF-F10C-4971-A70C-61C7610BE654}" srcOrd="0" destOrd="0" parTransId="{9873CAEF-ADB0-4AC7-9322-3B6F773EF27A}" sibTransId="{473865EC-CD24-4976-864D-89EE2E089560}"/>
    <dgm:cxn modelId="{B2349839-AF35-4D2D-8B15-E25030B5AE61}" srcId="{FF66CEDF-F10C-4971-A70C-61C7610BE654}" destId="{CD9D8F72-D5D5-414F-95BD-8E27822F0415}" srcOrd="1" destOrd="0" parTransId="{D24AB1C9-D168-45A8-AC0C-53305CB9D01C}" sibTransId="{9E88A2A6-71BD-4207-AFBC-840595A41677}"/>
    <dgm:cxn modelId="{EB50C0DF-9182-4C78-A3BB-F46144B56E0A}" srcId="{FF66CEDF-F10C-4971-A70C-61C7610BE654}" destId="{3097C49C-EEFF-4E67-8D86-E4DAEE8F6158}" srcOrd="0" destOrd="0" parTransId="{3B18884E-027F-4C48-9E1C-800DBAA42F23}" sibTransId="{EDA551AE-1375-47F3-A091-E6B25268DFB2}"/>
    <dgm:cxn modelId="{576E017A-7DB2-4B4C-8D53-A3F0A67A08A5}" srcId="{9090B326-4A86-424B-95DA-59D4F08A7B07}" destId="{1828D366-7058-432F-BBBC-E66B5C80C82B}" srcOrd="0" destOrd="0" parTransId="{68202201-9829-4AE4-8940-3A94A4C12885}" sibTransId="{D1617EC6-7AC4-47A9-BFEF-A1555E4C8E9F}"/>
    <dgm:cxn modelId="{65F777BB-8C77-4016-9458-DA358CFF705E}" type="presOf" srcId="{CA9BDE0F-647B-43BA-BBC9-983944B3D23A}" destId="{485243C1-7D1E-4934-B10E-7ABC7E1CF459}" srcOrd="0" destOrd="0" presId="urn:microsoft.com/office/officeart/2009/3/layout/IncreasingArrowsProcess"/>
    <dgm:cxn modelId="{4D666D4A-A2CD-43C0-9082-3E701C8E375E}" srcId="{CA9BDE0F-647B-43BA-BBC9-983944B3D23A}" destId="{F56FB0B2-4E1D-411A-8879-B4AD43C966E0}" srcOrd="1" destOrd="0" parTransId="{75E6E411-39CF-4AA3-BD2B-41C42B734D2C}" sibTransId="{324C3535-8ABD-4086-B0F0-5C6874B4CE7E}"/>
    <dgm:cxn modelId="{5AA934A7-5310-4C66-A4FE-A91C8814C6BB}" type="presOf" srcId="{3097C49C-EEFF-4E67-8D86-E4DAEE8F6158}" destId="{80452162-88AE-4C48-B475-46C14F052764}" srcOrd="0" destOrd="0" presId="urn:microsoft.com/office/officeart/2009/3/layout/IncreasingArrowsProcess"/>
    <dgm:cxn modelId="{89286E56-BF6A-4E4A-93F6-956926D3470F}" type="presOf" srcId="{C4E7E193-0EB5-4EEA-A601-F09952184747}" destId="{3D27DA97-7CEA-4312-B41F-EBE55B245C6C}" srcOrd="0" destOrd="0" presId="urn:microsoft.com/office/officeart/2009/3/layout/IncreasingArrowsProcess"/>
    <dgm:cxn modelId="{D7E29FBD-C4AC-4A0C-AED8-AFE9CF4553AC}" type="presOf" srcId="{1828D366-7058-432F-BBBC-E66B5C80C82B}" destId="{D906E830-AE62-4DA9-A48E-0633C6CA548F}" srcOrd="0" destOrd="0" presId="urn:microsoft.com/office/officeart/2009/3/layout/IncreasingArrowsProcess"/>
    <dgm:cxn modelId="{A439CDDF-0E73-4224-A242-BD88B05E81E3}" type="presOf" srcId="{B836736D-DF47-412C-A4B2-BA913114ED58}" destId="{D906E830-AE62-4DA9-A48E-0633C6CA548F}" srcOrd="0" destOrd="1" presId="urn:microsoft.com/office/officeart/2009/3/layout/IncreasingArrowsProcess"/>
    <dgm:cxn modelId="{BB74BECE-9FDB-45B4-8591-E51B9FFC1BA6}" type="presOf" srcId="{9090B326-4A86-424B-95DA-59D4F08A7B07}" destId="{098F69F5-4329-4517-97D1-EFE564D5D4B9}" srcOrd="0" destOrd="0" presId="urn:microsoft.com/office/officeart/2009/3/layout/IncreasingArrowsProcess"/>
    <dgm:cxn modelId="{DB02C86F-042E-46ED-A0CE-5E46963183A2}" type="presOf" srcId="{CD9D8F72-D5D5-414F-95BD-8E27822F0415}" destId="{80452162-88AE-4C48-B475-46C14F052764}" srcOrd="0" destOrd="1" presId="urn:microsoft.com/office/officeart/2009/3/layout/IncreasingArrowsProcess"/>
    <dgm:cxn modelId="{10DA6C3F-9E86-4BA4-9373-796A1194F7DB}" srcId="{9090B326-4A86-424B-95DA-59D4F08A7B07}" destId="{B836736D-DF47-412C-A4B2-BA913114ED58}" srcOrd="1" destOrd="0" parTransId="{E046795E-6368-4668-8A2E-F0837CDCAC13}" sibTransId="{FA3140B8-9019-4010-ABD7-DEE5C6A5E3EA}"/>
    <dgm:cxn modelId="{06BB10A4-706D-42F1-95B6-B4A0B87DB00D}" type="presParOf" srcId="{3D27DA97-7CEA-4312-B41F-EBE55B245C6C}" destId="{0FA7AC06-98A8-44DF-BB1F-9B196E68176A}" srcOrd="0" destOrd="0" presId="urn:microsoft.com/office/officeart/2009/3/layout/IncreasingArrowsProcess"/>
    <dgm:cxn modelId="{3AEF2A83-05D5-4998-8391-19C0EBC23646}" type="presParOf" srcId="{3D27DA97-7CEA-4312-B41F-EBE55B245C6C}" destId="{80452162-88AE-4C48-B475-46C14F052764}" srcOrd="1" destOrd="0" presId="urn:microsoft.com/office/officeart/2009/3/layout/IncreasingArrowsProcess"/>
    <dgm:cxn modelId="{B3A811FF-F4F0-4BEA-87D4-6F457502210E}" type="presParOf" srcId="{3D27DA97-7CEA-4312-B41F-EBE55B245C6C}" destId="{485243C1-7D1E-4934-B10E-7ABC7E1CF459}" srcOrd="2" destOrd="0" presId="urn:microsoft.com/office/officeart/2009/3/layout/IncreasingArrowsProcess"/>
    <dgm:cxn modelId="{8EF19B67-0EBA-4A81-9066-8BECC773720E}" type="presParOf" srcId="{3D27DA97-7CEA-4312-B41F-EBE55B245C6C}" destId="{A64B8F27-3872-4472-A355-0D948ACF9B87}" srcOrd="3" destOrd="0" presId="urn:microsoft.com/office/officeart/2009/3/layout/IncreasingArrowsProcess"/>
    <dgm:cxn modelId="{E7EC4DB2-4DAF-459C-8929-CA2C460C1AFE}" type="presParOf" srcId="{3D27DA97-7CEA-4312-B41F-EBE55B245C6C}" destId="{098F69F5-4329-4517-97D1-EFE564D5D4B9}" srcOrd="4" destOrd="0" presId="urn:microsoft.com/office/officeart/2009/3/layout/IncreasingArrowsProcess"/>
    <dgm:cxn modelId="{4B227915-D5FC-4822-9748-AE0C1692B745}" type="presParOf" srcId="{3D27DA97-7CEA-4312-B41F-EBE55B245C6C}" destId="{D906E830-AE62-4DA9-A48E-0633C6CA548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8BBD1-A068-4180-903A-3CDB15AC03E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25BD2FD-00E8-4AB6-BB95-A431A3D0A62C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4C365-50BC-4CA4-931B-D295483B2307}" type="parTrans" cxnId="{D52DE2E6-9386-4094-9E69-EB0A195C5F37}">
      <dgm:prSet/>
      <dgm:spPr/>
      <dgm:t>
        <a:bodyPr/>
        <a:lstStyle/>
        <a:p>
          <a:endParaRPr lang="ru-RU"/>
        </a:p>
      </dgm:t>
    </dgm:pt>
    <dgm:pt modelId="{819AAD52-191A-4CA2-A145-F045E3BA58D6}" type="sibTrans" cxnId="{D52DE2E6-9386-4094-9E69-EB0A195C5F37}">
      <dgm:prSet/>
      <dgm:spPr/>
      <dgm:t>
        <a:bodyPr/>
        <a:lstStyle/>
        <a:p>
          <a:endParaRPr lang="ru-RU"/>
        </a:p>
      </dgm:t>
    </dgm:pt>
    <dgm:pt modelId="{B25DAAC0-FEDC-40BB-BC89-25CAD4077276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600" dirty="0" smtClean="0"/>
            <a:t>Иные межбюджетные трансферты</a:t>
          </a:r>
        </a:p>
        <a:p>
          <a:r>
            <a:rPr lang="ru-RU" sz="1600" dirty="0" smtClean="0"/>
            <a:t>33,0 млн рублей</a:t>
          </a:r>
          <a:endParaRPr lang="ru-RU" sz="1600" dirty="0"/>
        </a:p>
      </dgm:t>
    </dgm:pt>
    <dgm:pt modelId="{5FC8F11B-A550-48D6-9EAA-145AB8B88D4B}" type="parTrans" cxnId="{9223B8CB-464B-4D58-960E-DAA653BD0950}">
      <dgm:prSet/>
      <dgm:spPr/>
      <dgm:t>
        <a:bodyPr/>
        <a:lstStyle/>
        <a:p>
          <a:endParaRPr lang="ru-RU"/>
        </a:p>
      </dgm:t>
    </dgm:pt>
    <dgm:pt modelId="{5BFEE9CB-84EF-445A-AC01-6C250DB8F511}" type="sibTrans" cxnId="{9223B8CB-464B-4D58-960E-DAA653BD0950}">
      <dgm:prSet/>
      <dgm:spPr/>
      <dgm:t>
        <a:bodyPr/>
        <a:lstStyle/>
        <a:p>
          <a:endParaRPr lang="ru-RU"/>
        </a:p>
      </dgm:t>
    </dgm:pt>
    <dgm:pt modelId="{39753399-5E41-4465-9EE7-DCCB027E3898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dirty="0" smtClean="0"/>
            <a:t>Предоставление бюджетных кредитов другим бюджетам бюджетной системы РФ из бюджетов муниципальных районов</a:t>
          </a:r>
        </a:p>
        <a:p>
          <a:r>
            <a:rPr lang="ru-RU" sz="1600" dirty="0" smtClean="0"/>
            <a:t>10,0 млн рублей</a:t>
          </a:r>
          <a:endParaRPr lang="ru-RU" sz="1600" dirty="0"/>
        </a:p>
      </dgm:t>
    </dgm:pt>
    <dgm:pt modelId="{00144F83-4DCB-4F7E-AB5F-7A7E2C263545}" type="parTrans" cxnId="{830E4476-8620-45E7-BC03-E57575B9E2F3}">
      <dgm:prSet/>
      <dgm:spPr/>
      <dgm:t>
        <a:bodyPr/>
        <a:lstStyle/>
        <a:p>
          <a:endParaRPr lang="ru-RU"/>
        </a:p>
      </dgm:t>
    </dgm:pt>
    <dgm:pt modelId="{AA018750-28EC-4553-8B1A-780D7D2BDE37}" type="sibTrans" cxnId="{830E4476-8620-45E7-BC03-E57575B9E2F3}">
      <dgm:prSet/>
      <dgm:spPr/>
      <dgm:t>
        <a:bodyPr/>
        <a:lstStyle/>
        <a:p>
          <a:endParaRPr lang="ru-RU"/>
        </a:p>
      </dgm:t>
    </dgm:pt>
    <dgm:pt modelId="{9BDC69A1-2F74-4269-9466-4A8B6BAFDE5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dirty="0" smtClean="0"/>
            <a:t>Дотации на выравнивание бюджетной обеспеченности сельских поселений</a:t>
          </a:r>
        </a:p>
        <a:p>
          <a:r>
            <a:rPr lang="ru-RU" sz="1600" dirty="0" smtClean="0"/>
            <a:t>5,0 млн рублей</a:t>
          </a:r>
          <a:endParaRPr lang="ru-RU" sz="1600" dirty="0"/>
        </a:p>
      </dgm:t>
    </dgm:pt>
    <dgm:pt modelId="{05792920-4411-4E88-88FB-2847A8C64EA7}" type="sibTrans" cxnId="{C39A5B10-0C0D-4549-9599-FFDD2A112FE4}">
      <dgm:prSet/>
      <dgm:spPr/>
      <dgm:t>
        <a:bodyPr/>
        <a:lstStyle/>
        <a:p>
          <a:endParaRPr lang="ru-RU"/>
        </a:p>
      </dgm:t>
    </dgm:pt>
    <dgm:pt modelId="{F054E1FA-A895-4036-B9B2-2026FD1191CB}" type="parTrans" cxnId="{C39A5B10-0C0D-4549-9599-FFDD2A112FE4}">
      <dgm:prSet/>
      <dgm:spPr/>
      <dgm:t>
        <a:bodyPr/>
        <a:lstStyle/>
        <a:p>
          <a:endParaRPr lang="ru-RU"/>
        </a:p>
      </dgm:t>
    </dgm:pt>
    <dgm:pt modelId="{69108091-5E59-4580-AB4C-C1CD522CAAF2}" type="pres">
      <dgm:prSet presAssocID="{D0F8BBD1-A068-4180-903A-3CDB15AC03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E830D-31A5-4322-9389-BA5B3EDB6C86}" type="pres">
      <dgm:prSet presAssocID="{E25BD2FD-00E8-4AB6-BB95-A431A3D0A62C}" presName="root1" presStyleCnt="0"/>
      <dgm:spPr/>
    </dgm:pt>
    <dgm:pt modelId="{546E15A7-2C81-4208-9133-A140F15E0113}" type="pres">
      <dgm:prSet presAssocID="{E25BD2FD-00E8-4AB6-BB95-A431A3D0A6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3347D-4412-4738-A30F-E0BC819A87B1}" type="pres">
      <dgm:prSet presAssocID="{E25BD2FD-00E8-4AB6-BB95-A431A3D0A62C}" presName="level2hierChild" presStyleCnt="0"/>
      <dgm:spPr/>
    </dgm:pt>
    <dgm:pt modelId="{0D5DBF23-7D39-4B90-8589-778CF3F725F1}" type="pres">
      <dgm:prSet presAssocID="{F054E1FA-A895-4036-B9B2-2026FD1191C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746343F-E21F-46AC-B037-7AC10141722C}" type="pres">
      <dgm:prSet presAssocID="{F054E1FA-A895-4036-B9B2-2026FD1191C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7583723-44CD-422B-99CA-0E45AF0C52F4}" type="pres">
      <dgm:prSet presAssocID="{9BDC69A1-2F74-4269-9466-4A8B6BAFDE5A}" presName="root2" presStyleCnt="0"/>
      <dgm:spPr/>
    </dgm:pt>
    <dgm:pt modelId="{A3572092-2B71-43B5-B79C-8F283FF7CD48}" type="pres">
      <dgm:prSet presAssocID="{9BDC69A1-2F74-4269-9466-4A8B6BAFDE5A}" presName="LevelTwoTextNode" presStyleLbl="node2" presStyleIdx="0" presStyleCnt="3" custScaleX="128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7D986-F0CA-4356-A215-7C6D30530DD7}" type="pres">
      <dgm:prSet presAssocID="{9BDC69A1-2F74-4269-9466-4A8B6BAFDE5A}" presName="level3hierChild" presStyleCnt="0"/>
      <dgm:spPr/>
    </dgm:pt>
    <dgm:pt modelId="{A71998D5-D3E7-43B4-B50B-973E83FC7EF9}" type="pres">
      <dgm:prSet presAssocID="{5FC8F11B-A550-48D6-9EAA-145AB8B88D4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009FE04-A5DD-45A3-8170-05362E11D67C}" type="pres">
      <dgm:prSet presAssocID="{5FC8F11B-A550-48D6-9EAA-145AB8B88D4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4D6367B-038A-47D0-AC11-8DF50EDEC68B}" type="pres">
      <dgm:prSet presAssocID="{B25DAAC0-FEDC-40BB-BC89-25CAD4077276}" presName="root2" presStyleCnt="0"/>
      <dgm:spPr/>
    </dgm:pt>
    <dgm:pt modelId="{4EBF470D-186D-44B2-BA6B-77A8A077CFEF}" type="pres">
      <dgm:prSet presAssocID="{B25DAAC0-FEDC-40BB-BC89-25CAD4077276}" presName="LevelTwoTextNode" presStyleLbl="node2" presStyleIdx="1" presStyleCnt="3" custScaleX="13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09232-2C91-430E-8D1F-8F001F08D9DD}" type="pres">
      <dgm:prSet presAssocID="{B25DAAC0-FEDC-40BB-BC89-25CAD4077276}" presName="level3hierChild" presStyleCnt="0"/>
      <dgm:spPr/>
    </dgm:pt>
    <dgm:pt modelId="{01C1BD73-30F9-437C-899F-D69CF0BC4A0D}" type="pres">
      <dgm:prSet presAssocID="{00144F83-4DCB-4F7E-AB5F-7A7E2C26354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6FA71F0-7765-4AD4-93E5-5E9F4035B8D2}" type="pres">
      <dgm:prSet presAssocID="{00144F83-4DCB-4F7E-AB5F-7A7E2C26354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290AF9E-F401-430B-844C-2141CD001F59}" type="pres">
      <dgm:prSet presAssocID="{39753399-5E41-4465-9EE7-DCCB027E3898}" presName="root2" presStyleCnt="0"/>
      <dgm:spPr/>
    </dgm:pt>
    <dgm:pt modelId="{967EB2EA-DE2E-444A-BF91-EAACA6B02F86}" type="pres">
      <dgm:prSet presAssocID="{39753399-5E41-4465-9EE7-DCCB027E3898}" presName="LevelTwoTextNode" presStyleLbl="node2" presStyleIdx="2" presStyleCnt="3" custScaleX="130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4DD05-567A-4BEF-9E0A-7E2BEE3B4221}" type="pres">
      <dgm:prSet presAssocID="{39753399-5E41-4465-9EE7-DCCB027E3898}" presName="level3hierChild" presStyleCnt="0"/>
      <dgm:spPr/>
    </dgm:pt>
  </dgm:ptLst>
  <dgm:cxnLst>
    <dgm:cxn modelId="{C39A5B10-0C0D-4549-9599-FFDD2A112FE4}" srcId="{E25BD2FD-00E8-4AB6-BB95-A431A3D0A62C}" destId="{9BDC69A1-2F74-4269-9466-4A8B6BAFDE5A}" srcOrd="0" destOrd="0" parTransId="{F054E1FA-A895-4036-B9B2-2026FD1191CB}" sibTransId="{05792920-4411-4E88-88FB-2847A8C64EA7}"/>
    <dgm:cxn modelId="{45266575-5572-4057-B704-48B611C67BB8}" type="presOf" srcId="{F054E1FA-A895-4036-B9B2-2026FD1191CB}" destId="{0D5DBF23-7D39-4B90-8589-778CF3F725F1}" srcOrd="0" destOrd="0" presId="urn:microsoft.com/office/officeart/2008/layout/HorizontalMultiLevelHierarchy"/>
    <dgm:cxn modelId="{FA3D5A2E-1EE2-4164-8474-B8DF4F463635}" type="presOf" srcId="{B25DAAC0-FEDC-40BB-BC89-25CAD4077276}" destId="{4EBF470D-186D-44B2-BA6B-77A8A077CFEF}" srcOrd="0" destOrd="0" presId="urn:microsoft.com/office/officeart/2008/layout/HorizontalMultiLevelHierarchy"/>
    <dgm:cxn modelId="{D0C0C751-A2E1-49A5-B19D-6F114B0F5BDF}" type="presOf" srcId="{39753399-5E41-4465-9EE7-DCCB027E3898}" destId="{967EB2EA-DE2E-444A-BF91-EAACA6B02F86}" srcOrd="0" destOrd="0" presId="urn:microsoft.com/office/officeart/2008/layout/HorizontalMultiLevelHierarchy"/>
    <dgm:cxn modelId="{830E4476-8620-45E7-BC03-E57575B9E2F3}" srcId="{E25BD2FD-00E8-4AB6-BB95-A431A3D0A62C}" destId="{39753399-5E41-4465-9EE7-DCCB027E3898}" srcOrd="2" destOrd="0" parTransId="{00144F83-4DCB-4F7E-AB5F-7A7E2C263545}" sibTransId="{AA018750-28EC-4553-8B1A-780D7D2BDE37}"/>
    <dgm:cxn modelId="{B5BA5CDE-B5E7-4982-8DB9-48DB2C5F5D42}" type="presOf" srcId="{F054E1FA-A895-4036-B9B2-2026FD1191CB}" destId="{C746343F-E21F-46AC-B037-7AC10141722C}" srcOrd="1" destOrd="0" presId="urn:microsoft.com/office/officeart/2008/layout/HorizontalMultiLevelHierarchy"/>
    <dgm:cxn modelId="{E0FE3965-A7D3-4994-B97E-ADC834727DA1}" type="presOf" srcId="{00144F83-4DCB-4F7E-AB5F-7A7E2C263545}" destId="{36FA71F0-7765-4AD4-93E5-5E9F4035B8D2}" srcOrd="1" destOrd="0" presId="urn:microsoft.com/office/officeart/2008/layout/HorizontalMultiLevelHierarchy"/>
    <dgm:cxn modelId="{C98ADF01-8379-4B22-88A4-DBD46160BAC7}" type="presOf" srcId="{5FC8F11B-A550-48D6-9EAA-145AB8B88D4B}" destId="{8009FE04-A5DD-45A3-8170-05362E11D67C}" srcOrd="1" destOrd="0" presId="urn:microsoft.com/office/officeart/2008/layout/HorizontalMultiLevelHierarchy"/>
    <dgm:cxn modelId="{4BF6529C-F0C9-483A-9F45-228A7ACD5C0D}" type="presOf" srcId="{9BDC69A1-2F74-4269-9466-4A8B6BAFDE5A}" destId="{A3572092-2B71-43B5-B79C-8F283FF7CD48}" srcOrd="0" destOrd="0" presId="urn:microsoft.com/office/officeart/2008/layout/HorizontalMultiLevelHierarchy"/>
    <dgm:cxn modelId="{51C406D4-E20E-4CF7-A288-1A5F38ADCC72}" type="presOf" srcId="{E25BD2FD-00E8-4AB6-BB95-A431A3D0A62C}" destId="{546E15A7-2C81-4208-9133-A140F15E0113}" srcOrd="0" destOrd="0" presId="urn:microsoft.com/office/officeart/2008/layout/HorizontalMultiLevelHierarchy"/>
    <dgm:cxn modelId="{9F61D800-7061-4A98-8B58-0624E150FE29}" type="presOf" srcId="{00144F83-4DCB-4F7E-AB5F-7A7E2C263545}" destId="{01C1BD73-30F9-437C-899F-D69CF0BC4A0D}" srcOrd="0" destOrd="0" presId="urn:microsoft.com/office/officeart/2008/layout/HorizontalMultiLevelHierarchy"/>
    <dgm:cxn modelId="{9223B8CB-464B-4D58-960E-DAA653BD0950}" srcId="{E25BD2FD-00E8-4AB6-BB95-A431A3D0A62C}" destId="{B25DAAC0-FEDC-40BB-BC89-25CAD4077276}" srcOrd="1" destOrd="0" parTransId="{5FC8F11B-A550-48D6-9EAA-145AB8B88D4B}" sibTransId="{5BFEE9CB-84EF-445A-AC01-6C250DB8F511}"/>
    <dgm:cxn modelId="{F021287E-04B5-474F-963B-8B00EE151D53}" type="presOf" srcId="{5FC8F11B-A550-48D6-9EAA-145AB8B88D4B}" destId="{A71998D5-D3E7-43B4-B50B-973E83FC7EF9}" srcOrd="0" destOrd="0" presId="urn:microsoft.com/office/officeart/2008/layout/HorizontalMultiLevelHierarchy"/>
    <dgm:cxn modelId="{FE7745EF-201B-4D8B-8128-2C913AABBDBB}" type="presOf" srcId="{D0F8BBD1-A068-4180-903A-3CDB15AC03ED}" destId="{69108091-5E59-4580-AB4C-C1CD522CAAF2}" srcOrd="0" destOrd="0" presId="urn:microsoft.com/office/officeart/2008/layout/HorizontalMultiLevelHierarchy"/>
    <dgm:cxn modelId="{D52DE2E6-9386-4094-9E69-EB0A195C5F37}" srcId="{D0F8BBD1-A068-4180-903A-3CDB15AC03ED}" destId="{E25BD2FD-00E8-4AB6-BB95-A431A3D0A62C}" srcOrd="0" destOrd="0" parTransId="{D614C365-50BC-4CA4-931B-D295483B2307}" sibTransId="{819AAD52-191A-4CA2-A145-F045E3BA58D6}"/>
    <dgm:cxn modelId="{B334572A-2FD1-4A34-99A9-5EF4F7FD4F04}" type="presParOf" srcId="{69108091-5E59-4580-AB4C-C1CD522CAAF2}" destId="{68AE830D-31A5-4322-9389-BA5B3EDB6C86}" srcOrd="0" destOrd="0" presId="urn:microsoft.com/office/officeart/2008/layout/HorizontalMultiLevelHierarchy"/>
    <dgm:cxn modelId="{3D4637BB-476F-4179-81E5-1FB9B676309B}" type="presParOf" srcId="{68AE830D-31A5-4322-9389-BA5B3EDB6C86}" destId="{546E15A7-2C81-4208-9133-A140F15E0113}" srcOrd="0" destOrd="0" presId="urn:microsoft.com/office/officeart/2008/layout/HorizontalMultiLevelHierarchy"/>
    <dgm:cxn modelId="{97958DC9-0E10-487F-B5D6-11CFD9488E5F}" type="presParOf" srcId="{68AE830D-31A5-4322-9389-BA5B3EDB6C86}" destId="{0663347D-4412-4738-A30F-E0BC819A87B1}" srcOrd="1" destOrd="0" presId="urn:microsoft.com/office/officeart/2008/layout/HorizontalMultiLevelHierarchy"/>
    <dgm:cxn modelId="{5FDB71BA-1CE3-4D39-B4C9-9DE7E1420E73}" type="presParOf" srcId="{0663347D-4412-4738-A30F-E0BC819A87B1}" destId="{0D5DBF23-7D39-4B90-8589-778CF3F725F1}" srcOrd="0" destOrd="0" presId="urn:microsoft.com/office/officeart/2008/layout/HorizontalMultiLevelHierarchy"/>
    <dgm:cxn modelId="{8D22C915-CA99-4D0D-8B30-574D0214016C}" type="presParOf" srcId="{0D5DBF23-7D39-4B90-8589-778CF3F725F1}" destId="{C746343F-E21F-46AC-B037-7AC10141722C}" srcOrd="0" destOrd="0" presId="urn:microsoft.com/office/officeart/2008/layout/HorizontalMultiLevelHierarchy"/>
    <dgm:cxn modelId="{98FDCF49-4D45-4206-B7AF-69DBD13F2E74}" type="presParOf" srcId="{0663347D-4412-4738-A30F-E0BC819A87B1}" destId="{07583723-44CD-422B-99CA-0E45AF0C52F4}" srcOrd="1" destOrd="0" presId="urn:microsoft.com/office/officeart/2008/layout/HorizontalMultiLevelHierarchy"/>
    <dgm:cxn modelId="{F9BF5F99-C4AE-43DB-A21E-215D36543E43}" type="presParOf" srcId="{07583723-44CD-422B-99CA-0E45AF0C52F4}" destId="{A3572092-2B71-43B5-B79C-8F283FF7CD48}" srcOrd="0" destOrd="0" presId="urn:microsoft.com/office/officeart/2008/layout/HorizontalMultiLevelHierarchy"/>
    <dgm:cxn modelId="{A96211CA-B81C-4F26-9ACD-6485085F6343}" type="presParOf" srcId="{07583723-44CD-422B-99CA-0E45AF0C52F4}" destId="{C927D986-F0CA-4356-A215-7C6D30530DD7}" srcOrd="1" destOrd="0" presId="urn:microsoft.com/office/officeart/2008/layout/HorizontalMultiLevelHierarchy"/>
    <dgm:cxn modelId="{86A15C3D-62B0-4D57-A38B-6B020C043DDF}" type="presParOf" srcId="{0663347D-4412-4738-A30F-E0BC819A87B1}" destId="{A71998D5-D3E7-43B4-B50B-973E83FC7EF9}" srcOrd="2" destOrd="0" presId="urn:microsoft.com/office/officeart/2008/layout/HorizontalMultiLevelHierarchy"/>
    <dgm:cxn modelId="{5412B977-5E3F-4182-B0F6-DB06EBC56296}" type="presParOf" srcId="{A71998D5-D3E7-43B4-B50B-973E83FC7EF9}" destId="{8009FE04-A5DD-45A3-8170-05362E11D67C}" srcOrd="0" destOrd="0" presId="urn:microsoft.com/office/officeart/2008/layout/HorizontalMultiLevelHierarchy"/>
    <dgm:cxn modelId="{9911BFE3-B5DC-4BC1-8558-7CEDD55DF02E}" type="presParOf" srcId="{0663347D-4412-4738-A30F-E0BC819A87B1}" destId="{E4D6367B-038A-47D0-AC11-8DF50EDEC68B}" srcOrd="3" destOrd="0" presId="urn:microsoft.com/office/officeart/2008/layout/HorizontalMultiLevelHierarchy"/>
    <dgm:cxn modelId="{120EEF34-23BD-49C3-AB5B-2CC9E351172C}" type="presParOf" srcId="{E4D6367B-038A-47D0-AC11-8DF50EDEC68B}" destId="{4EBF470D-186D-44B2-BA6B-77A8A077CFEF}" srcOrd="0" destOrd="0" presId="urn:microsoft.com/office/officeart/2008/layout/HorizontalMultiLevelHierarchy"/>
    <dgm:cxn modelId="{72C3D75E-A089-4D61-B32E-FE93E2C2CE58}" type="presParOf" srcId="{E4D6367B-038A-47D0-AC11-8DF50EDEC68B}" destId="{72309232-2C91-430E-8D1F-8F001F08D9DD}" srcOrd="1" destOrd="0" presId="urn:microsoft.com/office/officeart/2008/layout/HorizontalMultiLevelHierarchy"/>
    <dgm:cxn modelId="{DADF7E28-7021-427C-BFF9-50F524CF52B4}" type="presParOf" srcId="{0663347D-4412-4738-A30F-E0BC819A87B1}" destId="{01C1BD73-30F9-437C-899F-D69CF0BC4A0D}" srcOrd="4" destOrd="0" presId="urn:microsoft.com/office/officeart/2008/layout/HorizontalMultiLevelHierarchy"/>
    <dgm:cxn modelId="{922F620D-C226-4D4E-BE9E-FECAD9C3836E}" type="presParOf" srcId="{01C1BD73-30F9-437C-899F-D69CF0BC4A0D}" destId="{36FA71F0-7765-4AD4-93E5-5E9F4035B8D2}" srcOrd="0" destOrd="0" presId="urn:microsoft.com/office/officeart/2008/layout/HorizontalMultiLevelHierarchy"/>
    <dgm:cxn modelId="{DBCCDB2A-170B-4551-9E4F-2911D48E1269}" type="presParOf" srcId="{0663347D-4412-4738-A30F-E0BC819A87B1}" destId="{7290AF9E-F401-430B-844C-2141CD001F59}" srcOrd="5" destOrd="0" presId="urn:microsoft.com/office/officeart/2008/layout/HorizontalMultiLevelHierarchy"/>
    <dgm:cxn modelId="{B0C4CF0E-62BB-4C07-92AA-93F08B745B42}" type="presParOf" srcId="{7290AF9E-F401-430B-844C-2141CD001F59}" destId="{967EB2EA-DE2E-444A-BF91-EAACA6B02F86}" srcOrd="0" destOrd="0" presId="urn:microsoft.com/office/officeart/2008/layout/HorizontalMultiLevelHierarchy"/>
    <dgm:cxn modelId="{94EC9DDB-7B3A-400E-BDC1-B393FC8021A4}" type="presParOf" srcId="{7290AF9E-F401-430B-844C-2141CD001F59}" destId="{C614DD05-567A-4BEF-9E0A-7E2BEE3B42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E8514-6BF6-459F-A68A-83AF5EEB2B3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2EE89-A74A-404D-88A8-5D7351911450}" type="pres">
      <dgm:prSet presAssocID="{318E8514-6BF6-459F-A68A-83AF5EEB2B3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3ED48-69D0-4E5D-9CEF-09DBC72A99CB}" type="presOf" srcId="{318E8514-6BF6-459F-A68A-83AF5EEB2B3C}" destId="{E022EE89-A74A-404D-88A8-5D7351911450}" srcOrd="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7AC06-98A8-44DF-BB1F-9B196E68176A}">
      <dsp:nvSpPr>
        <dsp:cNvPr id="0" name=""/>
        <dsp:cNvSpPr/>
      </dsp:nvSpPr>
      <dsp:spPr>
        <a:xfrm>
          <a:off x="18997" y="1738366"/>
          <a:ext cx="6550737" cy="9540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5145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1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18997" y="1976875"/>
        <a:ext cx="6312228" cy="477019"/>
      </dsp:txXfrm>
    </dsp:sp>
    <dsp:sp modelId="{80452162-88AE-4C48-B475-46C14F052764}">
      <dsp:nvSpPr>
        <dsp:cNvPr id="0" name=""/>
        <dsp:cNvSpPr/>
      </dsp:nvSpPr>
      <dsp:spPr>
        <a:xfrm>
          <a:off x="18997" y="2474066"/>
          <a:ext cx="2017627" cy="1837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бюджета МО Ейский район на 2022 год и на плановый период 2023 и 2024 годов проведены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0000"/>
              </a:solidFill>
            </a:rPr>
            <a:t>1 декабря 2021 года</a:t>
          </a:r>
          <a:endParaRPr lang="ru-RU" sz="1400" b="1" i="1" kern="1200" dirty="0">
            <a:solidFill>
              <a:srgbClr val="FF00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8997" y="2474066"/>
        <a:ext cx="2017627" cy="1837826"/>
      </dsp:txXfrm>
    </dsp:sp>
    <dsp:sp modelId="{485243C1-7D1E-4934-B10E-7ABC7E1CF459}">
      <dsp:nvSpPr>
        <dsp:cNvPr id="0" name=""/>
        <dsp:cNvSpPr/>
      </dsp:nvSpPr>
      <dsp:spPr>
        <a:xfrm>
          <a:off x="2036624" y="2056378"/>
          <a:ext cx="4533110" cy="9540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5145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2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2036624" y="2294887"/>
        <a:ext cx="4294601" cy="477019"/>
      </dsp:txXfrm>
    </dsp:sp>
    <dsp:sp modelId="{A64B8F27-3872-4472-A355-0D948ACF9B87}">
      <dsp:nvSpPr>
        <dsp:cNvPr id="0" name=""/>
        <dsp:cNvSpPr/>
      </dsp:nvSpPr>
      <dsp:spPr>
        <a:xfrm>
          <a:off x="2036624" y="2792079"/>
          <a:ext cx="2017627" cy="1837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 муниципального образования Ейский район утвержден решением Совета муниципального образования Ейский район  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 8 декабря 2021 года 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№ 376 «О районном бюджете на 2022 год и на плановый период 2023 и 2024 годов»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36624" y="2792079"/>
        <a:ext cx="2017627" cy="1837826"/>
      </dsp:txXfrm>
    </dsp:sp>
    <dsp:sp modelId="{098F69F5-4329-4517-97D1-EFE564D5D4B9}">
      <dsp:nvSpPr>
        <dsp:cNvPr id="0" name=""/>
        <dsp:cNvSpPr/>
      </dsp:nvSpPr>
      <dsp:spPr>
        <a:xfrm>
          <a:off x="4054251" y="2374391"/>
          <a:ext cx="2515483" cy="9540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5145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3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4054251" y="2612900"/>
        <a:ext cx="2276974" cy="477019"/>
      </dsp:txXfrm>
    </dsp:sp>
    <dsp:sp modelId="{D906E830-AE62-4DA9-A48E-0633C6CA548F}">
      <dsp:nvSpPr>
        <dsp:cNvPr id="0" name=""/>
        <dsp:cNvSpPr/>
      </dsp:nvSpPr>
      <dsp:spPr>
        <a:xfrm>
          <a:off x="4054251" y="3110091"/>
          <a:ext cx="2017627" cy="1810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отчету об исполнении   бюджета МО Ейский район за 2022 год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0000"/>
              </a:solidFill>
            </a:rPr>
            <a:t>28 апреля 2023 года</a:t>
          </a:r>
          <a:endParaRPr lang="ru-RU" sz="1400" b="1" i="1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/>
        </a:p>
      </dsp:txBody>
      <dsp:txXfrm>
        <a:off x="4054251" y="3110091"/>
        <a:ext cx="2017627" cy="181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BD73-30F9-437C-899F-D69CF0BC4A0D}">
      <dsp:nvSpPr>
        <dsp:cNvPr id="0" name=""/>
        <dsp:cNvSpPr/>
      </dsp:nvSpPr>
      <dsp:spPr>
        <a:xfrm>
          <a:off x="1105000" y="2952328"/>
          <a:ext cx="721595" cy="137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797" y="0"/>
              </a:lnTo>
              <a:lnTo>
                <a:pt x="360797" y="1374991"/>
              </a:lnTo>
              <a:lnTo>
                <a:pt x="721595" y="137499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6977" y="3601002"/>
        <a:ext cx="77641" cy="77641"/>
      </dsp:txXfrm>
    </dsp:sp>
    <dsp:sp modelId="{A71998D5-D3E7-43B4-B50B-973E83FC7EF9}">
      <dsp:nvSpPr>
        <dsp:cNvPr id="0" name=""/>
        <dsp:cNvSpPr/>
      </dsp:nvSpPr>
      <dsp:spPr>
        <a:xfrm>
          <a:off x="1105000" y="2906608"/>
          <a:ext cx="721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595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47758" y="2934288"/>
        <a:ext cx="36079" cy="36079"/>
      </dsp:txXfrm>
    </dsp:sp>
    <dsp:sp modelId="{0D5DBF23-7D39-4B90-8589-778CF3F725F1}">
      <dsp:nvSpPr>
        <dsp:cNvPr id="0" name=""/>
        <dsp:cNvSpPr/>
      </dsp:nvSpPr>
      <dsp:spPr>
        <a:xfrm>
          <a:off x="1105000" y="1577336"/>
          <a:ext cx="721595" cy="1374991"/>
        </a:xfrm>
        <a:custGeom>
          <a:avLst/>
          <a:gdLst/>
          <a:ahLst/>
          <a:cxnLst/>
          <a:rect l="0" t="0" r="0" b="0"/>
          <a:pathLst>
            <a:path>
              <a:moveTo>
                <a:pt x="0" y="1374991"/>
              </a:moveTo>
              <a:lnTo>
                <a:pt x="360797" y="1374991"/>
              </a:lnTo>
              <a:lnTo>
                <a:pt x="360797" y="0"/>
              </a:lnTo>
              <a:lnTo>
                <a:pt x="72159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6977" y="2226011"/>
        <a:ext cx="77641" cy="77641"/>
      </dsp:txXfrm>
    </dsp:sp>
    <dsp:sp modelId="{546E15A7-2C81-4208-9133-A140F15E0113}">
      <dsp:nvSpPr>
        <dsp:cNvPr id="0" name=""/>
        <dsp:cNvSpPr/>
      </dsp:nvSpPr>
      <dsp:spPr>
        <a:xfrm rot="16200000">
          <a:off x="-2339714" y="2402331"/>
          <a:ext cx="5789437" cy="1099993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339714" y="2402331"/>
        <a:ext cx="5789437" cy="1099993"/>
      </dsp:txXfrm>
    </dsp:sp>
    <dsp:sp modelId="{A3572092-2B71-43B5-B79C-8F283FF7CD48}">
      <dsp:nvSpPr>
        <dsp:cNvPr id="0" name=""/>
        <dsp:cNvSpPr/>
      </dsp:nvSpPr>
      <dsp:spPr>
        <a:xfrm>
          <a:off x="1826596" y="1027339"/>
          <a:ext cx="4640977" cy="109999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Дотации на выравнивание бюджетной обеспеченности сельских поселений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5,0 млн рублей</a:t>
          </a:r>
          <a:endParaRPr lang="ru-RU" sz="1600" kern="1200" dirty="0"/>
        </a:p>
      </dsp:txBody>
      <dsp:txXfrm>
        <a:off x="1826596" y="1027339"/>
        <a:ext cx="4640977" cy="1099993"/>
      </dsp:txXfrm>
    </dsp:sp>
    <dsp:sp modelId="{4EBF470D-186D-44B2-BA6B-77A8A077CFEF}">
      <dsp:nvSpPr>
        <dsp:cNvPr id="0" name=""/>
        <dsp:cNvSpPr/>
      </dsp:nvSpPr>
      <dsp:spPr>
        <a:xfrm>
          <a:off x="1826596" y="2402331"/>
          <a:ext cx="4737851" cy="109999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Иные межбюджетные трансферты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33,0 млн рублей</a:t>
          </a:r>
          <a:endParaRPr lang="ru-RU" sz="1600" kern="1200" dirty="0"/>
        </a:p>
      </dsp:txBody>
      <dsp:txXfrm>
        <a:off x="1826596" y="2402331"/>
        <a:ext cx="4737851" cy="1099993"/>
      </dsp:txXfrm>
    </dsp:sp>
    <dsp:sp modelId="{967EB2EA-DE2E-444A-BF91-EAACA6B02F86}">
      <dsp:nvSpPr>
        <dsp:cNvPr id="0" name=""/>
        <dsp:cNvSpPr/>
      </dsp:nvSpPr>
      <dsp:spPr>
        <a:xfrm>
          <a:off x="1826596" y="3777322"/>
          <a:ext cx="4690406" cy="109999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Предоставление бюджетных кредитов другим бюджетам бюджетной системы РФ из бюджетов муниципальных районов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10,0 млн рублей</a:t>
          </a:r>
          <a:endParaRPr lang="ru-RU" sz="1600" kern="1200" dirty="0"/>
        </a:p>
      </dsp:txBody>
      <dsp:txXfrm>
        <a:off x="1826596" y="3777322"/>
        <a:ext cx="4690406" cy="1099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0.17736</cdr:x>
      <cdr:y>0.03625</cdr:y>
    </cdr:from>
    <cdr:to>
      <cdr:x>0.36075</cdr:x>
      <cdr:y>0.16088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1570881" y="174000"/>
          <a:ext cx="1624254" cy="59815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0.16851</cdr:x>
      <cdr:y>0.06483</cdr:y>
    </cdr:from>
    <cdr:to>
      <cdr:x>0.27175</cdr:x>
      <cdr:y>0.25535</cdr:y>
    </cdr:to>
    <cdr:sp macro="" textlink="">
      <cdr:nvSpPr>
        <cdr:cNvPr id="11" name="TextBox 10"/>
        <cdr:cNvSpPr txBox="1"/>
      </cdr:nvSpPr>
      <cdr:spPr>
        <a:xfrm xmlns:a="http://schemas.openxmlformats.org/drawingml/2006/main" rot="19879940">
          <a:off x="1086540" y="296970"/>
          <a:ext cx="665678" cy="87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407,1 (11,6%)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0.43746</cdr:x>
      <cdr:y>0.18647</cdr:y>
    </cdr:from>
    <cdr:to>
      <cdr:x>0.62446</cdr:x>
      <cdr:y>0.34349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820658" y="800512"/>
          <a:ext cx="1205752" cy="67409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0.43364</cdr:x>
      <cdr:y>0.22289</cdr:y>
    </cdr:from>
    <cdr:to>
      <cdr:x>0.53689</cdr:x>
      <cdr:y>0.41341</cdr:y>
    </cdr:to>
    <cdr:sp macro="" textlink="">
      <cdr:nvSpPr>
        <cdr:cNvPr id="26" name="TextBox 25"/>
        <cdr:cNvSpPr txBox="1"/>
      </cdr:nvSpPr>
      <cdr:spPr>
        <a:xfrm xmlns:a="http://schemas.openxmlformats.org/drawingml/2006/main" rot="19760480">
          <a:off x="2796048" y="1021084"/>
          <a:ext cx="665742" cy="872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449,9 (18,1%)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0.78784</cdr:x>
      <cdr:y>0.6523</cdr:y>
    </cdr:from>
    <cdr:to>
      <cdr:x>0.89108</cdr:x>
      <cdr:y>0.84282</cdr:y>
    </cdr:to>
    <cdr:sp macro="" textlink="">
      <cdr:nvSpPr>
        <cdr:cNvPr id="27" name="TextBox 26"/>
        <cdr:cNvSpPr txBox="1"/>
      </cdr:nvSpPr>
      <cdr:spPr>
        <a:xfrm xmlns:a="http://schemas.openxmlformats.org/drawingml/2006/main" rot="16200000">
          <a:off x="4959266" y="3225703"/>
          <a:ext cx="906918" cy="66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973,0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0.6962</cdr:x>
      <cdr:y>0.05263</cdr:y>
    </cdr:from>
    <cdr:to>
      <cdr:x>0.95821</cdr:x>
      <cdr:y>0.15789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288032"/>
          <a:ext cx="14904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0.08532</cdr:x>
      <cdr:y>0.53567</cdr:y>
    </cdr:from>
    <cdr:to>
      <cdr:x>0.14173</cdr:x>
      <cdr:y>0.72241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62183" y="2901414"/>
          <a:ext cx="914400" cy="35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21,8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DB8A-758C-44DD-9CC0-CE57BC897E4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4A54-FED8-43B6-9442-ED2D6174E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4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D4A54-FED8-43B6-9442-ED2D6174E6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1DE2-7A3A-4354-81A5-32261725EA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124C-D1D0-4D57-AAEC-9201EA4B96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2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D4A54-FED8-43B6-9442-ED2D6174E6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-eisk.ru/" TargetMode="External"/><Relationship Id="rId2" Type="http://schemas.openxmlformats.org/officeDocument/2006/relationships/hyperlink" Target="http://www.yeiskraion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1763688"/>
            <a:ext cx="6552728" cy="196003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Бюджет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граждан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3563888"/>
            <a:ext cx="5832648" cy="2336800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>
                <a:solidFill>
                  <a:schemeClr val="bg1"/>
                </a:solidFill>
                <a:latin typeface="Arial Black" panose="020B0A04020102020204" pitchFamily="34" charset="0"/>
              </a:rPr>
              <a:t>по решению </a:t>
            </a:r>
          </a:p>
          <a:p>
            <a:r>
              <a:rPr lang="ru-RU" sz="5900" dirty="0">
                <a:solidFill>
                  <a:schemeClr val="bg1"/>
                </a:solidFill>
                <a:latin typeface="Arial Black" panose="020B0A04020102020204" pitchFamily="34" charset="0"/>
              </a:rPr>
              <a:t>об исполнении бюджета муниципального образования Ейский район </a:t>
            </a:r>
            <a:r>
              <a:rPr lang="ru-RU" sz="5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</a:t>
            </a:r>
            <a:r>
              <a:rPr lang="ru-RU" sz="5900" dirty="0">
                <a:solidFill>
                  <a:schemeClr val="bg1"/>
                </a:solidFill>
                <a:latin typeface="Arial Black" panose="020B0A04020102020204" pitchFamily="34" charset="0"/>
              </a:rPr>
              <a:t>2022 год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36912" y="8743890"/>
            <a:ext cx="192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мая 2023 год</a:t>
            </a:r>
            <a:endParaRPr lang="ru-RU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0981" y="41461"/>
            <a:ext cx="6438379" cy="1219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РАСХОДЫ НА СОЦИАЛЬНУЮ СФЕРУ В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 ГОДУ </a:t>
            </a:r>
          </a:p>
        </p:txBody>
      </p:sp>
      <p:sp>
        <p:nvSpPr>
          <p:cNvPr id="12" name="AutoShape 2" descr="https://static.tildacdn.com/tild6335-3462-4634-b535-353963636332/Curved-Arrow-PNG-Tra.pn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14158" y="5462516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1500,9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69291" y="4035989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1571,7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29" y="1595669"/>
            <a:ext cx="2646293" cy="7296811"/>
          </a:xfrm>
          <a:prstGeom prst="roundRect">
            <a:avLst/>
          </a:prstGeom>
          <a:solidFill>
            <a:srgbClr val="0000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Как и в предыдущие годы, в отчетном году наибольший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удельный</a:t>
            </a:r>
          </a:p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вес – 85,7% общего объема расходов районного бюджета или </a:t>
            </a:r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519,9 млн. рублей было направлено на финансирование отраслей социальной сферы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1740804"/>
              </p:ext>
            </p:extLst>
          </p:nvPr>
        </p:nvGraphicFramePr>
        <p:xfrm>
          <a:off x="2132856" y="1595669"/>
          <a:ext cx="4644517" cy="729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3446" y="2674625"/>
            <a:ext cx="1376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Здравоохранение</a:t>
            </a:r>
          </a:p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9,8</a:t>
            </a:r>
          </a:p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млн рублей</a:t>
            </a:r>
          </a:p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0,4 %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126163" y="3491880"/>
            <a:ext cx="594066" cy="960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6632" y="41463"/>
            <a:ext cx="6660740" cy="1074154"/>
          </a:xfrm>
          <a:prstGeom prst="roundRect">
            <a:avLst/>
          </a:prstGeom>
          <a:solidFill>
            <a:srgbClr val="000099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Показатели среднемесячной заработной платы работников учреждений социальной сферы по указам Президента Российской Федерации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34776" y="1171635"/>
            <a:ext cx="4142595" cy="166239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17637244"/>
              </p:ext>
            </p:extLst>
          </p:nvPr>
        </p:nvGraphicFramePr>
        <p:xfrm>
          <a:off x="80629" y="3635896"/>
          <a:ext cx="669674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798" y="3410973"/>
            <a:ext cx="12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090449" y="688347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607387" y="7065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49271" y="717778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59001" y="547942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59782" y="600053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42431" y="557672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560895" y="62948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328334" y="450748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838688" y="492378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11763" y="498638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955026" y="550799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4776" y="1162447"/>
            <a:ext cx="4142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 SemiCondensed" panose="020B0502040204020203" pitchFamily="34" charset="0"/>
              </a:rPr>
              <a:t>Основную долю бюджетных расходов – 61,9% </a:t>
            </a:r>
            <a:endParaRPr lang="ru-RU" sz="1400" b="1" dirty="0" smtClean="0">
              <a:latin typeface="Bahnschrift SemiCondensed" panose="020B0502040204020203" pitchFamily="34" charset="0"/>
            </a:endParaRPr>
          </a:p>
          <a:p>
            <a:pPr algn="ctr"/>
            <a:r>
              <a:rPr lang="ru-RU" sz="1400" b="1" dirty="0" smtClean="0">
                <a:latin typeface="Bahnschrift SemiCondensed" panose="020B0502040204020203" pitchFamily="34" charset="0"/>
              </a:rPr>
              <a:t>(</a:t>
            </a:r>
            <a:r>
              <a:rPr lang="ru-RU" sz="1400" b="1" dirty="0">
                <a:latin typeface="Bahnschrift SemiCondensed" panose="020B0502040204020203" pitchFamily="34" charset="0"/>
              </a:rPr>
              <a:t>1 820,3 млн. рублей) составляют расходы </a:t>
            </a:r>
            <a:endParaRPr lang="ru-RU" sz="1400" b="1" dirty="0" smtClean="0">
              <a:latin typeface="Bahnschrift SemiCondensed" panose="020B0502040204020203" pitchFamily="34" charset="0"/>
            </a:endParaRPr>
          </a:p>
          <a:p>
            <a:pPr algn="ctr"/>
            <a:r>
              <a:rPr lang="ru-RU" sz="1400" b="1" dirty="0" smtClean="0">
                <a:latin typeface="Bahnschrift SemiCondensed" panose="020B0502040204020203" pitchFamily="34" charset="0"/>
              </a:rPr>
              <a:t>на </a:t>
            </a:r>
            <a:r>
              <a:rPr lang="ru-RU" sz="1400" b="1" dirty="0">
                <a:latin typeface="Bahnschrift SemiCondensed" panose="020B0502040204020203" pitchFamily="34" charset="0"/>
              </a:rPr>
              <a:t>оплату труда. </a:t>
            </a:r>
          </a:p>
          <a:p>
            <a:pPr algn="ctr"/>
            <a:r>
              <a:rPr lang="ru-RU" sz="1400" b="1" dirty="0">
                <a:latin typeface="Bahnschrift SemiCondensed" panose="020B0502040204020203" pitchFamily="34" charset="0"/>
              </a:rPr>
              <a:t>По сравнению с прошлым годом расходы на заработную плату работников возросли на 171,5 млн. рублей, или 10,4</a:t>
            </a:r>
            <a:r>
              <a:rPr lang="ru-RU" sz="1400" b="1" dirty="0" smtClean="0">
                <a:latin typeface="Bahnschrift SemiCondensed" panose="020B0502040204020203" pitchFamily="34" charset="0"/>
              </a:rPr>
              <a:t>%.</a:t>
            </a:r>
          </a:p>
          <a:p>
            <a:pPr algn="ctr"/>
            <a:endParaRPr lang="ru-RU" sz="1400" b="1" dirty="0" smtClean="0">
              <a:latin typeface="Bahnschrift SemiCondensed" panose="020B0502040204020203" pitchFamily="34" charset="0"/>
            </a:endParaRPr>
          </a:p>
          <a:p>
            <a:pPr algn="ctr"/>
            <a:endParaRPr lang="ru-RU" sz="1400" b="1" dirty="0">
              <a:latin typeface="Bahnschrift SemiCondensed" panose="020B0502040204020203" pitchFamily="34" charset="0"/>
            </a:endParaRPr>
          </a:p>
          <a:p>
            <a:pPr algn="ctr"/>
            <a:endParaRPr lang="ru-RU" sz="1400" b="1" dirty="0">
              <a:latin typeface="Bahnschrift SemiCondensed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1323885"/>
            <a:ext cx="2729750" cy="20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040" y="3275856"/>
            <a:ext cx="2965188" cy="315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3167070"/>
            <a:ext cx="3096344" cy="326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9152" y="6759701"/>
            <a:ext cx="229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6042814"/>
              </p:ext>
            </p:extLst>
          </p:nvPr>
        </p:nvGraphicFramePr>
        <p:xfrm>
          <a:off x="-1053498" y="7305485"/>
          <a:ext cx="457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85115" y="4091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634" y="41461"/>
            <a:ext cx="6588732" cy="1074155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УЧАСТИЕ ЕЙСКОГО РАЙОНА В РЕАЛИЗАЦИИ ГОСУДАРСТВЕННЫХ  ПРОГРАММ КРАСНОДАРСКОГО КРАЯ В 2022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4627" y="1259631"/>
            <a:ext cx="5942405" cy="1800201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Как и в предыдущие годы, комплексное решение экономических и социальных вопросов развития Ейского района осуществлялось через механизм реализации муниципальных программ и участия в исполнении мероприятий государственных программ </a:t>
            </a:r>
            <a:endParaRPr lang="ru-RU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Краснодарского края </a:t>
            </a:r>
            <a:endParaRPr lang="ru-RU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52" y="6581182"/>
            <a:ext cx="1973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21 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</a:rPr>
              <a:t>муниципальная программа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</a:rPr>
              <a:t>2770,5 млн рублей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</a:rPr>
              <a:t>95,0 %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515" y="6627463"/>
            <a:ext cx="20805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11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</a:rPr>
              <a:t>государственных программ КК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</a:rPr>
              <a:t>1811,1 млн рублей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365104" y="7981680"/>
            <a:ext cx="216024" cy="3840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4468" y="8137304"/>
            <a:ext cx="1884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265,4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200" dirty="0" smtClean="0"/>
              <a:t>млн рублей</a:t>
            </a:r>
          </a:p>
          <a:p>
            <a:pPr algn="ctr"/>
            <a:r>
              <a:rPr lang="ru-RU" sz="1200" dirty="0" smtClean="0"/>
              <a:t>(федеральный + региональный бюджет)</a:t>
            </a:r>
            <a:endParaRPr lang="ru-RU" sz="1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43272" y="7981680"/>
            <a:ext cx="134000" cy="240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4678" y="8137304"/>
            <a:ext cx="1551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30,2</a:t>
            </a:r>
          </a:p>
          <a:p>
            <a:pPr algn="ctr"/>
            <a:r>
              <a:rPr lang="ru-RU" sz="1200" dirty="0" smtClean="0"/>
              <a:t> млн рублей</a:t>
            </a:r>
          </a:p>
          <a:p>
            <a:pPr algn="ctr"/>
            <a:r>
              <a:rPr lang="ru-RU" sz="1200" dirty="0" smtClean="0"/>
              <a:t>(средства районного бюджета)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40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628" y="102538"/>
            <a:ext cx="6688708" cy="917068"/>
          </a:xfrm>
          <a:prstGeom prst="roundRect">
            <a:avLst/>
          </a:prstGeom>
          <a:solidFill>
            <a:srgbClr val="0000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«Развитие </a:t>
            </a:r>
            <a:r>
              <a:rPr lang="ru-RU" sz="2400" b="1" dirty="0" smtClean="0">
                <a:latin typeface="Arial Black" panose="020B0A04020102020204" pitchFamily="34" charset="0"/>
              </a:rPr>
              <a:t>образования»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801" y="1187624"/>
            <a:ext cx="6655535" cy="2445952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Реализация программных мероприятий в области образования с участием средства краевого и федерального бюджетов позволили: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осуществить капитальный ремонт в 12 </a:t>
            </a:r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дошкольных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 9 </a:t>
            </a:r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общеобразовательных организациях </a:t>
            </a:r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общую сумму </a:t>
            </a:r>
            <a:endParaRPr lang="ru-RU" sz="1600" b="1" dirty="0" smtClean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64 </a:t>
            </a:r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млн. рублей;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приобрести оборудование, мебель, оргтехнику, учебную литературу и прочие основные средства </a:t>
            </a:r>
            <a:endParaRPr lang="ru-RU" sz="1600" b="1" dirty="0" smtClean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на сумму  </a:t>
            </a:r>
            <a:r>
              <a:rPr lang="ru-RU" sz="1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70 млн. </a:t>
            </a:r>
            <a:r>
              <a:rPr lang="ru-RU" sz="1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рублей</a:t>
            </a:r>
            <a:endParaRPr lang="ru-RU" sz="1600" b="1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01" y="3830196"/>
            <a:ext cx="2523111" cy="2563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3" y="6393883"/>
            <a:ext cx="2591690" cy="2642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913" y="3830196"/>
            <a:ext cx="4132423" cy="270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913" y="6393883"/>
            <a:ext cx="4132423" cy="2642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28" y="102539"/>
            <a:ext cx="6588732" cy="1219200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ПРОГРАММА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>
                <a:latin typeface="Arial Black" panose="020B0A04020102020204" pitchFamily="34" charset="0"/>
              </a:rPr>
              <a:t>Развитие культуры»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7102" y="1673880"/>
            <a:ext cx="2322258" cy="721860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В рамках муниципальной программы «Развитие культуры в Ейском районе» приобретены книги для библиотечного фонда на </a:t>
            </a:r>
            <a:r>
              <a:rPr lang="ru-RU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сумму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0,5 млн. рублей.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На организацию и проведение районных мероприятий направлено 5,5 млн. </a:t>
            </a:r>
            <a:r>
              <a:rPr lang="ru-RU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рублей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8" y="1763688"/>
            <a:ext cx="3012570" cy="2746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60" y="5364088"/>
            <a:ext cx="2997333" cy="3083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4" b="95494" l="0" r="99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109" y="2555776"/>
            <a:ext cx="1476843" cy="233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4" b="89942" l="10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691" y="5605073"/>
            <a:ext cx="1364317" cy="230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628" y="63139"/>
            <a:ext cx="6642738" cy="1219200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ПРОГРАММА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>
                <a:latin typeface="Arial Black" panose="020B0A04020102020204" pitchFamily="34" charset="0"/>
              </a:rPr>
              <a:t>Развитие </a:t>
            </a:r>
            <a:r>
              <a:rPr lang="ru-RU" sz="2400" b="1" dirty="0" smtClean="0">
                <a:latin typeface="Arial Black" panose="020B0A04020102020204" pitchFamily="34" charset="0"/>
              </a:rPr>
              <a:t>физической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 культуры</a:t>
            </a:r>
            <a:r>
              <a:rPr lang="en-US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Arial Black" panose="020B0A04020102020204" pitchFamily="34" charset="0"/>
              </a:rPr>
              <a:t>и спорта»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627" y="1333961"/>
            <a:ext cx="6642739" cy="2733984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части исполнения мероприятий муниципальной программы «Развитие физической культуры и спорта» с участием средств краевого бюджета: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завершено строительство спортивного зала в ст. Должанской с объемом финансирования 57,3 млн. рублей;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произведен капитальный ремонт кровли и фасада спортивного комплекса «Юность», жесткой кровли спортивного комплекса  «Солнечный» на общую сумму 68,6 млн. рублей;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подготовлена проектно-сметная документация на проведение капитального ремонта СШ «Рассвет», произведены работы по обследованию технического состояния здания спортивного комплекса «Снежинка» общей стоимостью </a:t>
            </a:r>
            <a:endParaRPr lang="ru-RU" sz="14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2,5 </a:t>
            </a:r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млн. рублей;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на проведение спортивных мероприятий направлено </a:t>
            </a:r>
            <a:r>
              <a:rPr lang="ru-RU" sz="1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более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     </a:t>
            </a:r>
          </a:p>
          <a:p>
            <a:pPr algn="ctr"/>
            <a:r>
              <a:rPr lang="ru-RU" sz="1400" b="1" dirty="0" smtClean="0"/>
              <a:t>   </a:t>
            </a:r>
            <a:r>
              <a:rPr lang="ru-RU" sz="1400" b="1" dirty="0"/>
              <a:t>5 млн. рублей.</a:t>
            </a:r>
          </a:p>
        </p:txBody>
      </p:sp>
      <p:pic>
        <p:nvPicPr>
          <p:cNvPr id="5123" name="Picture 3" descr="U:\Отделы\Бюджетный\N0sNBLHDez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60" y="6012160"/>
            <a:ext cx="453650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8" y="4200861"/>
            <a:ext cx="3321368" cy="2315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8" y="4200861"/>
            <a:ext cx="3222357" cy="2315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632" y="59499"/>
            <a:ext cx="6660740" cy="1159701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ПРОГРАММА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>
                <a:latin typeface="Arial Black" panose="020B0A04020102020204" pitchFamily="34" charset="0"/>
              </a:rPr>
              <a:t>Дети Ейского района»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632" y="1333960"/>
            <a:ext cx="6660740" cy="1725872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рамках исполнения муниципальной программы </a:t>
            </a:r>
            <a:endParaRPr lang="ru-RU" b="1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Дети Ейского района»: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приобретено жилье для </a:t>
            </a:r>
            <a:endParaRPr lang="ru-RU" b="1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24 </a:t>
            </a:r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детей-сирот на сумму 64,5 млн. рублей;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на организацию отдыха и оздоровления детей направлено      </a:t>
            </a:r>
            <a:endParaRPr lang="ru-RU" b="1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3,1 млн. </a:t>
            </a:r>
            <a:r>
              <a:rPr lang="ru-RU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рублей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6" y="6175246"/>
            <a:ext cx="3586628" cy="27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003" y="6175246"/>
            <a:ext cx="3330370" cy="27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36" y="3131840"/>
            <a:ext cx="4608512" cy="304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640" y="155509"/>
            <a:ext cx="6588732" cy="1219200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ПРОГРАММА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>
                <a:latin typeface="Arial Black" panose="020B0A04020102020204" pitchFamily="34" charset="0"/>
              </a:rPr>
              <a:t>Молодежь Ейского района»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6952" y="1499659"/>
            <a:ext cx="3780420" cy="396444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В рамках реализации муниципальной программы «Молодежь Ейского района» организованы и проведены мероприятия в области молодежной политики на сумму </a:t>
            </a:r>
            <a:endParaRPr lang="ru-RU" sz="24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0,4 </a:t>
            </a:r>
            <a:r>
              <a:rPr lang="ru-RU" sz="2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млн. </a:t>
            </a:r>
            <a:r>
              <a:rPr lang="ru-RU" sz="24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рублей</a:t>
            </a:r>
            <a:endParaRPr lang="ru-RU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1" y="5580112"/>
            <a:ext cx="3321750" cy="3432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9" y="1979713"/>
            <a:ext cx="2664295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3" y="5580112"/>
            <a:ext cx="3060340" cy="3432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07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28" y="59707"/>
            <a:ext cx="6642738" cy="1055909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ПРОГРАММА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«</a:t>
            </a:r>
            <a:r>
              <a:rPr lang="ru-RU" sz="2000" b="1" dirty="0">
                <a:latin typeface="Arial Black" panose="020B0A04020102020204" pitchFamily="34" charset="0"/>
              </a:rPr>
              <a:t>Обеспечение </a:t>
            </a:r>
            <a:r>
              <a:rPr lang="ru-RU" sz="2000" b="1" dirty="0" smtClean="0">
                <a:latin typeface="Arial Black" panose="020B0A04020102020204" pitchFamily="34" charset="0"/>
              </a:rPr>
              <a:t>безопасности </a:t>
            </a:r>
            <a:r>
              <a:rPr lang="ru-RU" sz="2000" b="1" dirty="0">
                <a:latin typeface="Arial Black" panose="020B0A04020102020204" pitchFamily="34" charset="0"/>
              </a:rPr>
              <a:t>населения»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2736" y="1211628"/>
            <a:ext cx="5670630" cy="2928324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8" y="4325792"/>
            <a:ext cx="3321369" cy="4350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8" y="4325792"/>
            <a:ext cx="3222358" cy="43506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400" y="868659"/>
            <a:ext cx="2952328" cy="361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96752" y="1336962"/>
            <a:ext cx="55266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Bahnschrift SemiCondensed" panose="020B0502040204020203" pitchFamily="34" charset="0"/>
              </a:rPr>
              <a:t>В рамках реализации муниципальной программы «Обеспечение безопасности населения Ейского района» на выполнение мероприятий по</a:t>
            </a:r>
          </a:p>
          <a:p>
            <a:pPr algn="ctr"/>
            <a:r>
              <a:rPr lang="ru-RU" sz="1500" b="1" dirty="0">
                <a:latin typeface="Bahnschrift SemiCondensed" panose="020B0502040204020203" pitchFamily="34" charset="0"/>
              </a:rPr>
              <a:t>обеспечению требований пожарной безопасности образовательных учреждений направлено порядка 25,6 млн. рублей, учреждений физической культуры и спорта – 1,1 млн. рублей, первичных мер </a:t>
            </a:r>
            <a:endParaRPr lang="ru-RU" sz="1500" b="1" dirty="0" smtClean="0">
              <a:latin typeface="Bahnschrift SemiCondensed" panose="020B0502040204020203" pitchFamily="34" charset="0"/>
            </a:endParaRPr>
          </a:p>
          <a:p>
            <a:pPr algn="ctr"/>
            <a:r>
              <a:rPr lang="ru-RU" sz="1500" b="1" dirty="0" smtClean="0">
                <a:latin typeface="Bahnschrift SemiCondensed" panose="020B0502040204020203" pitchFamily="34" charset="0"/>
              </a:rPr>
              <a:t>пожарной </a:t>
            </a:r>
            <a:r>
              <a:rPr lang="ru-RU" sz="1500" b="1" dirty="0">
                <a:latin typeface="Bahnschrift SemiCondensed" panose="020B0502040204020203" pitchFamily="34" charset="0"/>
              </a:rPr>
              <a:t>безопасности – 1,8 млн. рублей;</a:t>
            </a:r>
          </a:p>
          <a:p>
            <a:pPr algn="ctr"/>
            <a:r>
              <a:rPr lang="ru-RU" sz="1500" b="1" dirty="0">
                <a:latin typeface="Bahnschrift SemiCondensed" panose="020B0502040204020203" pitchFamily="34" charset="0"/>
              </a:rPr>
              <a:t>созданию и введению в эксплуатацию муниципальной автоматизированной системы центрального оповещения населения (МАСЦО) – 3,7 млн. рублей; </a:t>
            </a:r>
          </a:p>
          <a:p>
            <a:pPr algn="ctr"/>
            <a:r>
              <a:rPr lang="ru-RU" sz="1500" b="1" dirty="0">
                <a:latin typeface="Bahnschrift SemiCondensed" panose="020B0502040204020203" pitchFamily="34" charset="0"/>
              </a:rPr>
              <a:t>развитию аппаратно-программного комплекса «Безопасный город» </a:t>
            </a:r>
            <a:endParaRPr lang="ru-RU" sz="1500" b="1" dirty="0" smtClean="0">
              <a:latin typeface="Bahnschrift SemiCondensed" panose="020B0502040204020203" pitchFamily="34" charset="0"/>
            </a:endParaRPr>
          </a:p>
          <a:p>
            <a:pPr algn="ctr"/>
            <a:r>
              <a:rPr lang="ru-RU" sz="1500" b="1" dirty="0" smtClean="0">
                <a:latin typeface="Bahnschrift SemiCondensed" panose="020B0502040204020203" pitchFamily="34" charset="0"/>
              </a:rPr>
              <a:t> </a:t>
            </a:r>
            <a:r>
              <a:rPr lang="ru-RU" sz="1500" b="1" dirty="0">
                <a:latin typeface="Bahnschrift SemiCondensed" panose="020B0502040204020203" pitchFamily="34" charset="0"/>
              </a:rPr>
              <a:t>0,9 млн. рублей. </a:t>
            </a:r>
            <a:endParaRPr lang="ru-RU" sz="1500" b="1" dirty="0" smtClean="0">
              <a:latin typeface="Bahnschrift SemiCondensed" panose="020B0502040204020203" pitchFamily="34" charset="0"/>
            </a:endParaRP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623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634" y="18457"/>
            <a:ext cx="6642738" cy="1529208"/>
          </a:xfrm>
          <a:prstGeom prst="roundRect">
            <a:avLst/>
          </a:prstGeom>
          <a:solidFill>
            <a:srgbClr val="000099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ПРОГРАММА «Профилактика терроризма, укрепление правопорядка, профилактика правонарушений, усиление борьбы с преступностью и противодействие коррупции в Ейском </a:t>
            </a:r>
            <a:r>
              <a:rPr lang="ru-RU" b="1" dirty="0" smtClean="0">
                <a:latin typeface="Arial Black" panose="020B0A04020102020204" pitchFamily="34" charset="0"/>
              </a:rPr>
              <a:t>районе»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33056" y="2267744"/>
            <a:ext cx="2844316" cy="5688632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15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рамках реализации мероприятий муниципальной программы </a:t>
            </a:r>
            <a:r>
              <a:rPr lang="ru-RU" sz="15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осуществлены </a:t>
            </a:r>
            <a:r>
              <a:rPr lang="ru-RU" sz="15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следующие мероприятия: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произведены работы по установке дополнительного наружного освещения территории ДОУ №23 и СОШ №20 г. Ейска, системы контроля управления доступом в здания 10 школ на сумму 1,8 млн. рублей;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выполнен капитальный ремонт ограждений территории 3-х дошкольных образовательных организаций (ДОУ№ 21 с. Александровка, №30 г. Ейска, №24 п. Советский) и СОШ №17 п. Советский на общую сумму </a:t>
            </a:r>
            <a:endParaRPr lang="ru-RU" sz="15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11,3 </a:t>
            </a:r>
            <a:r>
              <a:rPr lang="ru-RU" sz="15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млн. рублей</a:t>
            </a:r>
            <a:r>
              <a:rPr lang="ru-RU" sz="15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algn="ctr"/>
            <a:endParaRPr lang="ru-RU" sz="15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5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34" y="5396606"/>
            <a:ext cx="3582398" cy="358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3688"/>
            <a:ext cx="3784980" cy="345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6752" y="747132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Уважаемые жители Ейского района!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73" y="1307638"/>
            <a:ext cx="658844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i="1" dirty="0"/>
              <a:t>Как и прежде  главным приоритетом нашей работы остается формирование благоприятных условий для развития территории и повышения уровня жизни населения Ейского района, а это </a:t>
            </a:r>
            <a:r>
              <a:rPr lang="ru-RU" sz="2200" i="1" dirty="0" smtClean="0"/>
              <a:t>     135  </a:t>
            </a:r>
            <a:r>
              <a:rPr lang="ru-RU" sz="2200" i="1" dirty="0"/>
              <a:t>тысяч его жителей. </a:t>
            </a:r>
          </a:p>
          <a:p>
            <a:pPr algn="just"/>
            <a:r>
              <a:rPr lang="ru-RU" sz="2200" i="1" dirty="0" smtClean="0"/>
              <a:t>	В </a:t>
            </a:r>
            <a:r>
              <a:rPr lang="ru-RU" sz="2200" i="1" dirty="0"/>
              <a:t>условиях нынешней геополитической ситуации у населения особенно велик запрос на прямой диалог с властью. Для нас очень важно сохранить связь с жителями района, их доверие и поддержку.</a:t>
            </a:r>
          </a:p>
          <a:p>
            <a:pPr algn="just"/>
            <a:r>
              <a:rPr lang="ru-RU" sz="2200" i="1" dirty="0" smtClean="0"/>
              <a:t>	Открытость и доступность информации являются одними из важных аспектов формирования и </a:t>
            </a:r>
            <a:r>
              <a:rPr lang="ru-RU" sz="2200" i="1" dirty="0"/>
              <a:t>исполнения </a:t>
            </a:r>
            <a:r>
              <a:rPr lang="ru-RU" sz="2200" i="1" dirty="0" smtClean="0"/>
              <a:t>бюджета муниципального района. В открытом доступе для всех желающих предлагается широкий круг вопросов, связанных с основами бюджетной политики, с основными характеристиками бюджета и результатами его исполнения. </a:t>
            </a:r>
          </a:p>
          <a:p>
            <a:pPr algn="just"/>
            <a:r>
              <a:rPr lang="ru-RU" sz="2200" i="1" dirty="0"/>
              <a:t>	</a:t>
            </a:r>
            <a:r>
              <a:rPr lang="ru-RU" sz="2200" i="1" dirty="0" smtClean="0"/>
              <a:t>Мы постарались в доступной и понятной форме для граждан довести основные показатели исполнения районного бюджета за 2022 год.</a:t>
            </a:r>
          </a:p>
          <a:p>
            <a:pPr algn="just"/>
            <a:r>
              <a:rPr lang="ru-RU" sz="22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93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0"/>
            <a:ext cx="708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НАПРАВЛЕНИЯ РАСХОДОВ РАЙОННОГО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28" y="18456"/>
            <a:ext cx="6642737" cy="1481203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ПРОГРАММА </a:t>
            </a:r>
            <a:r>
              <a:rPr lang="ru-RU" sz="2000" b="1" dirty="0" smtClean="0">
                <a:latin typeface="Arial Black" panose="020B0A04020102020204" pitchFamily="34" charset="0"/>
              </a:rPr>
              <a:t>«Строительство (создание) объектов государственной и муниципальной собственности в </a:t>
            </a:r>
            <a:r>
              <a:rPr lang="ru-RU" sz="2000" b="1" dirty="0">
                <a:latin typeface="Arial Black" panose="020B0A04020102020204" pitchFamily="34" charset="0"/>
              </a:rPr>
              <a:t>Ейском </a:t>
            </a:r>
            <a:r>
              <a:rPr lang="ru-RU" sz="2000" b="1" dirty="0" smtClean="0">
                <a:latin typeface="Arial Black" panose="020B0A04020102020204" pitchFamily="34" charset="0"/>
              </a:rPr>
              <a:t>районе»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3395" y="1691681"/>
            <a:ext cx="2169971" cy="6264696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рамках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построены</a:t>
            </a:r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: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здание фельдшерско-акушерского пункта в пос. </a:t>
            </a:r>
            <a:r>
              <a:rPr lang="ru-RU" sz="16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Яснопольский</a:t>
            </a:r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на сумму </a:t>
            </a:r>
            <a:endParaRPr lang="ru-RU" sz="16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9,8 </a:t>
            </a:r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млн. рублей;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многофункциональная спортивно-игровая площадка в с. Воронцовка – 7,4 млн. рублей;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начато строительство спортивного зала единоборств в г. Ейске (срок ввода в эксплуатацию – май 2023 года) с объемом финансирования – 54,4 млн. рублей</a:t>
            </a:r>
            <a:r>
              <a:rPr lang="ru-RU" sz="16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9" y="1662245"/>
            <a:ext cx="2113430" cy="300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880" y="1691680"/>
            <a:ext cx="2106234" cy="297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9" y="4860032"/>
            <a:ext cx="4374485" cy="4084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0"/>
            <a:ext cx="6408712" cy="61156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 smtClean="0">
                <a:latin typeface="Arial Black" panose="020B0A04020102020204" pitchFamily="34" charset="0"/>
              </a:rPr>
              <a:t>Ейского</a:t>
            </a:r>
            <a:r>
              <a:rPr lang="ru-RU" dirty="0" smtClean="0">
                <a:latin typeface="Arial Black" panose="020B0A04020102020204" pitchFamily="34" charset="0"/>
              </a:rPr>
              <a:t> района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51095"/>
              </p:ext>
            </p:extLst>
          </p:nvPr>
        </p:nvGraphicFramePr>
        <p:xfrm>
          <a:off x="80629" y="631042"/>
          <a:ext cx="6624734" cy="83662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56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№ п/п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Наименование показателя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Единица измерения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2021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(факт)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2022 год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план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факт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</a:t>
                      </a:r>
                      <a:endParaRPr lang="ru-RU" sz="8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3</a:t>
                      </a:r>
                      <a:endParaRPr lang="ru-RU" sz="8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dirty="0">
                          <a:effectLst/>
                        </a:rPr>
                        <a:t>4</a:t>
                      </a:r>
                      <a:endParaRPr lang="ru-RU" sz="8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>
                          <a:effectLst/>
                        </a:rPr>
                        <a:t>5</a:t>
                      </a:r>
                      <a:endParaRPr lang="ru-RU" sz="8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>
                          <a:effectLst/>
                        </a:rPr>
                        <a:t>6</a:t>
                      </a:r>
                      <a:endParaRPr lang="ru-RU" sz="8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1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Охват детей программами дошкольного образования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%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100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100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100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%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60,0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61,5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61,5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Охват детей в возрасте от 5 до 18 лет программами дополнительного образования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%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67,0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77,3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77,0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Организация и проведение школьного и муниципального этапов всероссийской олимпиады школьников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организаций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%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25,5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26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11,1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Методическое сопровождение аттестации педагогических работников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кол-во организаций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67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67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67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Доля детей в возрасте от 5 до 18 лет, использующих сертификаты дополнительного образования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%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35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42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36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2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Доля муниципальных общеобразовательных учреждений, в которых обновлено содержание и методы обучения предметной области «Технология» и других предметных областей, в рамках регионального проекта «Современная школа» с начала реализации регионального проекта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%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52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64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64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дошкольных образовательных организаций, в которых планируется проведение капитального ремонта, в текущем году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шт.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11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3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12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Количество общеобразовательных организаций, в которых планируется проведение капитального ремонта, в текущем году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шт.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4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4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4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Муниципальная программа "Комплексное и устойчивое развитие </a:t>
                      </a:r>
                      <a:r>
                        <a:rPr lang="ru-RU" sz="850" b="1" dirty="0" err="1">
                          <a:effectLst/>
                        </a:rPr>
                        <a:t>Ейского</a:t>
                      </a:r>
                      <a:r>
                        <a:rPr lang="ru-RU" sz="850" b="1" dirty="0">
                          <a:effectLst/>
                        </a:rPr>
                        <a:t> района в сфере строительства и архитектуры"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Корректировка генеральных планов сельских поселений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ед.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2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Внесение изменений в Правила землепользования и застройки сельских поселений </a:t>
                      </a:r>
                      <a:r>
                        <a:rPr lang="ru-RU" sz="850" b="1" dirty="0" err="1">
                          <a:effectLst/>
                        </a:rPr>
                        <a:t>Ейского</a:t>
                      </a:r>
                      <a:r>
                        <a:rPr lang="ru-RU" sz="850" b="1" dirty="0">
                          <a:effectLst/>
                        </a:rPr>
                        <a:t> района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ед.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7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3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6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оказанных муниципальных услуг в области архитектуры и градостроительства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шт.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259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800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195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демонтированных рекламных конструкций, установленных без разрешения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шт.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Объем полученных доходов от договоров на установку и эксплуатацию </a:t>
                      </a:r>
                      <a:r>
                        <a:rPr lang="ru-RU" sz="850" b="1" dirty="0" err="1">
                          <a:effectLst/>
                        </a:rPr>
                        <a:t>объетов</a:t>
                      </a:r>
                      <a:r>
                        <a:rPr lang="ru-RU" sz="850" b="1" dirty="0">
                          <a:effectLst/>
                        </a:rPr>
                        <a:t> наружной рекламы (рекламных конструкций)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тыс. рублей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335,8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395,9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335,8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Муниципальная программа "Социально-экономическое развитие </a:t>
                      </a:r>
                      <a:r>
                        <a:rPr lang="ru-RU" sz="850" b="1" dirty="0" err="1">
                          <a:effectLst/>
                        </a:rPr>
                        <a:t>Ейского</a:t>
                      </a:r>
                      <a:r>
                        <a:rPr lang="ru-RU" sz="850" b="1" dirty="0">
                          <a:effectLst/>
                        </a:rPr>
                        <a:t> района"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Темп роста  инвестиций в основной капитал по крупным и средним организациям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% к предыдущему году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150,5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86,0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78,1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0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ед.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4782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4822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4731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рублей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2609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1960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2031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3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соглашений в сфере реализации инвестиционных проектов на территории </a:t>
                      </a:r>
                      <a:r>
                        <a:rPr lang="ru-RU" sz="850" b="1" dirty="0" err="1">
                          <a:effectLst/>
                        </a:rPr>
                        <a:t>Ейского</a:t>
                      </a:r>
                      <a:r>
                        <a:rPr lang="ru-RU" sz="850" b="1" dirty="0">
                          <a:effectLst/>
                        </a:rPr>
                        <a:t> района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</a:rPr>
                        <a:t>ед.</a:t>
                      </a:r>
                      <a:endParaRPr lang="ru-RU" sz="8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1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1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532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Количество оказанных консультационных услуг субъектов малого и среднего предпринимательства </a:t>
                      </a:r>
                      <a:r>
                        <a:rPr lang="ru-RU" sz="850" b="1" dirty="0" err="1">
                          <a:effectLst/>
                        </a:rPr>
                        <a:t>Ейского</a:t>
                      </a:r>
                      <a:r>
                        <a:rPr lang="ru-RU" sz="850" b="1" dirty="0">
                          <a:effectLst/>
                        </a:rPr>
                        <a:t> района, а также физическим лицам, которые не являются индивидуальными предпринимателями и применяющим специальный налоговый режим «Налог на профессиональный доход»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ед.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480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>
                          <a:effectLst/>
                        </a:rPr>
                        <a:t>480</a:t>
                      </a:r>
                      <a:endParaRPr lang="ru-RU" sz="85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480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6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 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Наполнение официального сайта муниципального образования </a:t>
                      </a:r>
                      <a:r>
                        <a:rPr lang="ru-RU" sz="850" b="1" dirty="0" err="1">
                          <a:effectLst/>
                        </a:rPr>
                        <a:t>Ейский</a:t>
                      </a:r>
                      <a:r>
                        <a:rPr lang="ru-RU" sz="850" b="1" dirty="0">
                          <a:effectLst/>
                        </a:rPr>
                        <a:t> район (</a:t>
                      </a:r>
                      <a:r>
                        <a:rPr lang="en-US" sz="850" b="1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850" b="1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850" b="1" u="sng" dirty="0" err="1">
                          <a:effectLst/>
                          <a:hlinkClick r:id="rId2"/>
                        </a:rPr>
                        <a:t>yeiskraion</a:t>
                      </a:r>
                      <a:r>
                        <a:rPr lang="ru-RU" sz="850" b="1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850" b="1" u="sng" dirty="0" err="1">
                          <a:effectLst/>
                          <a:hlinkClick r:id="rId2"/>
                        </a:rPr>
                        <a:t>ru</a:t>
                      </a:r>
                      <a:r>
                        <a:rPr lang="ru-RU" sz="850" b="1" dirty="0">
                          <a:effectLst/>
                        </a:rPr>
                        <a:t>) и инвестиционного портала (</a:t>
                      </a:r>
                      <a:r>
                        <a:rPr lang="en-US" sz="850" b="1" u="sng" dirty="0">
                          <a:effectLst/>
                          <a:hlinkClick r:id="rId3"/>
                        </a:rPr>
                        <a:t>www</a:t>
                      </a:r>
                      <a:r>
                        <a:rPr lang="ru-RU" sz="850" b="1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850" b="1" u="sng" dirty="0">
                          <a:effectLst/>
                          <a:hlinkClick r:id="rId3"/>
                        </a:rPr>
                        <a:t>invest</a:t>
                      </a:r>
                      <a:r>
                        <a:rPr lang="ru-RU" sz="850" b="1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US" sz="850" b="1" u="sng" dirty="0" err="1">
                          <a:effectLst/>
                          <a:hlinkClick r:id="rId3"/>
                        </a:rPr>
                        <a:t>eisk</a:t>
                      </a:r>
                      <a:r>
                        <a:rPr lang="ru-RU" sz="850" b="1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850" b="1" u="sng" dirty="0" err="1">
                          <a:effectLst/>
                          <a:hlinkClick r:id="rId3"/>
                        </a:rPr>
                        <a:t>ru</a:t>
                      </a:r>
                      <a:r>
                        <a:rPr lang="ru-RU" sz="850" b="1" dirty="0">
                          <a:effectLst/>
                        </a:rPr>
                        <a:t>) информацией для субъектов предпринимательства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</a:rPr>
                        <a:t>ед.</a:t>
                      </a:r>
                      <a:endParaRPr lang="ru-RU" sz="8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244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200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50" b="1" dirty="0">
                          <a:effectLst/>
                        </a:rPr>
                        <a:t>250</a:t>
                      </a:r>
                      <a:endParaRPr lang="ru-RU" sz="8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4684" y="6916"/>
            <a:ext cx="6408712" cy="74866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 smtClean="0">
                <a:latin typeface="Arial Black" panose="020B0A04020102020204" pitchFamily="34" charset="0"/>
              </a:rPr>
              <a:t>Ейского</a:t>
            </a:r>
            <a:r>
              <a:rPr lang="ru-RU" dirty="0" smtClean="0">
                <a:latin typeface="Arial Black" panose="020B0A04020102020204" pitchFamily="34" charset="0"/>
              </a:rPr>
              <a:t> района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54514"/>
              </p:ext>
            </p:extLst>
          </p:nvPr>
        </p:nvGraphicFramePr>
        <p:xfrm>
          <a:off x="96672" y="769338"/>
          <a:ext cx="6624736" cy="83122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828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№ п/п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Наименование показателя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Единица измерения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2021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(факт)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2022 год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план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факт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4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6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человек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773,6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776,2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779,5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организаций в санаторно-курортном и туристском комплексе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ед.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117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110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110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ед.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9004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9106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9106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Доля 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%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56,8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58,0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58,6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%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37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37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37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инструкторов по спорту, обеспеченных оплатой труда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чел.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8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8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155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155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159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чел.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7778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8200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9950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Обеспеченность спортивными сооружениями в Ейском районе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296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292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293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Единовременная пропускная способность спортивных сооружений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чел.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3172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3252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3252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5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призовых мест,  завоеванных занимающимися в спортивных учреждениях на краевых и всероссийских соревнованиях, в том числе лицами с ограниченными возможностями здоровья и инвалидами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398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200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430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отремонтированных спортивных объектов (капитальный ремонт)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     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приобретенных мусорных контейнеров для отходов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195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82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82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произведенного строительного контроля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8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5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отремонтированных объектов водоснабжения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7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топливно-энергетического комплекса в 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изготовленных технических планов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шт.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6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выполненных врезок газопроводов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шт.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"Поддержка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районного казачьего общества"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4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Число членов Ейского районного казачьего общества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чел.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775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780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737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48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40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учащихся в казачьих классах и группах казачьей направленности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890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525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964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проведенных программных мероприятий патриотической направленности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ед.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91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102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102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млн рублей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2,37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2,35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2,33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млн рублей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75,27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71,08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63,08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92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Объем полученных доходов от приватизации муниципального имущества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млн рублей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6,16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1,5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1,8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шт.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61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0"/>
            <a:ext cx="6552728" cy="72008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 smtClean="0">
                <a:latin typeface="Arial Black" panose="020B0A04020102020204" pitchFamily="34" charset="0"/>
              </a:rPr>
              <a:t>Ейского</a:t>
            </a:r>
            <a:r>
              <a:rPr lang="ru-RU" dirty="0" smtClean="0">
                <a:latin typeface="Arial Black" panose="020B0A04020102020204" pitchFamily="34" charset="0"/>
              </a:rPr>
              <a:t> района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71253"/>
              </p:ext>
            </p:extLst>
          </p:nvPr>
        </p:nvGraphicFramePr>
        <p:xfrm>
          <a:off x="188640" y="827584"/>
          <a:ext cx="6552727" cy="82056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6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12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показателя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Единица измерения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2021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(факт)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 год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план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факт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4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6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</a:t>
                      </a:r>
                      <a:r>
                        <a:rPr lang="ru-RU" sz="1000" b="1" dirty="0" smtClean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рублей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11823,5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12664,9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12664,9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Размещение в средствах массовой информации материалов по вопросам деятельности </a:t>
                      </a:r>
                      <a:r>
                        <a:rPr lang="ru-RU" sz="1000" b="1" dirty="0" err="1">
                          <a:effectLst/>
                        </a:rPr>
                        <a:t>сельхозтоваропроизводителей</a:t>
                      </a:r>
                      <a:r>
                        <a:rPr lang="ru-RU" sz="1000" b="1" dirty="0">
                          <a:effectLst/>
                        </a:rPr>
                        <a:t> (газетные публикации)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статьи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8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10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Количество отловленных безнадзорных животных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голов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558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300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300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</a:rPr>
                        <a:t>Ейского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 района"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Степень качества управления муниципальными финансами согласно оценке, проводимой в соответствии с приказом министерства финансов Краснодарского края от 18 июня 2014 года №175 "О порядке оценки качества управления муниципальными финансами"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степень (не ниже)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II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 противодействие коррупции в Ейском районе»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Уровень преступности (количество преступлений, совершенных на 10 тыс. человек населения района)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108,7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138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93,47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преступлений, совершенных на улицах и в других общественных местах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576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590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488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Процент оснащенности образовательных учреждений системами автоматизированной охранной сигнализации и видеонаблюдения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98,5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98,5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98,5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47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48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50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0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образовательных организаций,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4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образовательных учреждений, в которых установлено дополнительное наружное освещение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    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13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публикаций в СМИ материалов по тематике противодействия терроризму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20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Муниципальная программа «Молодежь </a:t>
                      </a:r>
                      <a:r>
                        <a:rPr lang="ru-RU" sz="1000" b="1" dirty="0" err="1">
                          <a:effectLst/>
                        </a:rPr>
                        <a:t>Ейского</a:t>
                      </a:r>
                      <a:r>
                        <a:rPr lang="ru-RU" sz="1000" b="1" dirty="0">
                          <a:effectLst/>
                        </a:rPr>
                        <a:t> района»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920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молодежи МО Ейский район, охваченной мероприятиями, направленными на гражданское и военно-патриотическое воспитание, творческое, интеллектуальное и духовно-нравственное развитие молодежи, социально-экономическое развитие молодых граждан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 человек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25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25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сотрудников муниципальных структур по работе с молодежью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человек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53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55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53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60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Количество объектов для занятий дворовыми и экстремальными видами спорта, действующих в МО Ейский район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штук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14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>
                          <a:effectLst/>
                        </a:rPr>
                        <a:t>7</a:t>
                      </a:r>
                      <a:endParaRPr lang="ru-RU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17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107504"/>
            <a:ext cx="6408712" cy="914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 smtClean="0">
                <a:latin typeface="Arial Black" panose="020B0A04020102020204" pitchFamily="34" charset="0"/>
              </a:rPr>
              <a:t>Ейского</a:t>
            </a:r>
            <a:r>
              <a:rPr lang="ru-RU" dirty="0" smtClean="0">
                <a:latin typeface="Arial Black" panose="020B0A04020102020204" pitchFamily="34" charset="0"/>
              </a:rPr>
              <a:t> района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16686"/>
              </p:ext>
            </p:extLst>
          </p:nvPr>
        </p:nvGraphicFramePr>
        <p:xfrm>
          <a:off x="188640" y="1115616"/>
          <a:ext cx="6552727" cy="4740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6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16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Наименование показателя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Единица измерения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2021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(факт)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2022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план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факт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Муниципальная программа «Информатизация Ейского района»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Количество функционирующих сайтов органов местного самоуправления в сети «Интернет»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единиц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Обеспечение функционирования информационно-коммуникационной инфраструктуры и информационных систем органов местного самоуправления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100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Количество построенных фельдшерско-акушерских пунктов и офиса врача общей практики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ед.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Количество построенных многофункциональных спортивно-игровых площадок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ед.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3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Муниципальная программа «Обеспечение безопасности населения </a:t>
                      </a:r>
                      <a:r>
                        <a:rPr lang="ru-RU" sz="800" b="1" dirty="0" err="1">
                          <a:effectLst/>
                        </a:rPr>
                        <a:t>Ейского</a:t>
                      </a:r>
                      <a:r>
                        <a:rPr lang="ru-RU" sz="800" b="1" dirty="0">
                          <a:effectLst/>
                        </a:rPr>
                        <a:t> района»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Ейский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шт.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59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48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50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Выполнение требований пожарной безопасности в муниципальных учреждениях, подведомственных отделу по физической культуре и спорту администрации муниципального образования Ейский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шт.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Выполнение плана комплектования курсов гражданской обороны Ейского района: количество обученных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чел.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178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250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281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3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90" marR="3299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9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0"/>
            <a:ext cx="6408712" cy="683568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районного бюджета по разделам и подразделам классификации расходов бюджета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263" y="683568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16"/>
              </p:ext>
            </p:extLst>
          </p:nvPr>
        </p:nvGraphicFramePr>
        <p:xfrm>
          <a:off x="240122" y="960571"/>
          <a:ext cx="6569069" cy="81644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0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 (раздел, подраздел)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2021 год (отчет)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2022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47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</a:rPr>
                        <a:t>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 к 2021 году,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Расходы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2 489 257,0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3 010 291,1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2 939 162,3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97,6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118,1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187 251,7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226 282,2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217 295,8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96,0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116,0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2 238,8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2 554,7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2 069,1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81,0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92,4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7 155,0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8 061,4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7 808,1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96,9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109,1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66 037,0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73 432,9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71 948,9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109,0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Судебная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262,0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218,1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83,2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790,2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29 054,4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33 682,1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32 793,5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97,4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112,9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прведения выборов и референдумов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7 124,5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7 124,4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4 507,7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   х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х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82 738,9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96 656,9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95 333,7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115,2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1 066,0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629,0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59,0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848,9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563,0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56,3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89,1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38 591,7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52 590,5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51 344,3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97,6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133,0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478,5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3 882,1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3 882,1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811,3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37 621,5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45 433,4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44 728,5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118,9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491,7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3 275,0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2 733,7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83,5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556,0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29 334,4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33 463,7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32 656,3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97,6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111,3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16 859,1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22 339,2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22 250,6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99,6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132,0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4 051,4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1 321,8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56,8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18,5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8 423,9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9 802,7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9 655,5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114,6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178 389,5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95 067,6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76 375,4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80,3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  42,8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332,5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255,7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165 495,4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78 962,7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60 602,9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76,7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  36,6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3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12 894,1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15 772,4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15 516,8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98,4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120,3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8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82558"/>
              </p:ext>
            </p:extLst>
          </p:nvPr>
        </p:nvGraphicFramePr>
        <p:xfrm>
          <a:off x="116632" y="971610"/>
          <a:ext cx="6552727" cy="68673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 (раздел, подраздел)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2021 год (отчет)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01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Уточненная сводная бюджетная роспись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 испонения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Динамика к 2021 году,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Расходы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2 489 257,0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3 010 291,1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2 939 162,3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97,6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118,1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1 681 462,4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1 929 277,5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1 912 647,9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113,7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711 380,5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776 496,8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776 183,2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109,1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726 598,9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899 301,8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883 468,8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98,2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121,6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Дополнительное образование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171 678,9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174 973,4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174 894,1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101,9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Молодежная политика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10 915,5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10 629,5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10 577,2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96,9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60 888,6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67 876,0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67 524,6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110,9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КУЛЬТУРА, КИНЕМАТОГРАФИЯ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75 593,5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81 275,2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81 128,2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107,3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70 614,1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72 374,9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72 244,3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102,3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4 979,4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8 900,3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8 883,9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178,4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ЗДРАВООХРАНЕНИЕ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14 000,0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9 838,1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70,3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1 </a:t>
                      </a:r>
                      <a:r>
                        <a:rPr lang="ru-RU" sz="1000" u="none" strike="noStrike" dirty="0" smtClean="0">
                          <a:effectLst/>
                        </a:rPr>
                        <a:t>311,7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Амбулаторная помощь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9 838,1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70,3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1 311,7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126 487,5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154 997,1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152 842,3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98,6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120,8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5 113,4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6 447,0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6 446,2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126,1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#ДЕЛ/0!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110 417,6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135 739,1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133 676,7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98,5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121,1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10 766,5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12 811,0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12 719,4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118,1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155 211,9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381 466,6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363 603,6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95,3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234,3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151 434,5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369 724,1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351 924,1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95,2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232,4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7 456,8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7 440,6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           x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3 777,4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4 285,7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4 238,9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98,9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112,2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2 642,0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3 000,0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2 998,3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113,5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Телевидение и радиовещание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1 199,5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1 449,0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120,8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Периодическая печать и издательства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1 442,5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1 549,3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107,4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2 229,2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318,4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14,3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2 229,2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318,4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14,3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63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14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11 239,1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37 484,7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37 484,7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333,5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8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5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межбюджетные трансферты общего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6 239,1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32 484,7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32 484,7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520,7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-108520"/>
            <a:ext cx="64325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5220" y="2978626"/>
            <a:ext cx="10192455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6793" y="5220072"/>
            <a:ext cx="388843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Финансовое управление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администрации муниципального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образования </a:t>
            </a:r>
            <a:r>
              <a:rPr lang="ru-RU" b="1" dirty="0" err="1">
                <a:latin typeface="Bahnschrift SemiCondensed" panose="020B0502040204020203" pitchFamily="34" charset="0"/>
              </a:rPr>
              <a:t>Ейский</a:t>
            </a:r>
            <a:r>
              <a:rPr lang="ru-RU" b="1" dirty="0">
                <a:latin typeface="Bahnschrift SemiCondensed" panose="020B0502040204020203" pitchFamily="34" charset="0"/>
              </a:rPr>
              <a:t> район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353680, </a:t>
            </a:r>
            <a:r>
              <a:rPr lang="ru-RU" b="1" dirty="0" err="1">
                <a:latin typeface="Bahnschrift SemiCondensed" panose="020B0502040204020203" pitchFamily="34" charset="0"/>
              </a:rPr>
              <a:t>г.Ейск</a:t>
            </a:r>
            <a:r>
              <a:rPr lang="ru-RU" b="1" dirty="0">
                <a:latin typeface="Bahnschrift SemiCondensed" panose="020B0502040204020203" pitchFamily="34" charset="0"/>
              </a:rPr>
              <a:t>, 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ул. Победы, д. 113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тел.(861-32)2-53-70</a:t>
            </a:r>
          </a:p>
          <a:p>
            <a:pPr algn="ctr"/>
            <a:r>
              <a:rPr lang="ru-RU" b="1" dirty="0" err="1">
                <a:latin typeface="Bahnschrift SemiCondensed" panose="020B0502040204020203" pitchFamily="34" charset="0"/>
              </a:rPr>
              <a:t>E-mail:eskfin@mail.kuban.ru</a:t>
            </a:r>
            <a:endParaRPr lang="ru-RU" b="1" dirty="0">
              <a:latin typeface="Bahnschrift SemiCondensed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9" b="983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0" y="560201"/>
            <a:ext cx="6230466" cy="4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6000" y="327585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Разработчиком презентации</a:t>
            </a:r>
          </a:p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«Бюджет для граждан» </a:t>
            </a:r>
            <a:endParaRPr lang="en-US" b="1" dirty="0"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по исполнению бюджета муниципального образования  </a:t>
            </a:r>
            <a:r>
              <a:rPr lang="ru-RU" b="1" dirty="0" err="1">
                <a:latin typeface="Monotype Corsiva" panose="03010101010201010101" pitchFamily="66" charset="0"/>
              </a:rPr>
              <a:t>Ейский</a:t>
            </a:r>
            <a:r>
              <a:rPr lang="ru-RU" b="1" dirty="0">
                <a:latin typeface="Monotype Corsiva" panose="03010101010201010101" pitchFamily="66" charset="0"/>
              </a:rPr>
              <a:t> район </a:t>
            </a:r>
          </a:p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за </a:t>
            </a:r>
            <a:r>
              <a:rPr lang="ru-RU" b="1" dirty="0" smtClean="0">
                <a:latin typeface="Monotype Corsiva" panose="03010101010201010101" pitchFamily="66" charset="0"/>
              </a:rPr>
              <a:t>2022 </a:t>
            </a:r>
            <a:r>
              <a:rPr lang="ru-RU" b="1" dirty="0">
                <a:latin typeface="Monotype Corsiva" panose="03010101010201010101" pitchFamily="66" charset="0"/>
              </a:rPr>
              <a:t>год является:</a:t>
            </a:r>
          </a:p>
        </p:txBody>
      </p:sp>
    </p:spTree>
    <p:extLst>
      <p:ext uri="{BB962C8B-B14F-4D97-AF65-F5344CB8AC3E}">
        <p14:creationId xmlns:p14="http://schemas.microsoft.com/office/powerpoint/2010/main" val="22291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1428979"/>
              </p:ext>
            </p:extLst>
          </p:nvPr>
        </p:nvGraphicFramePr>
        <p:xfrm>
          <a:off x="80628" y="2088790"/>
          <a:ext cx="6588732" cy="665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628" y="1211627"/>
            <a:ext cx="6642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/>
              <a:t>Исполнение бюджета </a:t>
            </a:r>
            <a:r>
              <a:rPr lang="ru-RU" sz="2000" dirty="0" smtClean="0"/>
              <a:t>– </a:t>
            </a:r>
            <a:r>
              <a:rPr lang="ru-RU" sz="2000" dirty="0"/>
              <a:t>это этап бюджетного </a:t>
            </a:r>
            <a:r>
              <a:rPr lang="ru-RU" sz="2000" dirty="0" smtClean="0"/>
              <a:t>процесса, </a:t>
            </a:r>
            <a:r>
              <a:rPr lang="ru-RU" sz="2000" dirty="0"/>
              <a:t>который начинается </a:t>
            </a:r>
            <a:r>
              <a:rPr lang="ru-RU" sz="2000" dirty="0" smtClean="0"/>
              <a:t>с момента </a:t>
            </a:r>
            <a:r>
              <a:rPr lang="ru-RU" sz="2000" dirty="0"/>
              <a:t>утверждения решения о бюджете </a:t>
            </a:r>
            <a:r>
              <a:rPr lang="ru-RU" sz="2000" dirty="0" smtClean="0"/>
              <a:t>представительным органом </a:t>
            </a:r>
            <a:r>
              <a:rPr lang="ru-RU" sz="2000" dirty="0"/>
              <a:t>местного самоуправления и продолжается в </a:t>
            </a:r>
            <a:r>
              <a:rPr lang="ru-RU" sz="2000" dirty="0" smtClean="0"/>
              <a:t>течение финансового </a:t>
            </a:r>
            <a:r>
              <a:rPr lang="ru-RU" sz="2000" dirty="0"/>
              <a:t>года. Его содержание заключается в </a:t>
            </a:r>
            <a:r>
              <a:rPr lang="ru-RU" sz="2000" dirty="0" smtClean="0"/>
              <a:t>выполнении доходной </a:t>
            </a:r>
            <a:r>
              <a:rPr lang="ru-RU" sz="2000" dirty="0"/>
              <a:t>и расходной </a:t>
            </a:r>
            <a:r>
              <a:rPr lang="ru-RU" sz="2000" dirty="0" smtClean="0"/>
              <a:t>части бюджета.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5900" y="251520"/>
            <a:ext cx="593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Что такое исполнение бюджета?</a:t>
            </a:r>
            <a:endParaRPr lang="ru-RU" sz="24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34" y="60"/>
            <a:ext cx="658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показатели социально-экономического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развития муниципального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образования  Ейский район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 2022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44695"/>
              </p:ext>
            </p:extLst>
          </p:nvPr>
        </p:nvGraphicFramePr>
        <p:xfrm>
          <a:off x="154968" y="950864"/>
          <a:ext cx="6588732" cy="8126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4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00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2021 год факт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2022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Динамика к 2021 году, в 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134,803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134,306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134,624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2045,8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1960,0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2031,0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поддержка(консультационна)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3507,5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3954,0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3845,9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</a:rPr>
                        <a:t>Прибыль прибыльных крупных и средних 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3925,4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4416,6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3914,4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Убытки убыточных крупных и средних организаций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Удельный вес убыточных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Уровень регистрируемой безработицы (на конец периода)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Фонд заработной </a:t>
                      </a:r>
                      <a:r>
                        <a:rPr lang="ru-RU" sz="900" u="none" strike="noStrike" dirty="0" smtClean="0">
                          <a:effectLst/>
                        </a:rPr>
                        <a:t>платы крупных </a:t>
                      </a:r>
                      <a:r>
                        <a:rPr lang="ru-RU" sz="900" u="none" strike="noStrike" dirty="0">
                          <a:effectLst/>
                        </a:rPr>
                        <a:t>и средних организаций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7 870,7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8 818,00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8 514,9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Численность работающих  для расчета среднемесячной заработной платы крупных и средних организаций)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19,018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18,073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Среднемесячная заработная плата  по крупным и средним организациям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34488,4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39316,9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39261,4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населения с доходами ниже прожиточного минимума в % ко всему населению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(промышленное производство (объем отгруженной продукции) по крупным и средним организациям)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3396,8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6235,3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7148,3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8366700,0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8509600,0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8438000,0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11 783 097,0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13 668 000,0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12 850 500,0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98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226 683,4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227 000,0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228 343,5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Численность населения в возрасте от 1 до 6 лет (за исключением школьников)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6577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5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12 682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12 852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12 683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4982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4 986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4931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Детские дошкольные учреждения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06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37331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41664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06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32822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36555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36447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94" marR="3094" marT="309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39772"/>
            <a:ext cx="6102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показатели исполнения районного бюджета за </a:t>
            </a:r>
            <a:r>
              <a:rPr lang="ru-RU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2022</a:t>
            </a:r>
            <a:endParaRPr 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75878"/>
              </p:ext>
            </p:extLst>
          </p:nvPr>
        </p:nvGraphicFramePr>
        <p:xfrm>
          <a:off x="179639" y="899592"/>
          <a:ext cx="6552727" cy="3465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80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(отчет)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к 2021 году,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плановые показатели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плановым показателям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17232" y="56299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млн рублей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79" y="4427984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Источники финансирования дефицита бюджета</a:t>
            </a:r>
            <a:endParaRPr lang="ru-RU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688" y="4814446"/>
            <a:ext cx="5760640" cy="8376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бюджета, всего: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27,0 млн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2892" y="5796136"/>
            <a:ext cx="3283110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бюджетами муниципальных районов кредитов от кредитных организаций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млн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892" y="6948264"/>
            <a:ext cx="328311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кредитов из бюджетов муниципальных районов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млн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892" y="7984976"/>
            <a:ext cx="328311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прочих остатков денежных средств бюджета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3064,5 млн 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5024" y="5796136"/>
            <a:ext cx="3076384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кредитов из других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бюджетной системы РФ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млн 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5024" y="6948264"/>
            <a:ext cx="3076384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бюджетных кредитов, предоставленных другим бюджетам бюджетной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млн 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5024" y="7984976"/>
            <a:ext cx="3076384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прочих остатков денежных средств бюджетами муниципального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3045,9 млн 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814447" y="56578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  <a:endCxn id="10" idx="0"/>
          </p:cNvCxnSpPr>
          <p:nvPr/>
        </p:nvCxnSpPr>
        <p:spPr>
          <a:xfrm>
            <a:off x="1814447" y="68042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2"/>
            <a:endCxn id="12" idx="0"/>
          </p:cNvCxnSpPr>
          <p:nvPr/>
        </p:nvCxnSpPr>
        <p:spPr>
          <a:xfrm>
            <a:off x="1814447" y="7862664"/>
            <a:ext cx="0" cy="12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3"/>
            <a:endCxn id="15" idx="1"/>
          </p:cNvCxnSpPr>
          <p:nvPr/>
        </p:nvCxnSpPr>
        <p:spPr>
          <a:xfrm>
            <a:off x="3456002" y="8442176"/>
            <a:ext cx="189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" idx="2"/>
            <a:endCxn id="14" idx="0"/>
          </p:cNvCxnSpPr>
          <p:nvPr/>
        </p:nvCxnSpPr>
        <p:spPr>
          <a:xfrm>
            <a:off x="5183216" y="68042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4" idx="2"/>
            <a:endCxn id="15" idx="0"/>
          </p:cNvCxnSpPr>
          <p:nvPr/>
        </p:nvCxnSpPr>
        <p:spPr>
          <a:xfrm>
            <a:off x="5183216" y="7862664"/>
            <a:ext cx="0" cy="12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3" idx="0"/>
          </p:cNvCxnSpPr>
          <p:nvPr/>
        </p:nvCxnSpPr>
        <p:spPr>
          <a:xfrm flipV="1">
            <a:off x="5183216" y="56521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74" y="10750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муниципального образования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районный бюджет и свод бюджетов сельских поселений, входящих в состав муниципального образования (без учета межбюджетных трансфертов между этими бюджетами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8137810"/>
              </p:ext>
            </p:extLst>
          </p:nvPr>
        </p:nvGraphicFramePr>
        <p:xfrm>
          <a:off x="120678" y="1307833"/>
          <a:ext cx="6552728" cy="320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09120" y="378552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2963,9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5104" y="3278158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2874,9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3176" y="2755707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3383,9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978" y="2325951"/>
            <a:ext cx="165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3618,6 млн. рублей 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8051" y="173419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Monotype Corsiva" panose="03010101010201010101" pitchFamily="66" charset="0"/>
              </a:rPr>
              <a:t>3923,3 </a:t>
            </a:r>
          </a:p>
          <a:p>
            <a:pPr algn="ctr"/>
            <a:r>
              <a:rPr lang="ru-RU" sz="1400" b="1" dirty="0" smtClean="0">
                <a:latin typeface="Monotype Corsiva" panose="03010101010201010101" pitchFamily="66" charset="0"/>
              </a:rPr>
              <a:t>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96887105"/>
              </p:ext>
            </p:extLst>
          </p:nvPr>
        </p:nvGraphicFramePr>
        <p:xfrm>
          <a:off x="0" y="4932040"/>
          <a:ext cx="6858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929" y="7590164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2962,1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407" y="702636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2940,0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5224" y="6516215"/>
            <a:ext cx="19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3279,3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8051" y="601216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Monotype Corsiva" panose="03010101010201010101" pitchFamily="66" charset="0"/>
              </a:rPr>
              <a:t>3490,8</a:t>
            </a:r>
          </a:p>
          <a:p>
            <a:pPr algn="ctr"/>
            <a:r>
              <a:rPr lang="ru-RU" sz="1400" b="1" dirty="0" smtClean="0">
                <a:latin typeface="Monotype Corsiva" panose="03010101010201010101" pitchFamily="66" charset="0"/>
              </a:rPr>
              <a:t>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5314" y="5229944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3871,2 млн. рублей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589" y="1"/>
            <a:ext cx="6181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Объем финансовой помощи поселениям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из районного 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2922100"/>
              </p:ext>
            </p:extLst>
          </p:nvPr>
        </p:nvGraphicFramePr>
        <p:xfrm>
          <a:off x="116632" y="683568"/>
          <a:ext cx="65694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16" l="20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52" y="5951446"/>
            <a:ext cx="4968552" cy="31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32523"/>
              </p:ext>
            </p:extLst>
          </p:nvPr>
        </p:nvGraphicFramePr>
        <p:xfrm>
          <a:off x="116632" y="683568"/>
          <a:ext cx="6624735" cy="83298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6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6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3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2021 год 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2022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Динамика к 2021 году,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 исполнения к уточненной сводной бюджетной росписи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РАСХОДЫ 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2 489 257,0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100,0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3 010 264,1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100,0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2 939 162,3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     100,0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76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в том числе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Расходы в рамках муниципальных программ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2 350 808,8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     94,4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2 834 188,7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94,2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2 770 542,6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94,3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Развитие образования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1 556 232,1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62,5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1 807 887,0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60,1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1 794 720,8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61,1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Социальная поддержка граждан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63 734,3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  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73 158,3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71 117,4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Дети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54 267,3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  2,2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72 837,8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72 073,4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2,5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132,8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6 794,1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8 198,7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8 122,9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Обеспечение безопасности населения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59 627,3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  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79 233,2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77 982,0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2,7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130,8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Развитие культуры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158 166,9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</a:rPr>
                        <a:t>       6,4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166 364,2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5,5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166 122,3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5,7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Развитие санаторно-курортного и туристского комплекса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161,1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99,2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61,6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Развитие физической культуры и спорта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149 886,4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6,0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318 309,8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10,6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300 507,8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10,2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200,5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Развитие жилищно-коммунального и дорожного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164 541,5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6,6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93 861,2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75 970,2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80,9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Развитие топливно-энергетического комплекса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17 899,4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627,2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Поддержка Ейского районного казачьего общества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7 000,0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7 000,0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7 000,0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14 437,2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16 684,4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16 226,6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7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2 225,0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2 145,0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4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16 859,0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22 339,2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22 250,6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132,0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Молодежь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10 202,4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11 531,3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11 453,0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91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Профилактика терроризма и экстремизма, усиление борьбы с преступностью, профилактика правонарушений  и противодействие коррупции в Ейском районе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30 688,4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1,2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13 186,3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13 186,1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Управление муниципальными финансами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31 262,6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54 522,9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1,8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53 749,8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1,8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171,9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Медиасреда</a:t>
                      </a:r>
                      <a:r>
                        <a:rPr lang="ru-RU" sz="900" u="none" strike="noStrike" dirty="0">
                          <a:effectLst/>
                        </a:rPr>
                        <a:t>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2 641,9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3 000,0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2 998,3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Социально-экономическое развитие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642,9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604,0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602,4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Информатизация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1 833,5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1 879,0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1 873,7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91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1 930,5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79 266,4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2,6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71 713,9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3714,8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0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Непрограммные расходы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138 448,2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5,6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176 075,4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    5,8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168 619,7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         5,7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121,8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9" marR="6469" marT="6469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263" y="-28164"/>
            <a:ext cx="6624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 бюджетных  ассигнований по муниципальным программам </a:t>
            </a:r>
            <a:r>
              <a:rPr lang="ru-RU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непрограммным направлениям </a:t>
            </a:r>
            <a:r>
              <a:rPr lang="ru-RU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Ейского района</a:t>
            </a:r>
            <a:r>
              <a:rPr lang="ru-RU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</a:t>
            </a:r>
            <a:endParaRPr lang="ru-RU" sz="1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415642" y="4991862"/>
            <a:ext cx="11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5084" y="8492238"/>
            <a:ext cx="432048" cy="400007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50664" y="8353850"/>
            <a:ext cx="168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724" y="8492237"/>
            <a:ext cx="453552" cy="4578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60475" y="8365330"/>
            <a:ext cx="168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0718" y="77499"/>
            <a:ext cx="5616624" cy="94210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РАСХОДЫ БЮДЖЕТА ЕЙСКОГО РАЙОНА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8076663"/>
              </p:ext>
            </p:extLst>
          </p:nvPr>
        </p:nvGraphicFramePr>
        <p:xfrm>
          <a:off x="275496" y="3491880"/>
          <a:ext cx="6447869" cy="458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1225452" y="584852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3505,1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98859" y="536200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3912,2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888891" y="602488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2489,3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473667" y="573819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2939,2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485847" y="6749371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1015,8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750663" y="6079360"/>
            <a:ext cx="1225806" cy="25384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809783">
            <a:off x="4798702" y="5768996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-42,8 (4,2%)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0145" y="1835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173" y="1189365"/>
            <a:ext cx="67284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latin typeface="Bahnschrift SemiCondensed" panose="020B0502040204020203" pitchFamily="34" charset="0"/>
              </a:rPr>
              <a:t>Расходы </a:t>
            </a:r>
            <a:r>
              <a:rPr lang="ru-RU" dirty="0">
                <a:latin typeface="Bahnschrift SemiCondensed" panose="020B0502040204020203" pitchFamily="34" charset="0"/>
              </a:rPr>
              <a:t>консолидированного бюджета Ейского района за </a:t>
            </a:r>
            <a:r>
              <a:rPr lang="ru-RU" dirty="0" smtClean="0">
                <a:latin typeface="Bahnschrift SemiCondensed" panose="020B0502040204020203" pitchFamily="34" charset="0"/>
              </a:rPr>
              <a:t>       2022 </a:t>
            </a:r>
            <a:r>
              <a:rPr lang="ru-RU" dirty="0">
                <a:latin typeface="Bahnschrift SemiCondensed" panose="020B0502040204020203" pitchFamily="34" charset="0"/>
              </a:rPr>
              <a:t>год с учетом внутренних оборотов составили 3 912,2 млн. рублей, из них: районного бюджета – 2 939,2 млн. рублей, бюджетов поселений – 973 млн. рублей. По сравнению с 2021 годом расходы бюджета в целом увеличились на 407,1 млн. рублей (или 11,6%), в том числе: районного бюджета – на 449,9 млн. рублей (18,1%), бюджетов поселений, наоборот, сократились на 42,8 млн. рублей (4,2%).  </a:t>
            </a:r>
          </a:p>
        </p:txBody>
      </p:sp>
    </p:spTree>
    <p:extLst>
      <p:ext uri="{BB962C8B-B14F-4D97-AF65-F5344CB8AC3E}">
        <p14:creationId xmlns:p14="http://schemas.microsoft.com/office/powerpoint/2010/main" val="28577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4793</Words>
  <Application>Microsoft Office PowerPoint</Application>
  <PresentationFormat>Экран (4:3)</PresentationFormat>
  <Paragraphs>1624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Bahnschrift SemiCondensed</vt:lpstr>
      <vt:lpstr>Bahnschrift SemiLight</vt:lpstr>
      <vt:lpstr>Bahnschrift SemiLight SemiConde</vt:lpstr>
      <vt:lpstr>Calibri</vt:lpstr>
      <vt:lpstr>Monotype Corsiva</vt:lpstr>
      <vt:lpstr>Times New Roman</vt:lpstr>
      <vt:lpstr>Тема Office</vt:lpstr>
      <vt:lpstr>Бюджет 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budget3</dc:creator>
  <cp:lastModifiedBy>u19_02</cp:lastModifiedBy>
  <cp:revision>77</cp:revision>
  <dcterms:created xsi:type="dcterms:W3CDTF">2023-03-14T08:10:15Z</dcterms:created>
  <dcterms:modified xsi:type="dcterms:W3CDTF">2023-05-30T07:35:16Z</dcterms:modified>
</cp:coreProperties>
</file>