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3" r:id="rId2"/>
    <p:sldId id="294" r:id="rId3"/>
    <p:sldId id="260" r:id="rId4"/>
    <p:sldId id="261" r:id="rId5"/>
    <p:sldId id="296" r:id="rId6"/>
    <p:sldId id="300" r:id="rId7"/>
    <p:sldId id="308" r:id="rId8"/>
    <p:sldId id="304" r:id="rId9"/>
    <p:sldId id="305" r:id="rId10"/>
    <p:sldId id="306" r:id="rId11"/>
    <p:sldId id="307" r:id="rId12"/>
    <p:sldId id="311" r:id="rId13"/>
    <p:sldId id="309" r:id="rId14"/>
    <p:sldId id="310" r:id="rId15"/>
    <p:sldId id="297" r:id="rId16"/>
    <p:sldId id="312" r:id="rId17"/>
    <p:sldId id="315" r:id="rId18"/>
    <p:sldId id="313" r:id="rId19"/>
    <p:sldId id="314" r:id="rId20"/>
    <p:sldId id="316" r:id="rId21"/>
    <p:sldId id="303" r:id="rId22"/>
    <p:sldId id="29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1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474164905776619E-2"/>
          <c:y val="6.1252397946976712E-2"/>
          <c:w val="0.58905279427580137"/>
          <c:h val="0.93874760205302332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44"/>
      </c:pieChart>
      <c:spPr>
        <a:noFill/>
        <a:ln w="25385">
          <a:noFill/>
        </a:ln>
      </c:spPr>
    </c:plotArea>
    <c:plotVisOnly val="1"/>
    <c:dispBlanksAs val="gap"/>
    <c:showDLblsOverMax val="0"/>
  </c:chart>
  <c:txPr>
    <a:bodyPr/>
    <a:lstStyle/>
    <a:p>
      <a:pPr>
        <a:defRPr sz="1317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90"/>
      <c:rotY val="149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9474164905776619E-2"/>
          <c:y val="0"/>
          <c:w val="0.75084928214151403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etal">
              <a:bevelT w="114300" prst="artDeco"/>
              <a:bevelB w="114300" prst="artDeco"/>
            </a:sp3d>
          </c:spPr>
          <c:explosion val="10"/>
          <c:dPt>
            <c:idx val="0"/>
            <c:bubble3D val="0"/>
            <c:spPr>
              <a:scene3d>
                <a:camera prst="orthographicFront"/>
                <a:lightRig rig="threePt" dir="t"/>
              </a:scene3d>
              <a:sp3d prstMaterial="metal">
                <a:bevelT w="381000" prst="artDeco"/>
                <a:bevelB w="114300" prst="artDeco"/>
              </a:sp3d>
            </c:spPr>
          </c:dPt>
          <c:dPt>
            <c:idx val="1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 prstMaterial="metal">
                <a:bevelT w="114300" prst="artDeco"/>
                <a:bevelB w="114300" prst="artDeco"/>
              </a:sp3d>
            </c:spPr>
          </c:dPt>
          <c:dPt>
            <c:idx val="2"/>
            <c:bubble3D val="0"/>
          </c:dPt>
          <c:dPt>
            <c:idx val="3"/>
            <c:bubble3D val="0"/>
            <c:spPr>
              <a:solidFill>
                <a:srgbClr val="7030A0"/>
              </a:solidFill>
              <a:scene3d>
                <a:camera prst="orthographicFront"/>
                <a:lightRig rig="threePt" dir="t"/>
              </a:scene3d>
              <a:sp3d prstMaterial="metal">
                <a:bevelT w="114300" prst="artDeco"/>
                <a:bevelB w="114300" prst="artDeco"/>
              </a:sp3d>
            </c:spPr>
          </c:dPt>
          <c:dPt>
            <c:idx val="4"/>
            <c:bubble3D val="0"/>
          </c:dPt>
          <c:dPt>
            <c:idx val="5"/>
            <c:bubble3D val="0"/>
            <c:spPr>
              <a:solidFill>
                <a:schemeClr val="bg2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 prstMaterial="metal">
                <a:bevelT w="114300" prst="artDeco"/>
                <a:bevelB w="114300" prst="artDeco"/>
              </a:sp3d>
            </c:spPr>
          </c:dPt>
          <c:dPt>
            <c:idx val="6"/>
            <c:bubble3D val="0"/>
            <c:spPr>
              <a:solidFill>
                <a:srgbClr val="E0C41E"/>
              </a:solidFill>
              <a:scene3d>
                <a:camera prst="orthographicFront"/>
                <a:lightRig rig="threePt" dir="t"/>
              </a:scene3d>
              <a:sp3d prstMaterial="metal">
                <a:bevelT w="114300" prst="artDeco"/>
                <a:bevelB w="114300" prst="artDeco"/>
              </a:sp3d>
            </c:spPr>
          </c:dPt>
          <c:dPt>
            <c:idx val="7"/>
            <c:bubble3D val="0"/>
          </c:dPt>
          <c:dPt>
            <c:idx val="8"/>
            <c:bubble3D val="0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 prstMaterial="metal">
                <a:bevelT w="114300" prst="artDeco"/>
                <a:bevelB w="114300" prst="artDeco"/>
              </a:sp3d>
            </c:spPr>
          </c:dPt>
          <c:dPt>
            <c:idx val="9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 prstMaterial="metal">
                <a:bevelT w="114300" prst="artDeco"/>
                <a:bevelB w="114300" prst="artDeco"/>
              </a:sp3d>
            </c:spPr>
          </c:dPt>
          <c:dLbls>
            <c:dLbl>
              <c:idx val="0"/>
              <c:layout>
                <c:manualLayout>
                  <c:x val="3.453560010161108E-2"/>
                  <c:y val="0.2900785038402707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0.13602874762469128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0.10016409695609231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0.14293665673702904"/>
                  <c:y val="0.1705649158640492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4"/>
              <c:layout>
                <c:manualLayout>
                  <c:x val="7.6459344241611327E-2"/>
                  <c:y val="6.832168166433426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5"/>
              <c:layout>
                <c:manualLayout>
                  <c:x val="0.10310417363589257"/>
                  <c:y val="-6.681496525856744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6"/>
              <c:layout>
                <c:manualLayout>
                  <c:x val="0.12981190156304745"/>
                  <c:y val="-4.319516426920943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7"/>
              <c:layout>
                <c:manualLayout>
                  <c:x val="0.12846220387848079"/>
                  <c:y val="2.651042853191004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8"/>
              <c:layout>
                <c:manualLayout>
                  <c:x val="9.6436929151354656E-2"/>
                  <c:y val="9.854652463631334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9"/>
              <c:layout>
                <c:manualLayout>
                  <c:x val="3.0762249723274536E-3"/>
                  <c:y val="0.195058499039932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0"/>
              <c:layout>
                <c:manualLayout>
                  <c:x val="5.6934404130936029E-3"/>
                  <c:y val="9.779621749601340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810" b="1"/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Лист1!$A$2:$A$12</c:f>
              <c:strCache>
                <c:ptCount val="11"/>
                <c:pt idx="0">
                  <c:v>НДФЛ</c:v>
                </c:pt>
                <c:pt idx="1">
                  <c:v>налог на прибыль</c:v>
                </c:pt>
                <c:pt idx="2">
                  <c:v>доходы от продажи земельных участков</c:v>
                </c:pt>
                <c:pt idx="3">
                  <c:v>государственная пошлина</c:v>
                </c:pt>
                <c:pt idx="4">
                  <c:v>аренда земли</c:v>
                </c:pt>
                <c:pt idx="5">
                  <c:v>ЕСХН</c:v>
                </c:pt>
                <c:pt idx="6">
                  <c:v>ЕНВД</c:v>
                </c:pt>
                <c:pt idx="7">
                  <c:v>НВОС</c:v>
                </c:pt>
                <c:pt idx="8">
                  <c:v>прочие</c:v>
                </c:pt>
                <c:pt idx="9">
                  <c:v>Налог на имущество организаций </c:v>
                </c:pt>
                <c:pt idx="10">
                  <c:v>УСН</c:v>
                </c:pt>
              </c:strCache>
            </c:strRef>
          </c:cat>
          <c:val>
            <c:numRef>
              <c:f>Лист1!$B$2:$B$12</c:f>
              <c:numCache>
                <c:formatCode>0.0</c:formatCode>
                <c:ptCount val="11"/>
                <c:pt idx="0">
                  <c:v>65.5</c:v>
                </c:pt>
                <c:pt idx="1">
                  <c:v>1.7</c:v>
                </c:pt>
                <c:pt idx="2">
                  <c:v>0.3</c:v>
                </c:pt>
                <c:pt idx="3">
                  <c:v>1.6</c:v>
                </c:pt>
                <c:pt idx="4">
                  <c:v>12.9</c:v>
                </c:pt>
                <c:pt idx="5">
                  <c:v>1.7</c:v>
                </c:pt>
                <c:pt idx="6">
                  <c:v>2.2999999999999998</c:v>
                </c:pt>
                <c:pt idx="7">
                  <c:v>0.8</c:v>
                </c:pt>
                <c:pt idx="8">
                  <c:v>1.1000000000000001</c:v>
                </c:pt>
                <c:pt idx="9">
                  <c:v>0.6</c:v>
                </c:pt>
                <c:pt idx="10">
                  <c:v>11.5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8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90"/>
      <c:rotY val="18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2020492977156167E-2"/>
          <c:y val="0"/>
          <c:w val="0.75084928214151403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etal">
              <a:bevelT w="114300" prst="artDeco"/>
              <a:bevelB w="114300" prst="artDeco"/>
            </a:sp3d>
          </c:spPr>
          <c:explosion val="8"/>
          <c:dPt>
            <c:idx val="0"/>
            <c:bubble3D val="0"/>
            <c:spPr>
              <a:scene3d>
                <a:camera prst="orthographicFront"/>
                <a:lightRig rig="threePt" dir="t"/>
              </a:scene3d>
              <a:sp3d prstMaterial="metal">
                <a:bevelT w="381000" prst="artDeco"/>
                <a:bevelB w="114300" prst="artDeco"/>
              </a:sp3d>
            </c:spPr>
          </c:dPt>
          <c:dPt>
            <c:idx val="1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 prstMaterial="metal">
                <a:bevelT w="114300" prst="artDeco"/>
                <a:bevelB w="114300" prst="artDeco"/>
              </a:sp3d>
            </c:spPr>
          </c:dPt>
          <c:dPt>
            <c:idx val="2"/>
            <c:bubble3D val="0"/>
          </c:dPt>
          <c:dPt>
            <c:idx val="3"/>
            <c:bubble3D val="0"/>
            <c:spPr>
              <a:solidFill>
                <a:srgbClr val="7030A0"/>
              </a:solidFill>
              <a:scene3d>
                <a:camera prst="orthographicFront"/>
                <a:lightRig rig="threePt" dir="t"/>
              </a:scene3d>
              <a:sp3d prstMaterial="metal">
                <a:bevelT w="114300" prst="artDeco"/>
                <a:bevelB w="114300" prst="artDeco"/>
              </a:sp3d>
            </c:spPr>
          </c:dPt>
          <c:dPt>
            <c:idx val="4"/>
            <c:bubble3D val="0"/>
          </c:dPt>
          <c:dPt>
            <c:idx val="5"/>
            <c:bubble3D val="0"/>
            <c:spPr>
              <a:solidFill>
                <a:schemeClr val="bg2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 prstMaterial="metal">
                <a:bevelT w="114300" prst="artDeco"/>
                <a:bevelB w="114300" prst="artDeco"/>
              </a:sp3d>
            </c:spPr>
          </c:dPt>
          <c:dPt>
            <c:idx val="6"/>
            <c:bubble3D val="0"/>
            <c:spPr>
              <a:solidFill>
                <a:srgbClr val="E0C41E"/>
              </a:solidFill>
              <a:scene3d>
                <a:camera prst="orthographicFront"/>
                <a:lightRig rig="threePt" dir="t"/>
              </a:scene3d>
              <a:sp3d prstMaterial="metal">
                <a:bevelT w="114300" prst="artDeco"/>
                <a:bevelB w="114300" prst="artDeco"/>
              </a:sp3d>
            </c:spPr>
          </c:dPt>
          <c:dPt>
            <c:idx val="7"/>
            <c:bubble3D val="0"/>
          </c:dPt>
          <c:dPt>
            <c:idx val="8"/>
            <c:bubble3D val="0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 prstMaterial="metal">
                <a:bevelT w="114300" prst="artDeco"/>
                <a:bevelB w="114300" prst="artDeco"/>
              </a:sp3d>
            </c:spPr>
          </c:dPt>
          <c:dPt>
            <c:idx val="9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 prstMaterial="metal">
                <a:bevelT w="114300" prst="artDeco"/>
                <a:bevelB w="114300" prst="artDeco"/>
              </a:sp3d>
            </c:spPr>
          </c:dPt>
          <c:dLbls>
            <c:dLbl>
              <c:idx val="0"/>
              <c:layout>
                <c:manualLayout>
                  <c:x val="-3.7231141786673923E-2"/>
                  <c:y val="0.2881174444941926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0.16489706591214467"/>
                  <c:y val="1.808121438737268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-1.235404428255665E-2"/>
                  <c:y val="6.5624124212146223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7.7859586357470492E-2"/>
                  <c:y val="1.357405502759716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4"/>
              <c:layout>
                <c:manualLayout>
                  <c:x val="9.4841844151773408E-2"/>
                  <c:y val="2.0711440745625645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5"/>
              <c:layout>
                <c:manualLayout>
                  <c:x val="0.11033544279854517"/>
                  <c:y val="-7.067193501595987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6"/>
              <c:layout>
                <c:manualLayout>
                  <c:x val="6.1174779370835437E-2"/>
                  <c:y val="-5.59017701701855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7"/>
              <c:layout>
                <c:manualLayout>
                  <c:x val="4.3420143861564321E-2"/>
                  <c:y val="-1.4047055828391314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8"/>
              <c:layout>
                <c:manualLayout>
                  <c:x val="9.1314155394268237E-2"/>
                  <c:y val="0.1058419388416510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9"/>
              <c:layout>
                <c:manualLayout>
                  <c:x val="1.7807705402644848E-2"/>
                  <c:y val="0.2255852093028544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0"/>
              <c:layout>
                <c:manualLayout>
                  <c:x val="3.6500629597003974E-2"/>
                  <c:y val="4.518776805460059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Лист1!$A$2:$A$12</c:f>
              <c:strCache>
                <c:ptCount val="11"/>
                <c:pt idx="0">
                  <c:v>НДФЛ</c:v>
                </c:pt>
                <c:pt idx="1">
                  <c:v>налог на прибыль</c:v>
                </c:pt>
                <c:pt idx="2">
                  <c:v>НВОС</c:v>
                </c:pt>
                <c:pt idx="3">
                  <c:v>государственная пошлина</c:v>
                </c:pt>
                <c:pt idx="4">
                  <c:v>аренда земли</c:v>
                </c:pt>
                <c:pt idx="5">
                  <c:v>ЕСХН</c:v>
                </c:pt>
                <c:pt idx="6">
                  <c:v>Патентная система</c:v>
                </c:pt>
                <c:pt idx="7">
                  <c:v>продажа земельных участков</c:v>
                </c:pt>
                <c:pt idx="8">
                  <c:v>прочие</c:v>
                </c:pt>
                <c:pt idx="9">
                  <c:v>Налог на имущество организаций </c:v>
                </c:pt>
                <c:pt idx="10">
                  <c:v>УСН</c:v>
                </c:pt>
              </c:strCache>
            </c:strRef>
          </c:cat>
          <c:val>
            <c:numRef>
              <c:f>Лист1!$B$2:$B$12</c:f>
              <c:numCache>
                <c:formatCode>0.0</c:formatCode>
                <c:ptCount val="11"/>
                <c:pt idx="0">
                  <c:v>56.8</c:v>
                </c:pt>
                <c:pt idx="1">
                  <c:v>1.6</c:v>
                </c:pt>
                <c:pt idx="2">
                  <c:v>0.6</c:v>
                </c:pt>
                <c:pt idx="3">
                  <c:v>1.6</c:v>
                </c:pt>
                <c:pt idx="4">
                  <c:v>11.8</c:v>
                </c:pt>
                <c:pt idx="5">
                  <c:v>2</c:v>
                </c:pt>
                <c:pt idx="6">
                  <c:v>3.9</c:v>
                </c:pt>
                <c:pt idx="7">
                  <c:v>0.2</c:v>
                </c:pt>
                <c:pt idx="8">
                  <c:v>1.2</c:v>
                </c:pt>
                <c:pt idx="9">
                  <c:v>0.5</c:v>
                </c:pt>
                <c:pt idx="10">
                  <c:v>19.8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8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180607579100247"/>
          <c:y val="0.20755730533683289"/>
          <c:w val="0.49908925605143184"/>
          <c:h val="0.6943113152522600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explosion val="6"/>
          <c:dPt>
            <c:idx val="0"/>
            <c:bubble3D val="0"/>
            <c:spPr>
              <a:solidFill>
                <a:srgbClr val="66CCFF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solidFill>
                <a:srgbClr val="FF6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bubble3D val="0"/>
            <c:spPr>
              <a:solidFill>
                <a:srgbClr val="CC99FF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4"/>
            <c:bubble3D val="0"/>
            <c:spPr>
              <a:solidFill>
                <a:srgbClr val="D34817">
                  <a:lumMod val="40000"/>
                  <a:lumOff val="60000"/>
                </a:srgb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5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6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7"/>
            <c:bubble3D val="0"/>
            <c:spPr>
              <a:solidFill>
                <a:srgbClr val="FF0066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8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9"/>
            <c:bubble3D val="0"/>
            <c:spPr>
              <a:solidFill>
                <a:srgbClr val="CC99FF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1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2"/>
            <c:bubble3D val="0"/>
            <c:spPr>
              <a:solidFill>
                <a:srgbClr val="FF6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3"/>
            <c:bubble3D val="0"/>
            <c:spPr>
              <a:solidFill>
                <a:srgbClr val="00FF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4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5"/>
            <c:bubble3D val="0"/>
            <c:spPr>
              <a:solidFill>
                <a:srgbClr val="0099FF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6"/>
            <c:bubble3D val="0"/>
          </c:dPt>
          <c:dLbls>
            <c:dLbl>
              <c:idx val="0"/>
              <c:layout>
                <c:manualLayout>
                  <c:x val="-0.19301814561033448"/>
                  <c:y val="6.6666511130575937E-2"/>
                </c:manualLayout>
              </c:layout>
              <c:showLegendKey val="1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8912196208419038"/>
                  <c:y val="-3.7037031636479004E-3"/>
                </c:manualLayout>
              </c:layout>
              <c:showLegendKey val="1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517529576689769"/>
                  <c:y val="-8.8889021742633162E-2"/>
                </c:manualLayout>
              </c:layout>
              <c:showLegendKey val="1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1048389167660198"/>
                  <c:y val="-0.15555611613354969"/>
                </c:manualLayout>
              </c:layout>
              <c:showLegendKey val="1"/>
              <c:showVal val="0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1950423834291926E-2"/>
                  <c:y val="-0.14814841817608368"/>
                </c:manualLayout>
              </c:layout>
              <c:showLegendKey val="1"/>
              <c:showVal val="0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14376616400487385"/>
                  <c:y val="-0.12962975654275932"/>
                </c:manualLayout>
              </c:layout>
              <c:showLegendKey val="1"/>
              <c:showVal val="0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19700939379249807"/>
                  <c:y val="-9.4444430673019761E-2"/>
                </c:manualLayout>
              </c:layout>
              <c:showLegendKey val="1"/>
              <c:showVal val="0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.21032232368624462"/>
                  <c:y val="-6.4815096994007435E-2"/>
                </c:manualLayout>
              </c:layout>
              <c:showLegendKey val="1"/>
              <c:showVal val="0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.16506389613112016"/>
                  <c:y val="-3.5185763314995143E-2"/>
                </c:manualLayout>
              </c:layout>
              <c:showLegendKey val="1"/>
              <c:showVal val="0"/>
              <c:showCatName val="1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.20366695926736281"/>
                  <c:y val="1.2962961072767482E-2"/>
                </c:manualLayout>
              </c:layout>
              <c:showLegendKey val="1"/>
              <c:showVal val="0"/>
              <c:showCatName val="1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0.2076600940689402"/>
                  <c:y val="5.3703695872893573E-2"/>
                </c:manualLayout>
              </c:layout>
              <c:showLegendKey val="1"/>
              <c:showVal val="0"/>
              <c:showCatName val="1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0.14642818399779906"/>
                  <c:y val="0.11666650383982155"/>
                </c:manualLayout>
              </c:layout>
              <c:showLegendKey val="1"/>
              <c:showVal val="0"/>
              <c:showCatName val="1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9.3180237661640145E-2"/>
                  <c:y val="0.1685183481308912"/>
                </c:manualLayout>
              </c:layout>
              <c:showLegendKey val="1"/>
              <c:showVal val="0"/>
              <c:showCatName val="1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3.3276926906599238E-2"/>
                  <c:y val="0.18333330660056757"/>
                </c:manualLayout>
              </c:layout>
              <c:showLegendKey val="1"/>
              <c:showVal val="0"/>
              <c:showCatName val="1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0.12379692638253829"/>
                  <c:y val="0.1685183481308912"/>
                </c:manualLayout>
              </c:layout>
              <c:showLegendKey val="1"/>
              <c:showVal val="0"/>
              <c:showCatName val="1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0.16506347688236142"/>
                  <c:y val="0.12777775914585024"/>
                </c:manualLayout>
              </c:layout>
              <c:showLegendKey val="1"/>
              <c:showVal val="0"/>
              <c:showCatName val="1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0.21165480105336251"/>
                  <c:y val="9.6296282254843643E-2"/>
                </c:manualLayout>
              </c:layout>
              <c:showLegendKey val="1"/>
              <c:showVal val="0"/>
              <c:showCatName val="1"/>
              <c:showSerName val="0"/>
              <c:showPercent val="0"/>
              <c:showBubbleSize val="0"/>
            </c:dLbl>
            <c:spPr>
              <a:scene3d>
                <a:camera prst="orthographicFront"/>
                <a:lightRig rig="threePt" dir="t"/>
              </a:scene3d>
              <a:sp3d>
                <a:bevelT w="6350"/>
              </a:sp3d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1"/>
            <c:showVal val="0"/>
            <c:showCatName val="1"/>
            <c:showSerName val="0"/>
            <c:showPercent val="0"/>
            <c:showBubbleSize val="0"/>
            <c:showLeaderLines val="0"/>
          </c:dLbls>
          <c:cat>
            <c:strRef>
              <c:f>Лист1!$A$2:$A$17</c:f>
              <c:strCache>
                <c:ptCount val="16"/>
                <c:pt idx="0">
                  <c:v>Пищевая промышленность и хранение зерна</c:v>
                </c:pt>
                <c:pt idx="1">
                  <c:v>Обрабатывающие производства</c:v>
                </c:pt>
                <c:pt idx="2">
                  <c:v>Сельское хозяйство</c:v>
                </c:pt>
                <c:pt idx="3">
                  <c:v>Санаторно-курортный комплекс</c:v>
                </c:pt>
                <c:pt idx="4">
                  <c:v>Оптовая и розничная торговля</c:v>
                </c:pt>
                <c:pt idx="5">
                  <c:v>Строительство</c:v>
                </c:pt>
                <c:pt idx="6">
                  <c:v>Производство и распределение электр., газа и воды</c:v>
                </c:pt>
                <c:pt idx="7">
                  <c:v>Общественное питание</c:v>
                </c:pt>
                <c:pt idx="8">
                  <c:v>Транспорт</c:v>
                </c:pt>
                <c:pt idx="9">
                  <c:v>Финансовая деятельность</c:v>
                </c:pt>
                <c:pt idx="10">
                  <c:v>Операции с недвижимым имуществом</c:v>
                </c:pt>
                <c:pt idx="11">
                  <c:v>Остальные виды деятельности</c:v>
                </c:pt>
                <c:pt idx="12">
                  <c:v>Государственное управление</c:v>
                </c:pt>
                <c:pt idx="13">
                  <c:v>Образование</c:v>
                </c:pt>
                <c:pt idx="14">
                  <c:v>Добыча полезных ископаемых</c:v>
                </c:pt>
                <c:pt idx="15">
                  <c:v>Здравоохранение</c:v>
                </c:pt>
              </c:strCache>
            </c:strRef>
          </c:cat>
          <c:val>
            <c:numRef>
              <c:f>Лист1!$B$2:$B$17</c:f>
              <c:numCache>
                <c:formatCode>0.0</c:formatCode>
                <c:ptCount val="16"/>
                <c:pt idx="0">
                  <c:v>2.4</c:v>
                </c:pt>
                <c:pt idx="1">
                  <c:v>9.1999999999999993</c:v>
                </c:pt>
                <c:pt idx="2">
                  <c:v>11.8</c:v>
                </c:pt>
                <c:pt idx="3">
                  <c:v>1.6</c:v>
                </c:pt>
                <c:pt idx="4">
                  <c:v>17.3</c:v>
                </c:pt>
                <c:pt idx="5">
                  <c:v>3.3</c:v>
                </c:pt>
                <c:pt idx="6">
                  <c:v>3.2</c:v>
                </c:pt>
                <c:pt idx="7">
                  <c:v>1.7</c:v>
                </c:pt>
                <c:pt idx="8">
                  <c:v>8.1999999999999993</c:v>
                </c:pt>
                <c:pt idx="9">
                  <c:v>1</c:v>
                </c:pt>
                <c:pt idx="10">
                  <c:v>3.3</c:v>
                </c:pt>
                <c:pt idx="11">
                  <c:v>7.4</c:v>
                </c:pt>
                <c:pt idx="12">
                  <c:v>14.4</c:v>
                </c:pt>
                <c:pt idx="13">
                  <c:v>6.9</c:v>
                </c:pt>
                <c:pt idx="14">
                  <c:v>0.7</c:v>
                </c:pt>
                <c:pt idx="15">
                  <c:v>7.6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45"/>
        <c:holeSize val="25"/>
      </c:doughnut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792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4.673213648943321E-2"/>
          <c:w val="1"/>
          <c:h val="0.94926004228329808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ln w="28552">
              <a:solidFill>
                <a:srgbClr val="FF0000"/>
              </a:solidFill>
              <a:prstDash val="solid"/>
            </a:ln>
          </c:spPr>
          <c:marker>
            <c:symbol val="diamond"/>
            <c:size val="6"/>
            <c:spPr>
              <a:solidFill>
                <a:srgbClr val="66FF33"/>
              </a:solidFill>
              <a:ln>
                <a:solidFill>
                  <a:srgbClr val="0070C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14300" prst="hardEdge"/>
                <a:bevelB w="152400" h="50800" prst="softRound"/>
              </a:sp3d>
            </c:spPr>
          </c:marker>
          <c:dLbls>
            <c:dLbl>
              <c:idx val="0"/>
              <c:layout>
                <c:manualLayout>
                  <c:x val="-6.7263972303730962E-2"/>
                  <c:y val="-4.378747054163652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9,2</a:t>
                    </a:r>
                    <a:r>
                      <a:rPr lang="en-US" dirty="0" smtClean="0"/>
                      <a:t> 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1853352287101298E-2"/>
                  <c:y val="-4.572111556007419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7,5</a:t>
                    </a:r>
                    <a:r>
                      <a:rPr lang="en-US" dirty="0" smtClean="0"/>
                      <a:t> 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4480534010983964E-2"/>
                  <c:y val="-4.281720247152222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5,7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7012188825459452E-2"/>
                  <c:y val="-4.226677693772799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3,8</a:t>
                    </a:r>
                    <a:r>
                      <a:rPr lang="en-US" dirty="0" smtClean="0"/>
                      <a:t> 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1072087547094481E-2"/>
                  <c:y val="-4.176958090023397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2,5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4092323075213866E-2"/>
                  <c:y val="-3.814195321453959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1,2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_ ;[Red]\-0.0\ " sourceLinked="0"/>
            <c:spPr>
              <a:noFill/>
              <a:ln w="22808">
                <a:noFill/>
              </a:ln>
            </c:spPr>
            <c:txPr>
              <a:bodyPr/>
              <a:lstStyle/>
              <a:p>
                <a:pPr>
                  <a:defRPr sz="1059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Sheet1!$B$1:$G$1</c:f>
              <c:strCache>
                <c:ptCount val="6"/>
                <c:pt idx="0">
                  <c:v>1</c:v>
                </c:pt>
                <c:pt idx="1">
                  <c:v>2 кв</c:v>
                </c:pt>
                <c:pt idx="2">
                  <c:v>3 кв</c:v>
                </c:pt>
                <c:pt idx="5">
                  <c:v>3 кв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14.2</c:v>
                </c:pt>
                <c:pt idx="1">
                  <c:v>9.1999999999999993</c:v>
                </c:pt>
                <c:pt idx="2">
                  <c:v>7.5</c:v>
                </c:pt>
                <c:pt idx="3">
                  <c:v>5.8</c:v>
                </c:pt>
                <c:pt idx="4">
                  <c:v>4.2</c:v>
                </c:pt>
                <c:pt idx="5">
                  <c:v>3.1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8734464"/>
        <c:axId val="46174720"/>
      </c:lineChart>
      <c:catAx>
        <c:axId val="268734464"/>
        <c:scaling>
          <c:orientation val="minMax"/>
        </c:scaling>
        <c:delete val="1"/>
        <c:axPos val="b"/>
        <c:majorTickMark val="out"/>
        <c:minorTickMark val="none"/>
        <c:tickLblPos val="nextTo"/>
        <c:crossAx val="46174720"/>
        <c:crosses val="autoZero"/>
        <c:auto val="1"/>
        <c:lblAlgn val="ctr"/>
        <c:lblOffset val="100"/>
        <c:noMultiLvlLbl val="0"/>
      </c:catAx>
      <c:valAx>
        <c:axId val="46174720"/>
        <c:scaling>
          <c:logBase val="10"/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68734464"/>
        <c:crosses val="autoZero"/>
        <c:crossBetween val="between"/>
      </c:valAx>
      <c:spPr>
        <a:noFill/>
        <a:ln w="2537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1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20"/>
      <c:depthPercent val="70"/>
      <c:rAngAx val="1"/>
    </c:view3D>
    <c:floor>
      <c:thickness val="0"/>
      <c:spPr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557357294714555E-2"/>
          <c:y val="0.14371081784563619"/>
          <c:w val="0.89311040026246724"/>
          <c:h val="0.5727332677165354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Коммерческий кредит</c:v>
                </c:pt>
              </c:strCache>
            </c:strRef>
          </c:tx>
          <c:spPr>
            <a:solidFill>
              <a:srgbClr val="00FFFF"/>
            </a:solidFill>
            <a:scene3d>
              <a:camera prst="orthographicFront"/>
              <a:lightRig rig="threePt" dir="t"/>
            </a:scene3d>
            <a:sp3d prstMaterial="matte">
              <a:bevelT prst="angle"/>
              <a:bevelB prst="angle"/>
            </a:sp3d>
          </c:spPr>
          <c:invertIfNegative val="0"/>
          <c:dLbls>
            <c:dLbl>
              <c:idx val="4"/>
              <c:layout>
                <c:manualLayout>
                  <c:x val="5.830389828127560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факт на 1.01.2021</c:v>
                </c:pt>
                <c:pt idx="1">
                  <c:v>прогноз на 1.01.2022</c:v>
                </c:pt>
                <c:pt idx="2">
                  <c:v>прогноз на 1.01.2023</c:v>
                </c:pt>
                <c:pt idx="3">
                  <c:v>прогноз на 1.01.2024</c:v>
                </c:pt>
                <c:pt idx="4">
                  <c:v>прогноз на 1.01.2025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51.3</c:v>
                </c:pt>
                <c:pt idx="1">
                  <c:v>41.3</c:v>
                </c:pt>
                <c:pt idx="2">
                  <c:v>31.3</c:v>
                </c:pt>
                <c:pt idx="3">
                  <c:v>21.3</c:v>
                </c:pt>
                <c:pt idx="4">
                  <c:v>11.3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Бюджетный кредит</c:v>
                </c:pt>
              </c:strCache>
            </c:strRef>
          </c:tx>
          <c:spPr>
            <a:solidFill>
              <a:srgbClr val="FF6699"/>
            </a:solidFill>
            <a:scene3d>
              <a:camera prst="orthographicFront"/>
              <a:lightRig rig="threePt" dir="t"/>
            </a:scene3d>
            <a:sp3d prstMaterial="matte">
              <a:bevelT/>
              <a:bevelB/>
            </a:sp3d>
          </c:spPr>
          <c:invertIfNegative val="0"/>
          <c:dLbls>
            <c:dLbl>
              <c:idx val="0"/>
              <c:numFmt formatCode="#,##0.0" sourceLinked="0"/>
              <c:spPr/>
              <c:txPr>
                <a:bodyPr rot="0" vert="horz"/>
                <a:lstStyle/>
                <a:p>
                  <a:pPr>
                    <a:defRPr sz="12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 rot="-5400000" vert="horz"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факт на 1.01.2021</c:v>
                </c:pt>
                <c:pt idx="1">
                  <c:v>прогноз на 1.01.2022</c:v>
                </c:pt>
                <c:pt idx="2">
                  <c:v>прогноз на 1.01.2023</c:v>
                </c:pt>
                <c:pt idx="3">
                  <c:v>прогноз на 1.01.2024</c:v>
                </c:pt>
                <c:pt idx="4">
                  <c:v>прогноз на 1.01.2025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плата за пользование кредитными средствами</c:v>
                </c:pt>
              </c:strCache>
            </c:strRef>
          </c:tx>
          <c:spPr>
            <a:solidFill>
              <a:srgbClr val="66FF33"/>
            </a:solidFill>
            <a:scene3d>
              <a:camera prst="orthographicFront"/>
              <a:lightRig rig="threePt" dir="t"/>
            </a:scene3d>
            <a:sp3d prstMaterial="plastic">
              <a:bevelT/>
              <a:bevelB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факт на 1.01.2021</c:v>
                </c:pt>
                <c:pt idx="1">
                  <c:v>прогноз на 1.01.2022</c:v>
                </c:pt>
                <c:pt idx="2">
                  <c:v>прогноз на 1.01.2023</c:v>
                </c:pt>
                <c:pt idx="3">
                  <c:v>прогноз на 1.01.2024</c:v>
                </c:pt>
                <c:pt idx="4">
                  <c:v>прогноз на 1.01.2025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8845568"/>
        <c:axId val="46177024"/>
        <c:axId val="0"/>
      </c:bar3DChart>
      <c:catAx>
        <c:axId val="268845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46177024"/>
        <c:crosses val="autoZero"/>
        <c:auto val="1"/>
        <c:lblAlgn val="ctr"/>
        <c:lblOffset val="100"/>
        <c:noMultiLvlLbl val="0"/>
      </c:catAx>
      <c:valAx>
        <c:axId val="461770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68845568"/>
        <c:crosses val="autoZero"/>
        <c:crossBetween val="between"/>
      </c:valAx>
      <c:spPr>
        <a:noFill/>
        <a:ln w="25394">
          <a:noFill/>
        </a:ln>
      </c:spPr>
    </c:plotArea>
    <c:legend>
      <c:legendPos val="b"/>
      <c:layout>
        <c:manualLayout>
          <c:xMode val="edge"/>
          <c:yMode val="edge"/>
          <c:x val="5.485867041374997E-2"/>
          <c:y val="0.79894138232720913"/>
          <c:w val="0.89999994287982787"/>
          <c:h val="0.10439480779188315"/>
        </c:manualLayout>
      </c:layout>
      <c:overlay val="0"/>
      <c:spPr>
        <a:effectLst>
          <a:glow>
            <a:schemeClr val="accent1"/>
          </a:glow>
        </a:effectLst>
      </c:spPr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35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0.32922</cdr:x>
      <cdr:y>0.35694</cdr:y>
    </cdr:from>
    <cdr:to>
      <cdr:x>0.3594</cdr:x>
      <cdr:y>0.39719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141068" y="2447876"/>
          <a:ext cx="287944" cy="2760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 anchor="ctr" anchorCtr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11,8%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0.5193</cdr:x>
      <cdr:y>0.23094</cdr:y>
    </cdr:from>
    <cdr:to>
      <cdr:x>0.56019</cdr:x>
      <cdr:y>0.27169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954588" y="1583780"/>
          <a:ext cx="390126" cy="2794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17,3%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0.64836</cdr:x>
      <cdr:y>0.30444</cdr:y>
    </cdr:from>
    <cdr:to>
      <cdr:x>0.69</cdr:x>
      <cdr:y>0.34494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6185934" y="2087836"/>
          <a:ext cx="397282" cy="2777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3,3%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0.68095</cdr:x>
      <cdr:y>0.35694</cdr:y>
    </cdr:from>
    <cdr:to>
      <cdr:x>0.72284</cdr:x>
      <cdr:y>0.39719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6496825" y="2447876"/>
          <a:ext cx="399667" cy="2760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3,2%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0.69457</cdr:x>
      <cdr:y>0.39894</cdr:y>
    </cdr:from>
    <cdr:to>
      <cdr:x>0.73645</cdr:x>
      <cdr:y>0.43994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6626764" y="2735908"/>
          <a:ext cx="399571" cy="2811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1,7%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0.54566</cdr:x>
      <cdr:y>0.80843</cdr:y>
    </cdr:from>
    <cdr:to>
      <cdr:x>0.58621</cdr:x>
      <cdr:y>0.86206</cdr:y>
    </cdr:to>
    <cdr:sp macro="" textlink="">
      <cdr:nvSpPr>
        <cdr:cNvPr id="8" name="Text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206031" y="5544220"/>
          <a:ext cx="386882" cy="3677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1" hangingPunct="1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14,4%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0.39094</cdr:x>
      <cdr:y>0.26244</cdr:y>
    </cdr:from>
    <cdr:to>
      <cdr:x>0.44401</cdr:x>
      <cdr:y>0.30219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3729877" y="1799804"/>
          <a:ext cx="506335" cy="2726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1,6%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0.36998</cdr:x>
      <cdr:y>0.77792</cdr:y>
    </cdr:from>
    <cdr:to>
      <cdr:x>0.3994</cdr:x>
      <cdr:y>0.81792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3529954" y="5334953"/>
          <a:ext cx="280692" cy="2743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0,7%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0.67986</cdr:x>
      <cdr:y>0.70477</cdr:y>
    </cdr:from>
    <cdr:to>
      <cdr:x>0.70904</cdr:x>
      <cdr:y>0.74477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6486444" y="4833303"/>
          <a:ext cx="278403" cy="2743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7,4%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vest-eisk.ru/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132856"/>
            <a:ext cx="871296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6000" dirty="0" smtClean="0">
                <a:solidFill>
                  <a:prstClr val="black"/>
                </a:solidFill>
                <a:latin typeface="Bahnschrift SemiBold Condensed" panose="020B0502040204020203" pitchFamily="34" charset="0"/>
              </a:rPr>
              <a:t> </a:t>
            </a:r>
            <a:r>
              <a:rPr lang="ru-RU" sz="3200" dirty="0" smtClean="0">
                <a:solidFill>
                  <a:prstClr val="black"/>
                </a:solidFill>
                <a:latin typeface="Bahnschrift SemiBold Condensed" panose="020B0502040204020203" pitchFamily="34" charset="0"/>
              </a:rPr>
              <a:t>по проекту решения</a:t>
            </a:r>
          </a:p>
          <a:p>
            <a:pPr lvl="0" algn="ctr"/>
            <a:r>
              <a:rPr lang="ru-RU" sz="3200" dirty="0" smtClean="0">
                <a:solidFill>
                  <a:prstClr val="black"/>
                </a:solidFill>
                <a:latin typeface="Bahnschrift SemiBold Condensed" panose="020B0502040204020203" pitchFamily="34" charset="0"/>
              </a:rPr>
              <a:t> </a:t>
            </a:r>
            <a:r>
              <a:rPr lang="ru-RU" sz="3200" dirty="0">
                <a:solidFill>
                  <a:prstClr val="black"/>
                </a:solidFill>
                <a:latin typeface="Bahnschrift SemiBold Condensed" panose="020B0502040204020203" pitchFamily="34" charset="0"/>
              </a:rPr>
              <a:t>Совета муниципального образования </a:t>
            </a:r>
            <a:r>
              <a:rPr lang="ru-RU" sz="3200" dirty="0" err="1">
                <a:solidFill>
                  <a:prstClr val="black"/>
                </a:solidFill>
                <a:latin typeface="Bahnschrift SemiBold Condensed" panose="020B0502040204020203" pitchFamily="34" charset="0"/>
              </a:rPr>
              <a:t>Ейский</a:t>
            </a:r>
            <a:r>
              <a:rPr lang="ru-RU" sz="3200" dirty="0">
                <a:solidFill>
                  <a:prstClr val="black"/>
                </a:solidFill>
                <a:latin typeface="Bahnschrift SemiBold Condensed" panose="020B0502040204020203" pitchFamily="34" charset="0"/>
              </a:rPr>
              <a:t> район </a:t>
            </a:r>
            <a:endParaRPr lang="ru-RU" sz="3200" dirty="0" smtClean="0">
              <a:solidFill>
                <a:prstClr val="black"/>
              </a:solidFill>
              <a:latin typeface="Bahnschrift SemiBold Condensed" panose="020B0502040204020203" pitchFamily="34" charset="0"/>
            </a:endParaRPr>
          </a:p>
          <a:p>
            <a:pPr lvl="0" algn="ctr"/>
            <a:r>
              <a:rPr lang="ru-RU" sz="3200" dirty="0" smtClean="0">
                <a:solidFill>
                  <a:prstClr val="black"/>
                </a:solidFill>
                <a:latin typeface="Bahnschrift SemiBold Condensed" panose="020B0502040204020203" pitchFamily="34" charset="0"/>
              </a:rPr>
              <a:t>«</a:t>
            </a:r>
            <a:r>
              <a:rPr lang="ru-RU" sz="3200" dirty="0">
                <a:solidFill>
                  <a:prstClr val="black"/>
                </a:solidFill>
                <a:latin typeface="Bahnschrift SemiBold Condensed" panose="020B0502040204020203" pitchFamily="34" charset="0"/>
              </a:rPr>
              <a:t>О районном бюджете на </a:t>
            </a:r>
            <a:r>
              <a:rPr lang="ru-RU" sz="3200" dirty="0" smtClean="0">
                <a:solidFill>
                  <a:prstClr val="black"/>
                </a:solidFill>
                <a:latin typeface="Bahnschrift SemiBold Condensed" panose="020B0502040204020203" pitchFamily="34" charset="0"/>
              </a:rPr>
              <a:t>2022 </a:t>
            </a:r>
            <a:r>
              <a:rPr lang="ru-RU" sz="3200" dirty="0">
                <a:solidFill>
                  <a:prstClr val="black"/>
                </a:solidFill>
                <a:latin typeface="Bahnschrift SemiBold Condensed" panose="020B0502040204020203" pitchFamily="34" charset="0"/>
              </a:rPr>
              <a:t>год и на плановый период </a:t>
            </a:r>
            <a:r>
              <a:rPr lang="ru-RU" sz="3200" dirty="0" smtClean="0">
                <a:solidFill>
                  <a:prstClr val="black"/>
                </a:solidFill>
                <a:latin typeface="Bahnschrift SemiBold Condensed" panose="020B0502040204020203" pitchFamily="34" charset="0"/>
              </a:rPr>
              <a:t>2023 </a:t>
            </a:r>
            <a:r>
              <a:rPr lang="ru-RU" sz="3200" dirty="0">
                <a:solidFill>
                  <a:prstClr val="black"/>
                </a:solidFill>
                <a:latin typeface="Bahnschrift SemiBold Condensed" panose="020B0502040204020203" pitchFamily="34" charset="0"/>
              </a:rPr>
              <a:t>и </a:t>
            </a:r>
            <a:r>
              <a:rPr lang="ru-RU" sz="3200" dirty="0" smtClean="0">
                <a:solidFill>
                  <a:prstClr val="black"/>
                </a:solidFill>
                <a:latin typeface="Bahnschrift SemiBold Condensed" panose="020B0502040204020203" pitchFamily="34" charset="0"/>
              </a:rPr>
              <a:t>2024 </a:t>
            </a:r>
            <a:r>
              <a:rPr lang="ru-RU" sz="3200" dirty="0">
                <a:solidFill>
                  <a:prstClr val="black"/>
                </a:solidFill>
                <a:latin typeface="Bahnschrift SemiBold Condensed" panose="020B0502040204020203" pitchFamily="34" charset="0"/>
              </a:rPr>
              <a:t>годов»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1600" y="1748135"/>
            <a:ext cx="71777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БЮДЖЕТ ДЛЯ ГРАЖДАН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379268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8612774"/>
              </p:ext>
            </p:extLst>
          </p:nvPr>
        </p:nvGraphicFramePr>
        <p:xfrm>
          <a:off x="-396875" y="-26988"/>
          <a:ext cx="9540875" cy="685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195" name="TextBox 1"/>
          <p:cNvSpPr txBox="1">
            <a:spLocks noChangeArrowheads="1"/>
          </p:cNvSpPr>
          <p:nvPr/>
        </p:nvSpPr>
        <p:spPr bwMode="auto">
          <a:xfrm>
            <a:off x="717791" y="0"/>
            <a:ext cx="7814649" cy="830262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Доля налоговых доходов консолидированного бюджета края по отраслям хозяйственной деятельности</a:t>
            </a:r>
          </a:p>
        </p:txBody>
      </p:sp>
      <p:sp>
        <p:nvSpPr>
          <p:cNvPr id="8210" name="TextBox 1"/>
          <p:cNvSpPr txBox="1">
            <a:spLocks noChangeArrowheads="1"/>
          </p:cNvSpPr>
          <p:nvPr/>
        </p:nvSpPr>
        <p:spPr bwMode="auto">
          <a:xfrm>
            <a:off x="6159007" y="3318669"/>
            <a:ext cx="541337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8,2%</a:t>
            </a: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11" name="TextBox 1"/>
          <p:cNvSpPr txBox="1">
            <a:spLocks noChangeArrowheads="1"/>
          </p:cNvSpPr>
          <p:nvPr/>
        </p:nvSpPr>
        <p:spPr bwMode="auto">
          <a:xfrm>
            <a:off x="6397849" y="3922502"/>
            <a:ext cx="53975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1,0%</a:t>
            </a: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12" name="TextBox 1"/>
          <p:cNvSpPr txBox="1">
            <a:spLocks noChangeArrowheads="1"/>
          </p:cNvSpPr>
          <p:nvPr/>
        </p:nvSpPr>
        <p:spPr bwMode="auto">
          <a:xfrm>
            <a:off x="6299784" y="4203490"/>
            <a:ext cx="53975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3,3%</a:t>
            </a: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13" name="TextBox 1"/>
          <p:cNvSpPr txBox="1">
            <a:spLocks noChangeArrowheads="1"/>
          </p:cNvSpPr>
          <p:nvPr/>
        </p:nvSpPr>
        <p:spPr bwMode="auto">
          <a:xfrm>
            <a:off x="3575812" y="5517232"/>
            <a:ext cx="5270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6,9%</a:t>
            </a: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14" name="TextBox 1"/>
          <p:cNvSpPr txBox="1">
            <a:spLocks noChangeArrowheads="1"/>
          </p:cNvSpPr>
          <p:nvPr/>
        </p:nvSpPr>
        <p:spPr bwMode="auto">
          <a:xfrm>
            <a:off x="2744193" y="4869160"/>
            <a:ext cx="5270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7,6%</a:t>
            </a: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15" name="TextBox 1"/>
          <p:cNvSpPr txBox="1">
            <a:spLocks noChangeArrowheads="1"/>
          </p:cNvSpPr>
          <p:nvPr/>
        </p:nvSpPr>
        <p:spPr bwMode="auto">
          <a:xfrm>
            <a:off x="2250930" y="3599657"/>
            <a:ext cx="5270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9,2%</a:t>
            </a: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16" name="TextBox 1"/>
          <p:cNvSpPr txBox="1">
            <a:spLocks noChangeArrowheads="1"/>
          </p:cNvSpPr>
          <p:nvPr/>
        </p:nvSpPr>
        <p:spPr bwMode="auto">
          <a:xfrm>
            <a:off x="2482850" y="4298740"/>
            <a:ext cx="5270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2,4%</a:t>
            </a: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071353" y="3433254"/>
            <a:ext cx="118745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100%</a:t>
            </a:r>
          </a:p>
        </p:txBody>
      </p:sp>
    </p:spTree>
    <p:extLst>
      <p:ext uri="{BB962C8B-B14F-4D97-AF65-F5344CB8AC3E}">
        <p14:creationId xmlns:p14="http://schemas.microsoft.com/office/powerpoint/2010/main" val="179899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Прямоугольник 1"/>
          <p:cNvSpPr>
            <a:spLocks noChangeArrowheads="1"/>
          </p:cNvSpPr>
          <p:nvPr/>
        </p:nvSpPr>
        <p:spPr bwMode="auto">
          <a:xfrm>
            <a:off x="107504" y="908720"/>
            <a:ext cx="8856984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altLang="ru-RU" sz="2400" i="1" dirty="0">
                <a:latin typeface="Times New Roman" pitchFamily="18" charset="0"/>
                <a:cs typeface="Times New Roman" pitchFamily="18" charset="0"/>
              </a:rPr>
              <a:t>При формировании прогноза доходов районного  бюджета на  </a:t>
            </a:r>
            <a:r>
              <a:rPr lang="ru-RU" altLang="ru-RU" sz="2400" i="1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sz="2400" i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2400" i="1" dirty="0" smtClean="0">
                <a:latin typeface="Times New Roman" pitchFamily="18" charset="0"/>
                <a:cs typeface="Times New Roman" pitchFamily="18" charset="0"/>
              </a:rPr>
              <a:t>2024 годы </a:t>
            </a:r>
            <a:r>
              <a:rPr lang="ru-RU" altLang="ru-RU" sz="2400" i="1" dirty="0">
                <a:latin typeface="Times New Roman" pitchFamily="18" charset="0"/>
                <a:cs typeface="Times New Roman" pitchFamily="18" charset="0"/>
              </a:rPr>
              <a:t>опирались на консервативную оценку доходного потенциала муниципального образования Ейский район с учетом следующих изменений в законодательстве </a:t>
            </a:r>
            <a:r>
              <a:rPr lang="ru-RU" altLang="ru-RU" sz="2400" i="1" dirty="0" smtClean="0">
                <a:latin typeface="Times New Roman" pitchFamily="18" charset="0"/>
                <a:cs typeface="Times New Roman" pitchFamily="18" charset="0"/>
              </a:rPr>
              <a:t>Российской Федерации и Краснодарского </a:t>
            </a:r>
            <a:r>
              <a:rPr lang="ru-RU" altLang="ru-RU" sz="2400" i="1" dirty="0">
                <a:latin typeface="Times New Roman" pitchFamily="18" charset="0"/>
                <a:cs typeface="Times New Roman" pitchFamily="18" charset="0"/>
              </a:rPr>
              <a:t>края</a:t>
            </a:r>
            <a:r>
              <a:rPr lang="ru-RU" altLang="ru-RU" sz="2400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400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ru-RU" altLang="ru-RU" sz="2400" i="1" dirty="0" smtClean="0">
                <a:latin typeface="Times New Roman" pitchFamily="18" charset="0"/>
                <a:cs typeface="Times New Roman" pitchFamily="18" charset="0"/>
              </a:rPr>
              <a:t>дополнительный  </a:t>
            </a:r>
            <a:r>
              <a:rPr lang="ru-RU" altLang="ru-RU" sz="2400" i="1" dirty="0">
                <a:latin typeface="Times New Roman" pitchFamily="18" charset="0"/>
                <a:cs typeface="Times New Roman" pitchFamily="18" charset="0"/>
              </a:rPr>
              <a:t>норматив отчислений  от налога на </a:t>
            </a:r>
            <a:r>
              <a:rPr lang="ru-RU" altLang="ru-RU" sz="2400" i="1" dirty="0" smtClean="0">
                <a:latin typeface="Times New Roman" pitchFamily="18" charset="0"/>
                <a:cs typeface="Times New Roman" pitchFamily="18" charset="0"/>
              </a:rPr>
              <a:t>доходы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2400" i="1" dirty="0" smtClean="0">
                <a:latin typeface="Times New Roman" pitchFamily="18" charset="0"/>
                <a:cs typeface="Times New Roman" pitchFamily="18" charset="0"/>
              </a:rPr>
              <a:t>физических </a:t>
            </a:r>
            <a:r>
              <a:rPr lang="ru-RU" altLang="ru-RU" sz="2400" i="1" dirty="0">
                <a:latin typeface="Times New Roman" pitchFamily="18" charset="0"/>
                <a:cs typeface="Times New Roman" pitchFamily="18" charset="0"/>
              </a:rPr>
              <a:t>лиц  в бюджет района  на </a:t>
            </a:r>
            <a:r>
              <a:rPr lang="ru-RU" altLang="ru-RU" sz="2400" i="1" dirty="0" smtClean="0">
                <a:latin typeface="Times New Roman" pitchFamily="18" charset="0"/>
                <a:cs typeface="Times New Roman" pitchFamily="18" charset="0"/>
              </a:rPr>
              <a:t>2022  </a:t>
            </a:r>
            <a:r>
              <a:rPr lang="ru-RU" altLang="ru-RU" sz="2400" i="1" dirty="0">
                <a:latin typeface="Times New Roman" pitchFamily="18" charset="0"/>
                <a:cs typeface="Times New Roman" pitchFamily="18" charset="0"/>
              </a:rPr>
              <a:t>год составит </a:t>
            </a:r>
            <a:r>
              <a:rPr lang="ru-RU" altLang="ru-RU" sz="2400" i="1" dirty="0" smtClean="0">
                <a:latin typeface="Times New Roman" pitchFamily="18" charset="0"/>
                <a:cs typeface="Times New Roman" pitchFamily="18" charset="0"/>
              </a:rPr>
              <a:t>8,91% </a:t>
            </a:r>
            <a:r>
              <a:rPr lang="ru-RU" altLang="ru-RU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400" i="1" dirty="0" smtClean="0">
                <a:latin typeface="Times New Roman" pitchFamily="18" charset="0"/>
                <a:cs typeface="Times New Roman" pitchFamily="18" charset="0"/>
              </a:rPr>
              <a:t>на 2023 </a:t>
            </a:r>
            <a:r>
              <a:rPr lang="ru-RU" altLang="ru-RU" sz="2400" i="1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altLang="ru-RU" sz="2400" i="1" dirty="0" smtClean="0">
                <a:latin typeface="Times New Roman" pitchFamily="18" charset="0"/>
                <a:cs typeface="Times New Roman" pitchFamily="18" charset="0"/>
              </a:rPr>
              <a:t>8,16%, </a:t>
            </a:r>
            <a:r>
              <a:rPr lang="ru-RU" altLang="ru-RU" sz="2400" i="1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sz="2400" i="1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2400" i="1" dirty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altLang="ru-RU" sz="2400" i="1" dirty="0" smtClean="0">
                <a:latin typeface="Times New Roman" pitchFamily="18" charset="0"/>
                <a:cs typeface="Times New Roman" pitchFamily="18" charset="0"/>
              </a:rPr>
              <a:t>– 6,60%;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ru-RU" altLang="ru-RU" sz="2400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ru-RU" altLang="ru-RU" sz="2400" i="1" dirty="0" smtClean="0">
                <a:latin typeface="Times New Roman" pitchFamily="18" charset="0"/>
                <a:cs typeface="Times New Roman" pitchFamily="18" charset="0"/>
              </a:rPr>
              <a:t>-  увеличение с </a:t>
            </a:r>
            <a:r>
              <a:rPr lang="ru-RU" altLang="ru-RU" sz="2400" i="1" dirty="0">
                <a:latin typeface="Times New Roman" pitchFamily="18" charset="0"/>
                <a:cs typeface="Times New Roman" pitchFamily="18" charset="0"/>
              </a:rPr>
              <a:t>1 января </a:t>
            </a:r>
            <a:r>
              <a:rPr lang="ru-RU" altLang="ru-RU" sz="2400" i="1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sz="2400" i="1" dirty="0"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altLang="ru-RU" sz="2400" i="1" dirty="0" smtClean="0">
                <a:latin typeface="Times New Roman" pitchFamily="18" charset="0"/>
                <a:cs typeface="Times New Roman" pitchFamily="18" charset="0"/>
              </a:rPr>
              <a:t>норматива отчислений по налогу, взимаемому в связи с применением упрощенной системы налогообложения до 50%.</a:t>
            </a:r>
            <a:endParaRPr lang="ru-RU" alt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7469" y="-99392"/>
            <a:ext cx="71704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Информация о доходах районного бюджета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25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090" y="332656"/>
            <a:ext cx="79748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Основные подходы при формировании расходной части</a:t>
            </a:r>
          </a:p>
          <a:p>
            <a:pPr algn="ctr"/>
            <a:r>
              <a:rPr lang="ru-RU" sz="2400" b="1" dirty="0" smtClean="0"/>
              <a:t> районного бюджета на 2022-2024 годы</a:t>
            </a:r>
            <a:endParaRPr lang="ru-RU" sz="24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7544" y="1243608"/>
            <a:ext cx="8064896" cy="9144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Программно-целевой метод планирования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83904" y="2564904"/>
            <a:ext cx="8064896" cy="9144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Приоритет исполнения действующих расходных обязательств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7544" y="3861048"/>
            <a:ext cx="8064896" cy="9144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Социальная ориентация бюджета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9552" y="5157192"/>
            <a:ext cx="7992888" cy="9144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Обеспечение сбалансированности и устойчивости районного бюджета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73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-27384"/>
            <a:ext cx="7560840" cy="92333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alt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Распределение расходов районного бюджета по разделам и подразделам классификации</a:t>
            </a:r>
            <a:r>
              <a:rPr lang="en-US" alt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расходов бюджетов Российской  Федерации на </a:t>
            </a:r>
            <a:r>
              <a:rPr lang="ru-RU" alt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 и на</a:t>
            </a:r>
            <a:r>
              <a:rPr lang="en-US" alt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плановый период 20</a:t>
            </a:r>
            <a:r>
              <a:rPr lang="en-US" alt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alt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годов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283207"/>
              </p:ext>
            </p:extLst>
          </p:nvPr>
        </p:nvGraphicFramePr>
        <p:xfrm>
          <a:off x="179512" y="1340768"/>
          <a:ext cx="8856980" cy="4834146"/>
        </p:xfrm>
        <a:graphic>
          <a:graphicData uri="http://schemas.openxmlformats.org/drawingml/2006/table">
            <a:tbl>
              <a:tblPr/>
              <a:tblGrid>
                <a:gridCol w="388670"/>
                <a:gridCol w="1919797"/>
                <a:gridCol w="836230"/>
                <a:gridCol w="836230"/>
                <a:gridCol w="824454"/>
                <a:gridCol w="930454"/>
                <a:gridCol w="859785"/>
                <a:gridCol w="565340"/>
                <a:gridCol w="565340"/>
                <a:gridCol w="565340"/>
                <a:gridCol w="565340"/>
              </a:tblGrid>
              <a:tr h="11528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ФКР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показателя        (раздел, подраздел)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год (факт)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2021 год*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2022 год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Плановый период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Динамика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01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2021/ 2020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2022/ 2021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2023/ 2022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2024/ 2023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1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170 984,6 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207 274,0 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209 177,2 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202 216,4 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198 916,4 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121,2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100,9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96,7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98,4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8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0102</a:t>
                      </a:r>
                    </a:p>
                  </a:txBody>
                  <a:tcPr marL="3719" marR="3719" marT="3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3719" marR="3719" marT="3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2 223,4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2 299,3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2 322,3  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2 322,3  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2 322,3  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103,4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101,0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3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0103</a:t>
                      </a:r>
                    </a:p>
                  </a:txBody>
                  <a:tcPr marL="3719" marR="3719" marT="3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L="3719" marR="3719" marT="3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7 212,2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7 337,0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7 487,5  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7 487,5  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7 487,5  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101,7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102,1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7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0104</a:t>
                      </a:r>
                    </a:p>
                  </a:txBody>
                  <a:tcPr marL="3719" marR="3719" marT="3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3719" marR="3719" marT="3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61 936,7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67 327,9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66 420,1  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66 514,1  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66 514,1  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108,7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98,7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100,1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534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0105</a:t>
                      </a:r>
                    </a:p>
                  </a:txBody>
                  <a:tcPr marL="3719" marR="3719" marT="3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Судебная система</a:t>
                      </a:r>
                    </a:p>
                  </a:txBody>
                  <a:tcPr marL="3719" marR="3719" marT="3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9,5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27,6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196,6  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11,3  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11,3  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290,5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712,3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5,7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697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0106</a:t>
                      </a:r>
                    </a:p>
                  </a:txBody>
                  <a:tcPr marL="3719" marR="3719" marT="3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3719" marR="3719" marT="3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31 700,5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31 217,6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32 058,3  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31 348,8  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31 348,8  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98,5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102,7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97,8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4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0107</a:t>
                      </a:r>
                    </a:p>
                  </a:txBody>
                  <a:tcPr marL="3719" marR="3719" marT="3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Обеспечение проведения выборов и референдумов</a:t>
                      </a:r>
                    </a:p>
                  </a:txBody>
                  <a:tcPr marL="3719" marR="3719" marT="3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2 000,0  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  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  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3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0111</a:t>
                      </a:r>
                    </a:p>
                  </a:txBody>
                  <a:tcPr marL="3719" marR="3719" marT="3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Резервные фонды</a:t>
                      </a:r>
                    </a:p>
                  </a:txBody>
                  <a:tcPr marL="3719" marR="3719" marT="3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9 635,4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8 700,0  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5 000,0  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2 000,0  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90,3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57,5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40,0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8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0113</a:t>
                      </a:r>
                    </a:p>
                  </a:txBody>
                  <a:tcPr marL="3719" marR="3719" marT="3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3719" marR="3719" marT="3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67 902,3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89 429,2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89 992,4  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89 532,4  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89 232,4  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131,7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100,6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99,5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99,7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8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оборона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80,0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80,0  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80,0  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80,0  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64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0204</a:t>
                      </a:r>
                    </a:p>
                  </a:txBody>
                  <a:tcPr marL="3719" marR="3719" marT="3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Мобилизационная подготовка экономики</a:t>
                      </a:r>
                    </a:p>
                  </a:txBody>
                  <a:tcPr marL="3719" marR="3719" marT="3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80,0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80,0  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80,0  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80,0  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4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34 465,8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38 760,6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44 967,6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43 145,2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43 095,2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112,5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116,0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95,9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99,9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3879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0309</a:t>
                      </a:r>
                    </a:p>
                  </a:txBody>
                  <a:tcPr marL="3719" marR="3719" marT="37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Гражданская оборона</a:t>
                      </a:r>
                    </a:p>
                  </a:txBody>
                  <a:tcPr marL="3719" marR="3719" marT="37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480,0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150,0  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150,0  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  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31,3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66,7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8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0310</a:t>
                      </a:r>
                    </a:p>
                  </a:txBody>
                  <a:tcPr marL="3719" marR="3719" marT="3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</a:p>
                  </a:txBody>
                  <a:tcPr marL="3719" marR="3719" marT="3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34 115,8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37 780,6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42 095,2  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42 095,2  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42 095,2  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110,7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111,4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8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0314</a:t>
                      </a:r>
                    </a:p>
                  </a:txBody>
                  <a:tcPr marL="3719" marR="3719" marT="3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3719" marR="3719" marT="3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350,0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500,0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2 722,4  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900,0  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900,0  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142,9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85,2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33,1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8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32 238,4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32 634,8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27 819,4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26 758,5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30 004,5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101,2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85,2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96,2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112,1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8096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0405</a:t>
                      </a:r>
                    </a:p>
                  </a:txBody>
                  <a:tcPr marL="3719" marR="3719" marT="3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Сельское хозяйство и рыболовство</a:t>
                      </a:r>
                    </a:p>
                  </a:txBody>
                  <a:tcPr marL="3719" marR="3719" marT="3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17 937,8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19 586,6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16 503,2  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16 555,5  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19 850,9  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109,2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84,3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100,3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119,9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1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0409</a:t>
                      </a:r>
                    </a:p>
                  </a:txBody>
                  <a:tcPr marL="3719" marR="3719" marT="3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Дорожное хозяйство (дорожные фонды)</a:t>
                      </a:r>
                    </a:p>
                  </a:txBody>
                  <a:tcPr marL="3719" marR="3719" marT="3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5 772,8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4 124,4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1 228,0  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1 264,8  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1 315,4  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71,4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29,8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103,0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104,0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7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0412</a:t>
                      </a:r>
                    </a:p>
                  </a:txBody>
                  <a:tcPr marL="3719" marR="3719" marT="3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3719" marR="3719" marT="3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8 527,8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8 923,8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10 088,2  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8 938,2  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8 838,2  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104,6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113,0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88,6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98,9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7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169 791,1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96 740,9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27 810,1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65 429,7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69 074,5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57,0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28,7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235,3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105,6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43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0502</a:t>
                      </a:r>
                    </a:p>
                  </a:txBody>
                  <a:tcPr marL="3719" marR="3719" marT="3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Коммунальное хозяйство</a:t>
                      </a:r>
                    </a:p>
                  </a:txBody>
                  <a:tcPr marL="3719" marR="3719" marT="3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155 236,8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82 837,3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14 500,0  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52 069,5  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55 714,3  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53,4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17,5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359,1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107,0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4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0505</a:t>
                      </a:r>
                    </a:p>
                  </a:txBody>
                  <a:tcPr marL="3719" marR="3719" marT="3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жилищно-коммунального хозяйства</a:t>
                      </a:r>
                    </a:p>
                  </a:txBody>
                  <a:tcPr marL="3719" marR="3719" marT="3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14 554,3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13 903,6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13 310,1  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13 360,2  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13 360,2  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95,5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95,7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100,4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172400" y="1076296"/>
            <a:ext cx="8499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 smtClean="0"/>
              <a:t>тыс. рублей</a:t>
            </a:r>
            <a:endParaRPr lang="ru-RU" sz="1000" i="1" dirty="0"/>
          </a:p>
        </p:txBody>
      </p:sp>
    </p:spTree>
    <p:extLst>
      <p:ext uri="{BB962C8B-B14F-4D97-AF65-F5344CB8AC3E}">
        <p14:creationId xmlns:p14="http://schemas.microsoft.com/office/powerpoint/2010/main" val="409142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-27384"/>
            <a:ext cx="7560840" cy="92333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alt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Распределение расходов районного бюджета по разделам и подразделам классификации</a:t>
            </a:r>
            <a:r>
              <a:rPr lang="en-US" alt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расходов бюджетов Российской  Федерации на </a:t>
            </a:r>
            <a:r>
              <a:rPr lang="ru-RU" alt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 и на</a:t>
            </a:r>
            <a:r>
              <a:rPr lang="en-US" alt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плановый период 20</a:t>
            </a:r>
            <a:r>
              <a:rPr lang="en-US" alt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alt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годов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494242"/>
              </p:ext>
            </p:extLst>
          </p:nvPr>
        </p:nvGraphicFramePr>
        <p:xfrm>
          <a:off x="107505" y="1157706"/>
          <a:ext cx="8892987" cy="4981311"/>
        </p:xfrm>
        <a:graphic>
          <a:graphicData uri="http://schemas.openxmlformats.org/drawingml/2006/table">
            <a:tbl>
              <a:tblPr/>
              <a:tblGrid>
                <a:gridCol w="390250"/>
                <a:gridCol w="2414343"/>
                <a:gridCol w="788894"/>
                <a:gridCol w="788894"/>
                <a:gridCol w="788894"/>
                <a:gridCol w="717176"/>
                <a:gridCol w="733984"/>
                <a:gridCol w="567638"/>
                <a:gridCol w="567638"/>
                <a:gridCol w="567638"/>
                <a:gridCol w="567638"/>
              </a:tblGrid>
              <a:tr h="12293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ФКР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показателя        (раздел, подраздел)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год (факт)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2021 год*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2022 год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Плановый период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Динамика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87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2021/ 2020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2022/ 2021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2023/ 2022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2024/ 2023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8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Образование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1 571 660,7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1 705 806,3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1 664 263,1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1 633 805,5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1 533 809,5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108,5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97,6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98,2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93,9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53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0701</a:t>
                      </a:r>
                    </a:p>
                  </a:txBody>
                  <a:tcPr marL="3966" marR="3966" marT="3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Дошкольное образование</a:t>
                      </a:r>
                    </a:p>
                  </a:txBody>
                  <a:tcPr marL="3966" marR="3966" marT="3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663 439,6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683 088,7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667 564,8  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655 412,5  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650 911,8  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103,0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97,7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98,2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99,3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0702</a:t>
                      </a:r>
                    </a:p>
                  </a:txBody>
                  <a:tcPr marL="3966" marR="3966" marT="3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Общее образование</a:t>
                      </a:r>
                    </a:p>
                  </a:txBody>
                  <a:tcPr marL="3966" marR="3966" marT="3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669 713,5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777 556,4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748 367,1  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730 598,5  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635 121,6  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116,1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96,2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97,6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86,9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17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0703</a:t>
                      </a:r>
                    </a:p>
                  </a:txBody>
                  <a:tcPr marL="3966" marR="3966" marT="3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Дополнительное образование детей</a:t>
                      </a:r>
                    </a:p>
                  </a:txBody>
                  <a:tcPr marL="3966" marR="3966" marT="3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168 036,7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170 662,5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174 276,2  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174 306,5  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174 348,1  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101,6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102,1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2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0707</a:t>
                      </a:r>
                    </a:p>
                  </a:txBody>
                  <a:tcPr marL="3966" marR="3966" marT="3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Молодежная политика</a:t>
                      </a:r>
                    </a:p>
                  </a:txBody>
                  <a:tcPr marL="3966" marR="3966" marT="3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6 579,8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13 136,2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11 938,4  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11 621,4  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11 611,4  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199,6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90,9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97,3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99,9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8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0709</a:t>
                      </a:r>
                    </a:p>
                  </a:txBody>
                  <a:tcPr marL="3966" marR="3966" marT="3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образования</a:t>
                      </a:r>
                    </a:p>
                  </a:txBody>
                  <a:tcPr marL="3966" marR="3966" marT="3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63 891,1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61 362,5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62 116,6  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61 866,6  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61 816,6  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96,0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101,2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99,6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99,9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8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86 514,8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76 899,3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72 756,8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72 721,8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72 621,8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88,9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94,6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99,9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53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0801</a:t>
                      </a:r>
                    </a:p>
                  </a:txBody>
                  <a:tcPr marL="3966" marR="3966" marT="3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</a:t>
                      </a:r>
                    </a:p>
                  </a:txBody>
                  <a:tcPr marL="3966" marR="3966" marT="3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69 757,6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71 980,3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68 645,6  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68 645,6  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68 645,6  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103,2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95,4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7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0804</a:t>
                      </a:r>
                    </a:p>
                  </a:txBody>
                  <a:tcPr marL="3966" marR="3966" marT="3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3966" marR="3966" marT="3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16 757,2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4 919,0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4 111,2  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4 076,2  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3 976,2  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29,4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83,6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99,1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97,5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7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Здравоохранение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21 093,2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750,0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12 000,0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18 000,0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3,6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1600,0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150,0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74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0902</a:t>
                      </a:r>
                    </a:p>
                  </a:txBody>
                  <a:tcPr marL="3966" marR="3966" marT="3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Амбулаторная помощь</a:t>
                      </a:r>
                    </a:p>
                  </a:txBody>
                  <a:tcPr marL="3966" marR="3966" marT="3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21 093,2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750,0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12 000,0  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18 000,0  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  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3,6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1600,0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150,0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7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132 847,6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131 588,3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131 218,3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133 209,1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136 253,1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99,1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99,7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101,5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102,3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74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1001</a:t>
                      </a:r>
                    </a:p>
                  </a:txBody>
                  <a:tcPr marL="3966" marR="3966" marT="3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Пенсионное обеспечение</a:t>
                      </a:r>
                    </a:p>
                  </a:txBody>
                  <a:tcPr marL="3966" marR="3966" marT="3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4 624,7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5 470,0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5 470,0  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5 500,0  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5 500,0  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118,3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100,5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4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1003</a:t>
                      </a:r>
                    </a:p>
                  </a:txBody>
                  <a:tcPr marL="3966" marR="3966" marT="3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Социальное обеспечение населения</a:t>
                      </a:r>
                    </a:p>
                  </a:txBody>
                  <a:tcPr marL="3966" marR="3966" marT="3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1 420,0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190,0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  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  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  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13,4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2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1004</a:t>
                      </a:r>
                    </a:p>
                  </a:txBody>
                  <a:tcPr marL="3966" marR="3966" marT="3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Охрана семьи и детства</a:t>
                      </a:r>
                    </a:p>
                  </a:txBody>
                  <a:tcPr marL="3966" marR="3966" marT="3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114 861,3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115 096,7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114 355,7  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116 071,5  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119 115,5  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100,2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99,4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101,5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102,6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7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1006</a:t>
                      </a:r>
                    </a:p>
                  </a:txBody>
                  <a:tcPr marL="3966" marR="3966" marT="3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социальной политики</a:t>
                      </a:r>
                    </a:p>
                  </a:txBody>
                  <a:tcPr marL="3966" marR="3966" marT="3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11 941,6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10 831,6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11 392,6  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11 637,6  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11 637,6  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90,7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105,2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102,2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7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144 762,5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246 157,2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176 743,4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149 577,1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149 257,1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170,0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71,8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84,6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99,8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32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1101</a:t>
                      </a:r>
                    </a:p>
                  </a:txBody>
                  <a:tcPr marL="3966" marR="3966" marT="3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Физическая культура</a:t>
                      </a:r>
                    </a:p>
                  </a:txBody>
                  <a:tcPr marL="3966" marR="3966" marT="3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141 036,5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242 325,5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172 815,3  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145 649,0  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145 329,0  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171,8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71,3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84,3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99,8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2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1102</a:t>
                      </a:r>
                    </a:p>
                  </a:txBody>
                  <a:tcPr marL="3966" marR="3966" marT="3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Массовый спорт</a:t>
                      </a:r>
                    </a:p>
                  </a:txBody>
                  <a:tcPr marL="3966" marR="3966" marT="3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  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  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  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7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1105</a:t>
                      </a:r>
                    </a:p>
                  </a:txBody>
                  <a:tcPr marL="3966" marR="3966" marT="3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физической культуры и спорта</a:t>
                      </a:r>
                    </a:p>
                  </a:txBody>
                  <a:tcPr marL="3966" marR="3966" marT="3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3 726,0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3 831,7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3 928,1  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3 928,1  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3 928,1  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102,8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102,5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7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2 493,7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2 500,0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2 500,0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2 500,0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2 500,0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100,3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72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1201</a:t>
                      </a:r>
                    </a:p>
                  </a:txBody>
                  <a:tcPr marL="3966" marR="3966" marT="3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Телевидение и радиовещание</a:t>
                      </a:r>
                    </a:p>
                  </a:txBody>
                  <a:tcPr marL="3966" marR="3966" marT="3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1 199,4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1 200,0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1 200,0  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1 200,0  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1 200,0  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100,1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7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1202</a:t>
                      </a:r>
                    </a:p>
                  </a:txBody>
                  <a:tcPr marL="3966" marR="3966" marT="3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Периодическая печать и издательства</a:t>
                      </a:r>
                    </a:p>
                  </a:txBody>
                  <a:tcPr marL="3966" marR="3966" marT="3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1 294,3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1 300,0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1 300,0  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1 300,0  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1 300,0  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100,4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7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Обслуживание государственного долга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3 796,6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2 800,0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2 600,0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2 900,0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1 700,0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73,8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92,9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111,5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58,6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43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1301</a:t>
                      </a:r>
                    </a:p>
                  </a:txBody>
                  <a:tcPr marL="3966" marR="3966" marT="3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Обслуживание государственного внутреннего и муниципального долга</a:t>
                      </a:r>
                    </a:p>
                  </a:txBody>
                  <a:tcPr marL="3966" marR="3966" marT="3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3 796,6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2 800,0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2 600,0  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2 900,0  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1 700,0  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73,8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92,9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111,5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58,6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7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11 445,2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11 239,1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5 000,0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5 000,0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5 000,0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98,2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44,5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96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1401</a:t>
                      </a:r>
                    </a:p>
                  </a:txBody>
                  <a:tcPr marL="3966" marR="3966" marT="3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</a:p>
                  </a:txBody>
                  <a:tcPr marL="3966" marR="3966" marT="3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5 000,0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5 000,0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5 000,0  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5 000,0  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5 000,0  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7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1403</a:t>
                      </a:r>
                    </a:p>
                  </a:txBody>
                  <a:tcPr marL="3966" marR="3966" marT="3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Прочие межбюджетные трансферты общего характера</a:t>
                      </a:r>
                    </a:p>
                  </a:txBody>
                  <a:tcPr marL="3966" marR="3966" marT="3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6 445,2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6 239,1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  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  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  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96,8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414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Условно утвержденные расходы</a:t>
                      </a:r>
                    </a:p>
                  </a:txBody>
                  <a:tcPr marL="3966" marR="3966" marT="3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29 000,0  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57 000,0  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196,6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646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всего</a:t>
                      </a:r>
                    </a:p>
                  </a:txBody>
                  <a:tcPr marL="3966" marR="3966" marT="3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2 382 094,2  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2 553 230,5  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2 376 935,9  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2 384 343,3  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2 299 312,1  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107,2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93,1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100,3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96,4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956376" y="895945"/>
            <a:ext cx="9793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i="1" dirty="0"/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119309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0"/>
            <a:ext cx="7560840" cy="92333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бюджетных ассигнований по муниципальным программам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Ейского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и непрограммным направлениям деятельности 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522452"/>
              </p:ext>
            </p:extLst>
          </p:nvPr>
        </p:nvGraphicFramePr>
        <p:xfrm>
          <a:off x="71501" y="1196752"/>
          <a:ext cx="8928989" cy="4717395"/>
        </p:xfrm>
        <a:graphic>
          <a:graphicData uri="http://schemas.openxmlformats.org/drawingml/2006/table">
            <a:tbl>
              <a:tblPr/>
              <a:tblGrid>
                <a:gridCol w="288030"/>
                <a:gridCol w="1680636"/>
                <a:gridCol w="673721"/>
                <a:gridCol w="453955"/>
                <a:gridCol w="718493"/>
                <a:gridCol w="361627"/>
                <a:gridCol w="648072"/>
                <a:gridCol w="504056"/>
                <a:gridCol w="669277"/>
                <a:gridCol w="410843"/>
                <a:gridCol w="604113"/>
                <a:gridCol w="384983"/>
                <a:gridCol w="384983"/>
                <a:gridCol w="384983"/>
                <a:gridCol w="384983"/>
                <a:gridCol w="376234"/>
              </a:tblGrid>
              <a:tr h="14780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6110" marR="6110" marT="6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6110" marR="6110" marT="6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год (исполнение)</a:t>
                      </a:r>
                    </a:p>
                  </a:txBody>
                  <a:tcPr marL="6110" marR="6110" marT="6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2021 год *</a:t>
                      </a:r>
                    </a:p>
                  </a:txBody>
                  <a:tcPr marL="6110" marR="6110" marT="6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2022 год</a:t>
                      </a:r>
                    </a:p>
                  </a:txBody>
                  <a:tcPr marL="6110" marR="6110" marT="6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Плановый период</a:t>
                      </a:r>
                    </a:p>
                  </a:txBody>
                  <a:tcPr marL="6110" marR="6110" marT="6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Динамика, %</a:t>
                      </a:r>
                    </a:p>
                  </a:txBody>
                  <a:tcPr marL="6110" marR="6110" marT="6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12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</a:t>
                      </a:r>
                    </a:p>
                  </a:txBody>
                  <a:tcPr marL="6110" marR="6110" marT="6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уд. вес в общем объеме, %</a:t>
                      </a:r>
                    </a:p>
                  </a:txBody>
                  <a:tcPr marL="6110" marR="6110" marT="6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</a:t>
                      </a:r>
                    </a:p>
                  </a:txBody>
                  <a:tcPr marL="6110" marR="6110" marT="6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уд. вес в общем объеме, %</a:t>
                      </a:r>
                    </a:p>
                  </a:txBody>
                  <a:tcPr marL="6110" marR="6110" marT="6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</a:t>
                      </a:r>
                    </a:p>
                  </a:txBody>
                  <a:tcPr marL="6110" marR="6110" marT="6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уд. вес в общем объеме, %</a:t>
                      </a:r>
                    </a:p>
                  </a:txBody>
                  <a:tcPr marL="6110" marR="6110" marT="6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6110" marR="6110" marT="6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6110" marR="6110" marT="6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2021/2020</a:t>
                      </a:r>
                    </a:p>
                  </a:txBody>
                  <a:tcPr marL="6110" marR="6110" marT="6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2022/2021</a:t>
                      </a:r>
                    </a:p>
                  </a:txBody>
                  <a:tcPr marL="6110" marR="6110" marT="6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2023/2022</a:t>
                      </a:r>
                    </a:p>
                  </a:txBody>
                  <a:tcPr marL="6110" marR="6110" marT="6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2024/2023</a:t>
                      </a:r>
                    </a:p>
                  </a:txBody>
                  <a:tcPr marL="6110" marR="6110" marT="6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9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</a:t>
                      </a:r>
                    </a:p>
                  </a:txBody>
                  <a:tcPr marL="6110" marR="6110" marT="6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уд. вес в общем объеме, %</a:t>
                      </a:r>
                    </a:p>
                  </a:txBody>
                  <a:tcPr marL="6110" marR="6110" marT="6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</a:t>
                      </a:r>
                    </a:p>
                  </a:txBody>
                  <a:tcPr marL="6110" marR="6110" marT="6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уд. вес в общем объеме, %</a:t>
                      </a:r>
                    </a:p>
                  </a:txBody>
                  <a:tcPr marL="6110" marR="6110" marT="6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1318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ВСЕГО</a:t>
                      </a:r>
                    </a:p>
                  </a:txBody>
                  <a:tcPr marL="6110" marR="6110" marT="6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2 382 094,2   </a:t>
                      </a:r>
                    </a:p>
                  </a:txBody>
                  <a:tcPr marL="6110" marR="6110" marT="6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100,0   </a:t>
                      </a:r>
                    </a:p>
                  </a:txBody>
                  <a:tcPr marL="6110" marR="6110" marT="6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2 553 230,5   </a:t>
                      </a:r>
                    </a:p>
                  </a:txBody>
                  <a:tcPr marL="6110" marR="6110" marT="6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100,0   </a:t>
                      </a:r>
                    </a:p>
                  </a:txBody>
                  <a:tcPr marL="6110" marR="6110" marT="6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2 376 935,9   </a:t>
                      </a:r>
                    </a:p>
                  </a:txBody>
                  <a:tcPr marL="6110" marR="6110" marT="6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100,0   </a:t>
                      </a:r>
                    </a:p>
                  </a:txBody>
                  <a:tcPr marL="6110" marR="6110" marT="6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2 384 343,3   </a:t>
                      </a:r>
                    </a:p>
                  </a:txBody>
                  <a:tcPr marL="6110" marR="6110" marT="6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100,0   </a:t>
                      </a:r>
                    </a:p>
                  </a:txBody>
                  <a:tcPr marL="6110" marR="6110" marT="6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2 299 312,1   </a:t>
                      </a:r>
                    </a:p>
                  </a:txBody>
                  <a:tcPr marL="6110" marR="6110" marT="6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100,0   </a:t>
                      </a:r>
                    </a:p>
                  </a:txBody>
                  <a:tcPr marL="6110" marR="6110" marT="6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107,2   </a:t>
                      </a:r>
                    </a:p>
                  </a:txBody>
                  <a:tcPr marL="6110" marR="6110" marT="6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93,1   </a:t>
                      </a:r>
                    </a:p>
                  </a:txBody>
                  <a:tcPr marL="6110" marR="6110" marT="6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100,3   </a:t>
                      </a:r>
                    </a:p>
                  </a:txBody>
                  <a:tcPr marL="6110" marR="6110" marT="6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96,4   </a:t>
                      </a:r>
                    </a:p>
                  </a:txBody>
                  <a:tcPr marL="6110" marR="6110" marT="6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365">
                <a:tc gridSpan="16"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том числе</a:t>
                      </a:r>
                    </a:p>
                  </a:txBody>
                  <a:tcPr marL="6110" marR="6110" marT="6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2321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в рамках муниципальных программ</a:t>
                      </a:r>
                    </a:p>
                  </a:txBody>
                  <a:tcPr marL="6110" marR="6110" marT="6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2 256 184,4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94,7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2 397 240,5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93,9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2 226 595,3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93,7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2 211 597,5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92,8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2 101 566,3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91,4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106,3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92,9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99,3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95,0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1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110" marR="6110" marT="6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Развитие здравоохранения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21 093,2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0,9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- 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- 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- 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- 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- 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- 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- 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- 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- 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- 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1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110" marR="6110" marT="6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Развитие образования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1 477 967,6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62,0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1 577 190,2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61,8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1 544 623,9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65,0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1 544 544,9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64,8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1 447 497,4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63,0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106,7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97,9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100,0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93,7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1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110" marR="6110" marT="6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Социальная поддержка граждан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66 426,1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2,8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68 455,0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2,7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70 646,7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3,0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72 935,1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3,1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74 349,2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3,2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103,1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103,2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103,2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101,9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1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6110" marR="6110" marT="6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Дети Ейского района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58 107,0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2,4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57 265,9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2,2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53 880,2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2,3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53 739,4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2,3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55 359,3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2,4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98,6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94,1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99,7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103,0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61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6110" marR="6110" marT="6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Комплексное и устойчивое развитие Ейского района в сфере строительства и архитектуры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7 045,2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0,3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6 856,8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0,3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6 888,2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0,3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6 888,2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0,3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6 788,2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0,3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97,3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100,5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100,0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98,5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1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6110" marR="6110" marT="6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Инвестиционное развитие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264,0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0,0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- 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- 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- 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- 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- 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- 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- 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- 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- 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- 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1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6110" marR="6110" marT="6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Поддержки малого и среднего предпринимательства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213,0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0,0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- 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- 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- 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- 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- 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- 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- 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- 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- 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- 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1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6110" marR="6110" marT="6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Обеспечение безопасности населения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43 348,5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1,8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60 743,7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2,4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63 567,6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2,7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50 295,2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2,1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46 645,2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2,0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140,1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104,6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79,1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92,7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1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6110" marR="6110" marT="6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Развитие культуры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168 147,7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7,1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158 863,6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6,2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156 182,7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6,6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156 156,3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6,5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156 065,4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6,8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94,5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98,3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100,0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99,9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1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6110" marR="6110" marT="6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Развитие санаторно-курортного и туристского комплекса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187,2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0,0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200,0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0,0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1 350,0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0,1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200,0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0,0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200,0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0,0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106,8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675,0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14,8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100,0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1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6110" marR="6110" marT="6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Развитие физической культуры и спорта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141 083,7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5,9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240 874,1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9,4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164 538,1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6,9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149 577,1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6,3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149 257,1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6,5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170,7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68,3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90,9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99,8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1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6110" marR="6110" marT="6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Развитие жилищно-коммунального и дорожного хозяйства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32 638,9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1,4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79 886,7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3,1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21 038,1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0,9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35 925,0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1,5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18 475,6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0,8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244,8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26,3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170,8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51,4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1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6110" marR="6110" marT="6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Развитие топливно-энергетического комплекса </a:t>
                      </a:r>
                    </a:p>
                  </a:txBody>
                  <a:tcPr marL="6110" marR="6110" marT="6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142 820,3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6,0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20 965,9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0,8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8 000,0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0,3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30 769,5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1,3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51 914,3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2,3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14,7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38,2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384,6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168,7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028384" y="923330"/>
            <a:ext cx="9396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i="1" dirty="0" smtClean="0"/>
              <a:t>тыс. рублей</a:t>
            </a:r>
            <a:endParaRPr lang="ru-RU" sz="1100" i="1" dirty="0"/>
          </a:p>
        </p:txBody>
      </p:sp>
    </p:spTree>
    <p:extLst>
      <p:ext uri="{BB962C8B-B14F-4D97-AF65-F5344CB8AC3E}">
        <p14:creationId xmlns:p14="http://schemas.microsoft.com/office/powerpoint/2010/main" val="210729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0"/>
            <a:ext cx="7560840" cy="92333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бюджетных ассигнований по муниципальным программам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Ейского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и непрограммным направлениям деятельности 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680974"/>
              </p:ext>
            </p:extLst>
          </p:nvPr>
        </p:nvGraphicFramePr>
        <p:xfrm>
          <a:off x="71501" y="1340768"/>
          <a:ext cx="8928990" cy="4336371"/>
        </p:xfrm>
        <a:graphic>
          <a:graphicData uri="http://schemas.openxmlformats.org/drawingml/2006/table">
            <a:tbl>
              <a:tblPr/>
              <a:tblGrid>
                <a:gridCol w="324035"/>
                <a:gridCol w="1644630"/>
                <a:gridCol w="673721"/>
                <a:gridCol w="586225"/>
                <a:gridCol w="586225"/>
                <a:gridCol w="568725"/>
                <a:gridCol w="570913"/>
                <a:gridCol w="465917"/>
                <a:gridCol w="577475"/>
                <a:gridCol w="507479"/>
                <a:gridCol w="507479"/>
                <a:gridCol w="384983"/>
                <a:gridCol w="384983"/>
                <a:gridCol w="384983"/>
                <a:gridCol w="384983"/>
                <a:gridCol w="376234"/>
              </a:tblGrid>
              <a:tr h="56946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год (исполнение)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2021 год *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2022 год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Плановый период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Динамика, %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06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уд. вес в общем объеме, %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уд. вес в общем объеме, %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уд. вес в общем объеме, %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2021/2020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2022/2021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2023/2022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2024/2023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1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уд. вес в общем объеме, %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уд. вес в общем объеме, %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7231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ВСЕГО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2 382 094,2   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100,0   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2 553 230,5   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100,0   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2 376 935,9   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100,0   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2 384 343,3   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100,0   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2 299 312,1   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100,0   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107,2   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93,1   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100,3   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96,4   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231">
                <a:tc gridSpan="16"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том числе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723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Информационное общество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3 855,2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0,2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- 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- 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- 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- 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- 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- 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- 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- 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- 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- 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70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Поддержка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Ейского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районного казачьего общества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7 184,8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0,3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7 000,0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0,3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7 000,0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0,3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7 000,0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0,3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6 800,0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0,3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97,4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100,0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100,0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97,1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63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Эффективное управление муниципальным имуществом и земельными ресурсами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14 485,3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0,6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14 620,4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0,6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15 141,0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0,6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15 241,0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0,6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15 141,0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0,7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100,9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103,6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100,7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- 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63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Поддержка деятельности социально-ориентированных общественных организаций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2 254,9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0,1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2 000,0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0,1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2 000,0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0,1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2 000,0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0,1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2 000,0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0,1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88,7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100,0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100,0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100,0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55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Развитие сельского хозяйства  и регулирование рынков сельскохозяйственной продукции, сырья и продовольствия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17 937,8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0,8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19 586,6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0,8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16 503,2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0,7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16 555,5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0,7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19 850,9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0,9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109,2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84,3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100,3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119,9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23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Молодежь Ейского района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9 995,4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0,4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10 222,6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0,4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10 313,3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0,4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10 313,3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0,4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10 313,3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0,4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102,3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100,9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100,0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100,0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47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Профилактика терроризма и экстремизма, усиление борьбы с преступностью, профилактика правонарушений и противодействие коррупции в Ейском районе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5 590,2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0,2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32 720,0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1,3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4 000,0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0,2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2 500,0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0,1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3 152,4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0,1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585,3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12,2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62,5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84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Управление муниципальными финансами 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35 538,4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1,5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33 852,0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1,3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34 007,0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1,4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34 307,0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1,4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33 107,0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1,4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95,3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100,5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100,9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96,5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23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Медиасреда Ейского района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- 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2 500,0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0,1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2 500,0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0,1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2 500,0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0,1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2 500,0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0,1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100,0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100,0   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84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Социально-экономическое развитие Ейского района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- 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987,0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0,0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950,0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0,0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950,0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0,0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950,0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0,0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- 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100,0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100,0   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23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Информатизация Ейского района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1 700,0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1 760,0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0,1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1 200,0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0,1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1 200,0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0,1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68,2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100,0   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76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Строительство (создание) объектов государственной и муниципальной собственности в Ейском районе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            0,0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750,0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0,0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41 705,3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2,7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18 000,0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1,2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- 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- 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5 560,7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43,2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-    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846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Непрограммные расходы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125 909,8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5,3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155 990,0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6,1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150 340,6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6,3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143 745,8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6,0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140 745,8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6,1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123,9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96,4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95,6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97,9   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769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Условно утвержденные расходы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Х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Х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Х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Х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Х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Х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29 000,0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1,2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57 000,0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2,5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Х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Х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Х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Х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956376" y="1014361"/>
            <a:ext cx="9793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 smtClean="0"/>
              <a:t>тыс. рублей</a:t>
            </a:r>
            <a:endParaRPr lang="ru-RU" sz="1200" i="1" dirty="0"/>
          </a:p>
        </p:txBody>
      </p:sp>
    </p:spTree>
    <p:extLst>
      <p:ext uri="{BB962C8B-B14F-4D97-AF65-F5344CB8AC3E}">
        <p14:creationId xmlns:p14="http://schemas.microsoft.com/office/powerpoint/2010/main" val="181886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0"/>
            <a:ext cx="7560840" cy="5847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altLang="ru-RU" sz="1600" dirty="0">
                <a:solidFill>
                  <a:schemeClr val="bg1"/>
                </a:solidFill>
                <a:latin typeface="Arial Black" panose="020B0A04020102020204"/>
              </a:rPr>
              <a:t>Отдельные целевые показатели муниципальных программ </a:t>
            </a:r>
            <a:r>
              <a:rPr lang="ru-RU" altLang="ru-RU" sz="1600" dirty="0" err="1">
                <a:solidFill>
                  <a:schemeClr val="bg1"/>
                </a:solidFill>
                <a:latin typeface="Arial Black" panose="020B0A04020102020204"/>
              </a:rPr>
              <a:t>Ейского</a:t>
            </a:r>
            <a:r>
              <a:rPr lang="ru-RU" altLang="ru-RU" sz="1600" dirty="0">
                <a:solidFill>
                  <a:schemeClr val="bg1"/>
                </a:solidFill>
                <a:latin typeface="Arial Black" panose="020B0A04020102020204"/>
              </a:rPr>
              <a:t> района</a:t>
            </a:r>
            <a:endParaRPr lang="ru-RU" sz="1600" dirty="0">
              <a:solidFill>
                <a:schemeClr val="bg1"/>
              </a:solidFill>
              <a:latin typeface="Calibri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503893"/>
              </p:ext>
            </p:extLst>
          </p:nvPr>
        </p:nvGraphicFramePr>
        <p:xfrm>
          <a:off x="107504" y="607971"/>
          <a:ext cx="8928991" cy="614593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29348"/>
                <a:gridCol w="5572108"/>
                <a:gridCol w="641651"/>
                <a:gridCol w="578396"/>
                <a:gridCol w="650696"/>
                <a:gridCol w="578396"/>
                <a:gridCol w="578396"/>
              </a:tblGrid>
              <a:tr h="443430"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п/п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показателя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Единица измерения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2021 год 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(план)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2022 год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(прогноз)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Плановый период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66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 год (прогноз)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2024год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(прогноз)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661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981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"Развитие образования в Ейском районе"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981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Охват детей программами дошкольного образования</a:t>
                      </a: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педагогических работников дошкольных образовательных организаций, которым при прохождении аттестации присвоена высшая или первая категория</a:t>
                      </a: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60,0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61,5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75,2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80,3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Охват детей в возрасте от 5 до 18 лет программами дополнительного образования (удельный вес численности детей, получающих услуги дополнительного образования, в общей численности детей в возрасте 5-18 лет)</a:t>
                      </a: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77,2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77,3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77,4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77,5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педагогических работников общеобразовательных организаций, которым при прохождении аттестации присвоена первая и высшая категория</a:t>
                      </a: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25,5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26,5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выпускников, не получивших аттестат о среднем общем образовании в общей численности выпускников муниципальных общеобразовательных организаций</a:t>
                      </a: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0,4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0,3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молодых специалистов, трудоустроившихся в образовательные организации </a:t>
                      </a:r>
                      <a:r>
                        <a:rPr lang="ru-RU" sz="7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Ейского</a:t>
                      </a: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района после окончания обучения в профессиональных образовательных организациях и организациях высшего образования</a:t>
                      </a: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кол-во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человек</a:t>
                      </a: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выпускников муниципальных образовательных организаций, расположенных на территории </a:t>
                      </a:r>
                      <a:r>
                        <a:rPr lang="ru-RU" sz="7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Ейского</a:t>
                      </a: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района, заключивших договор о целевом обучении</a:t>
                      </a: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кол-во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человек</a:t>
                      </a: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740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дошкольных образовательных организаций, в которых планируется проведение  капитального ремонта, в текущем году</a:t>
                      </a: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740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общеобразовательных организаций, в которых планируется проведение  капитального ремонта, в текущем году</a:t>
                      </a: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981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"Комплексное и устойчивое развитие Ейского района в сфере строительства и архитектуры"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981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Корректировка генеральных планов сельских поселений</a:t>
                      </a: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en-US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en-US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en-US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en-US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981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Внесение изменений в Правила землепользования и застройки сельских поселений </a:t>
                      </a:r>
                      <a:r>
                        <a:rPr lang="ru-RU" sz="7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Ейского</a:t>
                      </a: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района</a:t>
                      </a: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en-US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en-US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en-US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en-US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981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Постановка на кадастровый учет зеленых зон</a:t>
                      </a: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en-US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en-US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en-US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981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демонтированных рекламных конструкций, установленных без разрешения</a:t>
                      </a: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981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"Информатизация </a:t>
                      </a:r>
                      <a:r>
                        <a:rPr lang="ru-RU" sz="7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Ейского</a:t>
                      </a:r>
                      <a:r>
                        <a:rPr lang="ru-RU" sz="7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района"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981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функционирующих сайтов органов местного самоуправления в сети «Интернет»</a:t>
                      </a: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Обеспечение функционирования информационно-коммуникационной инфраструктуры и информационных систем органов местного самоуправления</a:t>
                      </a: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49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981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"Обеспечение безопасности населения </a:t>
                      </a:r>
                      <a:r>
                        <a:rPr lang="ru-RU" sz="7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Ейского</a:t>
                      </a:r>
                      <a:r>
                        <a:rPr lang="ru-RU" sz="7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района"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622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Своевременное доведение до населения сигналов оповещения и экстренной информации: количество своевременно доведенных сигналов оповещения и предоставленной населению экстренной информации/количество угроз </a:t>
                      </a: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296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Выполнение требований пожарной безопасности в учреждениях, подведомственных управлению образованием администрации муниципального образования </a:t>
                      </a:r>
                      <a:r>
                        <a:rPr lang="ru-RU" sz="7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Ейский</a:t>
                      </a: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район: количество объектов, на которых проведены работы по выполнению требований пожарной безопасности</a:t>
                      </a: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55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53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53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53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Ввод в эксплуатацию аппаратно-программных комплексов обзорного видеонаблюдения, включающих в себя камеры видеонаблюдения: количество  введенных в эксплуатацию видеокамер  </a:t>
                      </a: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418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Создание и содержание системы обеспечения вызова экстренных оперативных служб по единому номеру «112»: количество дежурно-диспетчерских служб экстренного вызова, подключенных к системе «112» и работающих с единой дежурной диспетчерской службой </a:t>
                      </a:r>
                      <a:r>
                        <a:rPr lang="ru-RU" sz="7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Ейского</a:t>
                      </a: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района в автоматизированном режиме</a:t>
                      </a: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3092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0"/>
            <a:ext cx="7560840" cy="64633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altLang="ru-RU" dirty="0">
                <a:solidFill>
                  <a:schemeClr val="bg1"/>
                </a:solidFill>
                <a:latin typeface="Arial Black" panose="020B0A04020102020204"/>
              </a:rPr>
              <a:t>Отдельные целевые показатели муниципальных программ </a:t>
            </a:r>
            <a:r>
              <a:rPr lang="ru-RU" altLang="ru-RU" dirty="0" err="1">
                <a:solidFill>
                  <a:schemeClr val="bg1"/>
                </a:solidFill>
                <a:latin typeface="Arial Black" panose="020B0A04020102020204"/>
              </a:rPr>
              <a:t>Ейского</a:t>
            </a:r>
            <a:r>
              <a:rPr lang="ru-RU" altLang="ru-RU" dirty="0">
                <a:solidFill>
                  <a:schemeClr val="bg1"/>
                </a:solidFill>
                <a:latin typeface="Arial Black" panose="020B0A04020102020204"/>
              </a:rPr>
              <a:t> района</a:t>
            </a:r>
            <a:endParaRPr lang="ru-RU" dirty="0">
              <a:solidFill>
                <a:schemeClr val="bg1"/>
              </a:solidFill>
              <a:latin typeface="Calibri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0939223"/>
              </p:ext>
            </p:extLst>
          </p:nvPr>
        </p:nvGraphicFramePr>
        <p:xfrm>
          <a:off x="143508" y="764703"/>
          <a:ext cx="8892989" cy="604373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28020"/>
                <a:gridCol w="5549640"/>
                <a:gridCol w="639064"/>
                <a:gridCol w="576064"/>
                <a:gridCol w="576064"/>
                <a:gridCol w="648072"/>
                <a:gridCol w="576065"/>
              </a:tblGrid>
              <a:tr h="444029"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п/п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показателя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Единица измерения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2021 год 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(план)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2022 год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(прогноз)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Плановый период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91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 год (прогноз)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2024год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(прогноз)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151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151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"Развитие культуры в Ейском районе"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151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клубных формирований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151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Число участников клубных формирований  культурно-досуговых учреждений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511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512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513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513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151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Число детей, участников творческих мероприятий культурно-досуговых учреждений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16321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16350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16400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16450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151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общедоступных библиотек, подключенных к сети «Интернет»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151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Посещаемость муниципальных музейных учреждений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тыс. человек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14,3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14,6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14,9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15,0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151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выставок и выставочных проектов, осуществляемых муниципальным музеем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004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Подшивка и переплет документов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хранения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004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Прием документов на хранение в архив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хранения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1500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1500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1500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1500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151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"Развитие санаторно-курортного и туристского комплекса в Ейском районе"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004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отдыхающих, посетивших муниципальное образование Ейский район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тыс.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человек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776,2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779,8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788,2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759,3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151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организаций в санаторно-курортном и туристском комплексе Ейского района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103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104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105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105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151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Коечная емкость предприятий санаторно-курортного комплекса Ейского района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8145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8395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9355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9355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151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"Развитие физической культуры и спорта в Ейском районе"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151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населения, систематически занимающегося физической культурой и спортом, в общей численности населения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56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58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61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151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обучающихся, систематически занимающихся физической культурой и спортом, в общей численности обучающихся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37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37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38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38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004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лиц с ограниченными возможностями здоровья и инвалидов, систематически занимающихся физической культурой и спортом, в общей численности указанной категории населения 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%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18,8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18,9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19,0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19,1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151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Обеспеченность спортивными сооружениями в Ейском районе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292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293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293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293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151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Единовременная пропускная способность спортивных сооружений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чел.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3142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3172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3172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3172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151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проведенных официальных физкультурно-спортивных мероприятий, включенных в календарный план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155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160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170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004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участников физкультурно-спортивных мероприятий, принявших участие в официальных спортивных и физкультурных мероприятиях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7950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8200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8450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8950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253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обучающихся, имеющих спортивные разряды, в общей численности обучающихся в спортивных школах, подведомственных ОФКС </a:t>
                      </a:r>
                      <a:r>
                        <a:rPr lang="ru-RU" sz="7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Ейского</a:t>
                      </a: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7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района</a:t>
                      </a: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39,3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43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151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"Развитие жилищно-коммунального и дорожного хозяйства в Ейском районе"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151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установленных водонапорных башен 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151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отремонтированных автомобильных дорог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151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приобретенных мусорных контейнеров для отходов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195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151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построенных мест (площадок) накопления твердых коммунальных отходов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151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"Развитие топливно-энергетического комплекса Ейском районе"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151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населенных пунктов, в которых планируется строительство сетей газоснабжения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151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Протяженность (строительство) внутри поселковых газопроводов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км</a:t>
                      </a:r>
                      <a:r>
                        <a:rPr lang="ru-RU" sz="700" baseline="30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24,8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48950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0"/>
            <a:ext cx="7560840" cy="64633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altLang="ru-RU" dirty="0">
                <a:solidFill>
                  <a:schemeClr val="bg1"/>
                </a:solidFill>
                <a:latin typeface="Arial Black" panose="020B0A04020102020204"/>
              </a:rPr>
              <a:t>Отдельные целевые показатели муниципальных программ </a:t>
            </a:r>
            <a:r>
              <a:rPr lang="ru-RU" altLang="ru-RU" dirty="0" err="1">
                <a:solidFill>
                  <a:schemeClr val="bg1"/>
                </a:solidFill>
                <a:latin typeface="Arial Black" panose="020B0A04020102020204"/>
              </a:rPr>
              <a:t>Ейского</a:t>
            </a:r>
            <a:r>
              <a:rPr lang="ru-RU" altLang="ru-RU" dirty="0">
                <a:solidFill>
                  <a:schemeClr val="bg1"/>
                </a:solidFill>
                <a:latin typeface="Arial Black" panose="020B0A04020102020204"/>
              </a:rPr>
              <a:t> района</a:t>
            </a:r>
            <a:endParaRPr lang="ru-RU" dirty="0">
              <a:solidFill>
                <a:schemeClr val="bg1"/>
              </a:solidFill>
              <a:latin typeface="Calibri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248258"/>
              </p:ext>
            </p:extLst>
          </p:nvPr>
        </p:nvGraphicFramePr>
        <p:xfrm>
          <a:off x="251520" y="739116"/>
          <a:ext cx="8856983" cy="585771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16024"/>
                <a:gridCol w="5637839"/>
                <a:gridCol w="525916"/>
                <a:gridCol w="603163"/>
                <a:gridCol w="523799"/>
                <a:gridCol w="675121"/>
                <a:gridCol w="675121"/>
              </a:tblGrid>
              <a:tr h="394968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п/п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показателя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Единица измерения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2021 год 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(план)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2022 год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(прогноз)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Плановый период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35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 год (прогноз)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2024год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(прогноз)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30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30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"Медиасреда Ейского района"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30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Публикация в печатных изданиях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330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800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800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800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30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Публикация в сетевых изданиях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280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30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ТВ-сюжет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123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30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"Поддержка Ейского районного казачьего общества"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30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Число членов Ейского районного казачьего общества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чел.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775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780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785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790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30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Численность кадетских казачьих классов и групп казачьей направленности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37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43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48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30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учащихся в казачьих классах и группах казачьей направленности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485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525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585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645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30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проведенных программных мероприятий патриотической направленности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91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102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115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127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30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Число казаков-дружинников в казачьих дружинах, участвующих в охране общественного порядка на территории муниципального образования Ейский район 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чел.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43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4343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30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"Эффективное управление муниципальным имуществом и земельными ресурсами </a:t>
                      </a:r>
                      <a:r>
                        <a:rPr lang="ru-RU" sz="7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Ейского</a:t>
                      </a:r>
                      <a:r>
                        <a:rPr lang="ru-RU" sz="7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района"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616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Объем полученных доходов от сдачи в аренду муниципального имущества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млн.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рублей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1,90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2,35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2,44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2,53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616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Объем полученных доходов от арендной платы за земельные участки, государственная собственность на которые не разграничена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млн.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рублей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65,02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71,08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73,71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76,44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30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земельных участков для индивидуального жилищного строительства и ведения личного подсобного хозяйства, предоставленных гражданам, имеющим трех и более детей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84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616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Объем полученных доходов от приватизации муниципального имущества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млн.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рублей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6,06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1,50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1,50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1,50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30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"Развитие сельского хозяйства и регулирование рынков сельскохозяйственной продукции, сырья и продовольствия в Ейском районе"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616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Объем производства сельскохозяйственной продукции в хозяйствах всех категорий (в ценах соответствующих лет)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млн.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рублей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11823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12664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13649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13920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30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Наполнение официального сайта муниципального образования Ейский район информацией для сельхозтоваропроизводителей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статьи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47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49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30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Размещение в средствах массовой информации материалов по вопросам деятельности сельхозтоваропроизводителей (газетные публикации)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статьи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30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Обучение основам ведения сельского хозяйства, методам и способам повышения доходности сельскохозяйственного производства АПК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30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Число участников проведенных мероприятий, в том числе семинаров, «круглых столов», конференций по вопросам развития  сельского хозяйства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370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390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30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Среднемесячная номинальная заработная плата в сельском хозяйстве (по сельскохозяйственным организациям, не относящимся к субъектам малого предпринимательства)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рублей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30950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31569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32200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32844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30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отловленных безнадзорных животных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голов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558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137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137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30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"Поддержка деятельности социально-ориентированных общественных организаций </a:t>
                      </a:r>
                      <a:r>
                        <a:rPr lang="ru-RU" sz="7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Ейского</a:t>
                      </a:r>
                      <a:r>
                        <a:rPr lang="ru-RU" sz="7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района"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30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ветеранов и инвалидов, получивших разъяснения о порядке участия в программных мероприятиях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чел.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65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65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65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65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30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социально-ориентированных некоммерческих организаций, получивших муниципальную поддержку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30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Число членов некоммерческих организаций, участвующих в мероприятиях, посвященных знаменательным датам, проводимым в районе, крае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500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616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Число консультаций, оказанных ветеранам о порядке предоставления социальных услуг и мер государственной поддержки, проводимых культурно-спортивных мероприятий в крае, районе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150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30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мероприятий, проведенных некоммерческими организациями в ходе реализации общественно-полезных программ для различных целевых групп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169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990" r="899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70" y="332656"/>
            <a:ext cx="8676456" cy="2214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08105" y="2492895"/>
            <a:ext cx="4648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Что такое бюджет для граждан?</a:t>
            </a:r>
            <a:endParaRPr lang="ru-RU" sz="2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285" y="2996952"/>
            <a:ext cx="913522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      «Бюджет для граждан» – это упрощенная версия бюджета, облегчающая гражданам его</a:t>
            </a:r>
          </a:p>
          <a:p>
            <a:pPr algn="ctr"/>
            <a:r>
              <a:rPr lang="ru-RU" dirty="0" smtClean="0"/>
              <a:t>понимание, объясняющая планы и действия администрации муниципального образования</a:t>
            </a:r>
          </a:p>
          <a:p>
            <a:pPr algn="ctr"/>
            <a:r>
              <a:rPr lang="ru-RU" dirty="0" smtClean="0"/>
              <a:t>в процессе бюджетирования. Для того, чтобы любой житель района мог узнать на что расходуются бюджетные деньги (а по сути деньги налогоплательщиков) и какие у </a:t>
            </a:r>
          </a:p>
          <a:p>
            <a:pPr algn="ctr"/>
            <a:r>
              <a:rPr lang="ru-RU" dirty="0" smtClean="0"/>
              <a:t>муниципального образования есть источники дохода. Аналогичные бюджеты разрабатываются на уровне региона и страны.</a:t>
            </a:r>
          </a:p>
          <a:p>
            <a:pPr algn="ctr"/>
            <a:r>
              <a:rPr lang="ru-RU" dirty="0"/>
              <a:t> </a:t>
            </a:r>
            <a:r>
              <a:rPr lang="ru-RU" dirty="0" smtClean="0"/>
              <a:t>       Мы представляем вам «Бюджет для граждан», который познакомит вас с основными параметрами проекта бюджета муниципального образования Ейский район на 2022 год и на плановый период 2023 и 2024 годов.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86249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0"/>
            <a:ext cx="7560840" cy="64633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altLang="ru-RU" dirty="0">
                <a:solidFill>
                  <a:schemeClr val="bg1"/>
                </a:solidFill>
                <a:latin typeface="Arial Black" panose="020B0A04020102020204"/>
              </a:rPr>
              <a:t>Отдельные целевые показатели муниципальных программ </a:t>
            </a:r>
            <a:r>
              <a:rPr lang="ru-RU" altLang="ru-RU" dirty="0" err="1">
                <a:solidFill>
                  <a:schemeClr val="bg1"/>
                </a:solidFill>
                <a:latin typeface="Arial Black" panose="020B0A04020102020204"/>
              </a:rPr>
              <a:t>Ейского</a:t>
            </a:r>
            <a:r>
              <a:rPr lang="ru-RU" altLang="ru-RU" dirty="0">
                <a:solidFill>
                  <a:schemeClr val="bg1"/>
                </a:solidFill>
                <a:latin typeface="Arial Black" panose="020B0A04020102020204"/>
              </a:rPr>
              <a:t> района</a:t>
            </a:r>
            <a:endParaRPr lang="ru-RU" dirty="0">
              <a:solidFill>
                <a:schemeClr val="bg1"/>
              </a:solidFill>
              <a:latin typeface="Calibri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247803"/>
              </p:ext>
            </p:extLst>
          </p:nvPr>
        </p:nvGraphicFramePr>
        <p:xfrm>
          <a:off x="71499" y="980728"/>
          <a:ext cx="8928993" cy="504056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32047"/>
                <a:gridCol w="5469407"/>
                <a:gridCol w="530194"/>
                <a:gridCol w="608069"/>
                <a:gridCol w="528058"/>
                <a:gridCol w="680609"/>
                <a:gridCol w="680609"/>
              </a:tblGrid>
              <a:tr h="563326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п/п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показателя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Единица измерения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2021 год 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(план)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2022 год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(прогноз)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Плановый период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69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 год (прогноз)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2024год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(прогноз)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84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84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"Молодежь </a:t>
                      </a:r>
                      <a:r>
                        <a:rPr lang="ru-RU" sz="7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Ейского</a:t>
                      </a:r>
                      <a:r>
                        <a:rPr lang="ru-RU" sz="7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района"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18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молодежи, охваченной мероприятиями, направленными на гражданское и патриотическое воспитание, творческое, интеллектуальное и духовно-нравственное развитие  молодежи, социально-экономическое развитие молодых граждан</a:t>
                      </a: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тыс. чел.</a:t>
                      </a: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12,5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69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молодежи, принявшей участие в краевых, российских мероприятиях по различным направлениям государственной молодежной политики</a:t>
                      </a: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чел.</a:t>
                      </a: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500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950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69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объектов для занятий дворовыми и экстремальными видами спорта, действующих в муниципальном образовании Ейский район </a:t>
                      </a: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84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"Управление муниципальными финансами </a:t>
                      </a:r>
                      <a:r>
                        <a:rPr lang="ru-RU" sz="7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Ейского</a:t>
                      </a:r>
                      <a:r>
                        <a:rPr lang="ru-RU" sz="7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района"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456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Общий объем муниципального долга муниципального образования Ейский район</a:t>
                      </a: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тыс. руб.</a:t>
                      </a: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42532,9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31316,0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21361,0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11316,0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456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Объем сокращения муниципального долга муниципального образования Ейский район</a:t>
                      </a: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тыс. руб.</a:t>
                      </a: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10811,3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11216,9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10000,0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10000,0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69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«Социально-экономическое развитие </a:t>
                      </a:r>
                      <a:r>
                        <a:rPr lang="ru-RU" sz="7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Ейского</a:t>
                      </a:r>
                      <a:r>
                        <a:rPr lang="ru-RU" sz="7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района»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54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Темп роста инвестиций в основной капитал по крупным и средним организациям</a:t>
                      </a: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 к предыдущему году</a:t>
                      </a: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102,2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107,6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105,3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119,3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84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субъектов малого и среднего предпринимательства</a:t>
                      </a: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5109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5252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5473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5811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456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Объем инвестиций в основной капитал по крупным и средним предприятиям</a:t>
                      </a: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млн. руб.</a:t>
                      </a: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1285,0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1450,0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1600,0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2000,0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84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соглашений в сфере реализации инвестиционных проектов на территории Ейского района</a:t>
                      </a: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единиц</a:t>
                      </a: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69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Наполнение официального сайта муниципального образования </a:t>
                      </a:r>
                      <a:r>
                        <a:rPr lang="ru-RU" sz="7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Ейский</a:t>
                      </a: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район </a:t>
                      </a:r>
                      <a:r>
                        <a:rPr lang="en-US" sz="7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(www</a:t>
                      </a:r>
                      <a:r>
                        <a:rPr lang="ru-RU" sz="700" u="sng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.</a:t>
                      </a:r>
                      <a:r>
                        <a:rPr lang="en-US" sz="700" u="sng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yeskraion</a:t>
                      </a:r>
                      <a:r>
                        <a:rPr lang="ru-RU" sz="700" u="sng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en-US" sz="700" u="sng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ru</a:t>
                      </a: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 </a:t>
                      </a: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 инвестиционного портала (</a:t>
                      </a:r>
                      <a:r>
                        <a:rPr lang="en-US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www</a:t>
                      </a: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en-US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invest</a:t>
                      </a: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7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eisk</a:t>
                      </a: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en-US" sz="7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ru</a:t>
                      </a: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 информацией для субъектов предпринимательства</a:t>
                      </a: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единиц</a:t>
                      </a: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195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205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210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18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Число участников проведенных мероприятий, в том числе «Неделя малого и среднего бизнеса Ейского района», семинаров, «круглых столов», конференций по вопросам развития и поддержки субъектов малого и среднего предпринимательства</a:t>
                      </a: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единиц</a:t>
                      </a: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205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215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220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456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«Профилактика терроризма и экстремизма, усиление борьбы с преступностью, профилактика правонарушений и противодействие коррупции в Ейском районе»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84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Уровень преступности (количество преступлений, совершенных на 10 тысяч человек населения района)</a:t>
                      </a: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138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136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134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69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публикаций в средствах массовой информации материалов по вопросам охраны общественного порядка и борьбы с преступностью</a:t>
                      </a: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47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48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48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456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публикаций в средствах массовой информации материалов по вопросам противодействия терроризму</a:t>
                      </a: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84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преступлений, совершенных на улицах и в других общественных местах</a:t>
                      </a: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590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590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580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69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образовательных учреждений, в которых проведены работы по установке, замене, капитальному (текущему) ремонту ограждений территорий образовательных организаций</a:t>
                      </a: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84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«Строительство (создание) объектов государственной и муниципальной собственности в Ейском районе»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84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построенных фельдшерско-акушерских пунктов и офиса врача общей практики </a:t>
                      </a: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911350" y="-10287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93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1813164"/>
              </p:ext>
            </p:extLst>
          </p:nvPr>
        </p:nvGraphicFramePr>
        <p:xfrm>
          <a:off x="1907704" y="-742951"/>
          <a:ext cx="4929187" cy="4302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8" name="Text Box 32"/>
          <p:cNvSpPr txBox="1">
            <a:spLocks noChangeArrowheads="1"/>
          </p:cNvSpPr>
          <p:nvPr/>
        </p:nvSpPr>
        <p:spPr bwMode="auto">
          <a:xfrm>
            <a:off x="4630952" y="2867934"/>
            <a:ext cx="445633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</a:rPr>
              <a:t>Структура муниципального долга МО Ейский район</a:t>
            </a:r>
          </a:p>
          <a:p>
            <a:pPr algn="r"/>
            <a:endParaRPr lang="ru-RU" sz="20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r"/>
            <a:endParaRPr lang="ru-RU" sz="20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959967"/>
              </p:ext>
            </p:extLst>
          </p:nvPr>
        </p:nvGraphicFramePr>
        <p:xfrm>
          <a:off x="27421" y="1763770"/>
          <a:ext cx="8745538" cy="559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219" name="Text Box 40"/>
          <p:cNvSpPr txBox="1">
            <a:spLocks noChangeArrowheads="1"/>
          </p:cNvSpPr>
          <p:nvPr/>
        </p:nvSpPr>
        <p:spPr bwMode="auto">
          <a:xfrm>
            <a:off x="755576" y="0"/>
            <a:ext cx="7560840" cy="7064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000" b="1" dirty="0">
                <a:solidFill>
                  <a:schemeClr val="bg1"/>
                </a:solidFill>
                <a:latin typeface="Times New Roman" pitchFamily="18" charset="0"/>
              </a:rPr>
              <a:t>Муниципальный долг</a:t>
            </a:r>
          </a:p>
        </p:txBody>
      </p:sp>
      <p:sp>
        <p:nvSpPr>
          <p:cNvPr id="9220" name="Text Box 41"/>
          <p:cNvSpPr txBox="1">
            <a:spLocks noChangeArrowheads="1"/>
          </p:cNvSpPr>
          <p:nvPr/>
        </p:nvSpPr>
        <p:spPr bwMode="auto">
          <a:xfrm>
            <a:off x="0" y="2189163"/>
            <a:ext cx="17192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rgbClr val="000000"/>
                </a:solidFill>
                <a:latin typeface="Times New Roman" pitchFamily="18" charset="0"/>
              </a:rPr>
              <a:t>млн.руб.</a:t>
            </a:r>
          </a:p>
        </p:txBody>
      </p:sp>
      <p:sp>
        <p:nvSpPr>
          <p:cNvPr id="9222" name="Text Box 24"/>
          <p:cNvSpPr txBox="1">
            <a:spLocks noChangeArrowheads="1"/>
          </p:cNvSpPr>
          <p:nvPr/>
        </p:nvSpPr>
        <p:spPr bwMode="auto">
          <a:xfrm>
            <a:off x="4265543" y="1223987"/>
            <a:ext cx="35099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i="1" dirty="0">
                <a:solidFill>
                  <a:srgbClr val="000000"/>
                </a:solidFill>
                <a:latin typeface="Times New Roman" pitchFamily="18" charset="0"/>
              </a:rPr>
              <a:t>Динамика </a:t>
            </a:r>
            <a:r>
              <a:rPr lang="ru-RU" altLang="ru-RU" sz="2000" b="1" i="1" dirty="0">
                <a:solidFill>
                  <a:srgbClr val="000000"/>
                </a:solidFill>
                <a:latin typeface="Times New Roman" pitchFamily="18" charset="0"/>
              </a:rPr>
              <a:t>долговой</a:t>
            </a:r>
            <a:r>
              <a:rPr lang="ru-RU" altLang="ru-RU" sz="1800" b="1" i="1" dirty="0">
                <a:solidFill>
                  <a:srgbClr val="000000"/>
                </a:solidFill>
                <a:latin typeface="Times New Roman" pitchFamily="18" charset="0"/>
              </a:rPr>
              <a:t> нагрузки, %</a:t>
            </a:r>
          </a:p>
        </p:txBody>
      </p:sp>
      <p:sp>
        <p:nvSpPr>
          <p:cNvPr id="9224" name="Text Box 15"/>
          <p:cNvSpPr txBox="1">
            <a:spLocks noChangeArrowheads="1"/>
          </p:cNvSpPr>
          <p:nvPr/>
        </p:nvSpPr>
        <p:spPr bwMode="auto">
          <a:xfrm>
            <a:off x="1925544" y="1347997"/>
            <a:ext cx="58407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2019г</a:t>
            </a:r>
            <a:r>
              <a:rPr lang="ru-RU" altLang="ru-RU" sz="1200" b="1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9225" name="Text Box 15"/>
          <p:cNvSpPr txBox="1">
            <a:spLocks noChangeArrowheads="1"/>
          </p:cNvSpPr>
          <p:nvPr/>
        </p:nvSpPr>
        <p:spPr bwMode="auto">
          <a:xfrm>
            <a:off x="2817991" y="1625271"/>
            <a:ext cx="58407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2020г</a:t>
            </a:r>
            <a:r>
              <a:rPr lang="ru-RU" altLang="ru-RU" sz="1200" b="1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9226" name="Text Box 15"/>
          <p:cNvSpPr txBox="1">
            <a:spLocks noChangeArrowheads="1"/>
          </p:cNvSpPr>
          <p:nvPr/>
        </p:nvSpPr>
        <p:spPr bwMode="auto">
          <a:xfrm>
            <a:off x="3643313" y="1791299"/>
            <a:ext cx="58407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2021г</a:t>
            </a:r>
            <a:r>
              <a:rPr lang="ru-RU" altLang="ru-RU" sz="1200" b="1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9227" name="Text Box 15"/>
          <p:cNvSpPr txBox="1">
            <a:spLocks noChangeArrowheads="1"/>
          </p:cNvSpPr>
          <p:nvPr/>
        </p:nvSpPr>
        <p:spPr bwMode="auto">
          <a:xfrm>
            <a:off x="4440748" y="2067524"/>
            <a:ext cx="58407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2022г</a:t>
            </a:r>
            <a:r>
              <a:rPr lang="ru-RU" altLang="ru-RU" sz="1200" b="1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94351" y="4517057"/>
            <a:ext cx="471019" cy="1152128"/>
          </a:xfrm>
          <a:prstGeom prst="roundRect">
            <a:avLst/>
          </a:prstGeom>
          <a:solidFill>
            <a:srgbClr val="66FF33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231" name="TextBox 19"/>
          <p:cNvSpPr txBox="1">
            <a:spLocks noChangeArrowheads="1"/>
          </p:cNvSpPr>
          <p:nvPr/>
        </p:nvSpPr>
        <p:spPr bwMode="auto">
          <a:xfrm rot="16200000">
            <a:off x="983235" y="4843741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 smtClean="0"/>
              <a:t>3,8</a:t>
            </a:r>
            <a:endParaRPr lang="ru-RU" altLang="ru-RU" sz="1800" b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828705" y="5028407"/>
            <a:ext cx="471019" cy="592331"/>
          </a:xfrm>
          <a:prstGeom prst="roundRect">
            <a:avLst/>
          </a:prstGeom>
          <a:solidFill>
            <a:srgbClr val="66FF33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235" name="TextBox 21"/>
          <p:cNvSpPr txBox="1">
            <a:spLocks noChangeArrowheads="1"/>
          </p:cNvSpPr>
          <p:nvPr/>
        </p:nvSpPr>
        <p:spPr bwMode="auto">
          <a:xfrm rot="16200000">
            <a:off x="3805812" y="5127304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 smtClean="0"/>
              <a:t>2,6</a:t>
            </a:r>
            <a:endParaRPr lang="ru-RU" altLang="ru-RU" sz="1800" b="1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216480" y="4829814"/>
            <a:ext cx="471019" cy="839371"/>
          </a:xfrm>
          <a:prstGeom prst="roundRect">
            <a:avLst/>
          </a:prstGeom>
          <a:solidFill>
            <a:srgbClr val="66FF33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688380" y="5250455"/>
            <a:ext cx="471019" cy="418730"/>
          </a:xfrm>
          <a:prstGeom prst="roundRect">
            <a:avLst/>
          </a:prstGeom>
          <a:solidFill>
            <a:srgbClr val="66FF33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242" name="TextBox 25"/>
          <p:cNvSpPr txBox="1">
            <a:spLocks noChangeArrowheads="1"/>
          </p:cNvSpPr>
          <p:nvPr/>
        </p:nvSpPr>
        <p:spPr bwMode="auto">
          <a:xfrm rot="16200000">
            <a:off x="5199357" y="5033224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 smtClean="0"/>
              <a:t>2,9</a:t>
            </a:r>
            <a:endParaRPr lang="ru-RU" altLang="ru-RU" sz="1800" b="1" dirty="0"/>
          </a:p>
        </p:txBody>
      </p:sp>
      <p:sp>
        <p:nvSpPr>
          <p:cNvPr id="9243" name="TextBox 26"/>
          <p:cNvSpPr txBox="1">
            <a:spLocks noChangeArrowheads="1"/>
          </p:cNvSpPr>
          <p:nvPr/>
        </p:nvSpPr>
        <p:spPr bwMode="auto">
          <a:xfrm rot="16200000">
            <a:off x="6671256" y="5275153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 smtClean="0"/>
              <a:t>1,7</a:t>
            </a:r>
            <a:endParaRPr lang="ru-RU" altLang="ru-RU" sz="1800" b="1" dirty="0"/>
          </a:p>
        </p:txBody>
      </p:sp>
      <p:sp>
        <p:nvSpPr>
          <p:cNvPr id="9245" name="TextBox 28"/>
          <p:cNvSpPr txBox="1">
            <a:spLocks noChangeArrowheads="1"/>
          </p:cNvSpPr>
          <p:nvPr/>
        </p:nvSpPr>
        <p:spPr bwMode="auto">
          <a:xfrm>
            <a:off x="1551402" y="2597277"/>
            <a:ext cx="6335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/>
              <a:t>5</a:t>
            </a:r>
            <a:r>
              <a:rPr lang="ru-RU" altLang="ru-RU" sz="1800" b="1" dirty="0" smtClean="0"/>
              <a:t>3,3</a:t>
            </a:r>
            <a:endParaRPr lang="ru-RU" altLang="ru-RU" sz="1800" b="1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353759" y="4931404"/>
            <a:ext cx="471019" cy="737781"/>
          </a:xfrm>
          <a:prstGeom prst="roundRect">
            <a:avLst/>
          </a:prstGeom>
          <a:solidFill>
            <a:srgbClr val="66FF33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250" name="TextBox 21"/>
          <p:cNvSpPr txBox="1">
            <a:spLocks noChangeArrowheads="1"/>
          </p:cNvSpPr>
          <p:nvPr/>
        </p:nvSpPr>
        <p:spPr bwMode="auto">
          <a:xfrm rot="16200000">
            <a:off x="2329436" y="5033225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 smtClean="0"/>
              <a:t>2,8</a:t>
            </a:r>
            <a:endParaRPr lang="ru-RU" altLang="ru-RU" sz="1800" b="1" dirty="0"/>
          </a:p>
        </p:txBody>
      </p:sp>
      <p:sp>
        <p:nvSpPr>
          <p:cNvPr id="9251" name="Text Box 15"/>
          <p:cNvSpPr txBox="1">
            <a:spLocks noChangeArrowheads="1"/>
          </p:cNvSpPr>
          <p:nvPr/>
        </p:nvSpPr>
        <p:spPr bwMode="auto">
          <a:xfrm>
            <a:off x="5267324" y="2319099"/>
            <a:ext cx="58407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2023г</a:t>
            </a:r>
            <a:r>
              <a:rPr lang="ru-RU" altLang="ru-RU" sz="1200" b="1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6104180" y="2584931"/>
            <a:ext cx="58407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2024г</a:t>
            </a:r>
            <a:r>
              <a:rPr lang="ru-RU" altLang="ru-RU" sz="1200" b="1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097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19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76672"/>
            <a:ext cx="4248472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1283" y="980728"/>
            <a:ext cx="613180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ru-RU" sz="36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Финансовое управление</a:t>
            </a:r>
          </a:p>
          <a:p>
            <a:pPr lvl="0" algn="ctr">
              <a:defRPr/>
            </a:pPr>
            <a:r>
              <a:rPr lang="ru-RU" sz="36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администрации муниципального</a:t>
            </a:r>
          </a:p>
          <a:p>
            <a:pPr lvl="0" algn="ctr">
              <a:defRPr/>
            </a:pPr>
            <a:r>
              <a:rPr lang="ru-RU" sz="36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образования </a:t>
            </a:r>
            <a:r>
              <a:rPr lang="ru-RU" sz="3600" b="1" dirty="0" err="1">
                <a:solidFill>
                  <a:srgbClr val="C00000"/>
                </a:solidFill>
                <a:latin typeface="Monotype Corsiva" panose="03010101010201010101" pitchFamily="66" charset="0"/>
              </a:rPr>
              <a:t>Ейский</a:t>
            </a:r>
            <a:r>
              <a:rPr lang="ru-RU" sz="36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 район</a:t>
            </a:r>
          </a:p>
          <a:p>
            <a:pPr lvl="0" algn="ctr">
              <a:defRPr/>
            </a:pPr>
            <a:r>
              <a:rPr lang="ru-RU" sz="36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353680, г. Ейск ,ул. Победы, д. 113</a:t>
            </a:r>
          </a:p>
          <a:p>
            <a:pPr lvl="0" algn="ctr">
              <a:defRPr/>
            </a:pPr>
            <a:r>
              <a:rPr lang="ru-RU" sz="36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тел.(861-32)2-53-70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E-mail</a:t>
            </a:r>
            <a:r>
              <a:rPr lang="ru-RU" sz="36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: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t>eskfin@mail.kuban.ru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085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476672"/>
            <a:ext cx="892899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       </a:t>
            </a:r>
            <a:r>
              <a:rPr lang="ru-RU" sz="3200" b="1" dirty="0" smtClean="0"/>
              <a:t>Проект районного бюджета  муниципального образования </a:t>
            </a:r>
            <a:r>
              <a:rPr lang="ru-RU" sz="3200" b="1" dirty="0" err="1" smtClean="0"/>
              <a:t>Ейский</a:t>
            </a:r>
            <a:r>
              <a:rPr lang="ru-RU" sz="3200" b="1" dirty="0" smtClean="0"/>
              <a:t> район на 2022 год и на плановый период 2023 и 2024 годов подготовлен в соответствии:</a:t>
            </a:r>
          </a:p>
          <a:p>
            <a:endParaRPr lang="ru-RU" sz="2400" b="1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400" dirty="0" smtClean="0"/>
              <a:t> с требованиями Бюджетного и Налогового кодексов Российской</a:t>
            </a:r>
          </a:p>
          <a:p>
            <a:pPr algn="just"/>
            <a:r>
              <a:rPr lang="ru-RU" sz="2400" dirty="0" smtClean="0"/>
              <a:t>Федерации;</a:t>
            </a:r>
          </a:p>
          <a:p>
            <a:pPr algn="just"/>
            <a:endParaRPr lang="ru-RU" sz="2400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400" dirty="0" smtClean="0"/>
              <a:t> решением Совета муниципального образования </a:t>
            </a:r>
            <a:r>
              <a:rPr lang="ru-RU" sz="2400" dirty="0" err="1" smtClean="0"/>
              <a:t>Ейский</a:t>
            </a:r>
            <a:r>
              <a:rPr lang="ru-RU" sz="2400" dirty="0" smtClean="0"/>
              <a:t> район</a:t>
            </a:r>
          </a:p>
          <a:p>
            <a:pPr algn="just"/>
            <a:r>
              <a:rPr lang="ru-RU" sz="2400" dirty="0" smtClean="0"/>
              <a:t>от 23 апреля 2014 года № 194 «Об утверждении Положения о бюджетном процессе в муниципальном образовании </a:t>
            </a:r>
            <a:r>
              <a:rPr lang="ru-RU" sz="2400" dirty="0" err="1" smtClean="0"/>
              <a:t>Ейский</a:t>
            </a:r>
            <a:r>
              <a:rPr lang="ru-RU" sz="2400" dirty="0" smtClean="0"/>
              <a:t> район»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64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332656"/>
            <a:ext cx="916771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/>
              <a:t>При формировании проекта районного бюджета за основу </a:t>
            </a:r>
            <a:r>
              <a:rPr lang="ru-RU" sz="2300" b="1" dirty="0" smtClean="0"/>
              <a:t>взяты</a:t>
            </a:r>
            <a:r>
              <a:rPr lang="ru-RU" sz="2300" b="1" dirty="0"/>
              <a:t>: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5995" y="1103316"/>
            <a:ext cx="856895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ctr">
              <a:spcAft>
                <a:spcPts val="0"/>
              </a:spcAft>
              <a:tabLst>
                <a:tab pos="450215" algn="l"/>
              </a:tabLst>
            </a:pPr>
            <a:r>
              <a:rPr lang="ru-RU" b="1" dirty="0">
                <a:ea typeface="Times New Roman"/>
              </a:rPr>
              <a:t>проект закона Краснодарского края «О краевом бюджете на </a:t>
            </a:r>
            <a:r>
              <a:rPr lang="ru-RU" b="1" dirty="0" smtClean="0">
                <a:ea typeface="Times New Roman"/>
              </a:rPr>
              <a:t>2022 </a:t>
            </a:r>
            <a:r>
              <a:rPr lang="ru-RU" b="1" dirty="0">
                <a:ea typeface="Times New Roman"/>
              </a:rPr>
              <a:t>год и на плановый период </a:t>
            </a:r>
            <a:r>
              <a:rPr lang="ru-RU" b="1" dirty="0" smtClean="0">
                <a:ea typeface="Times New Roman"/>
              </a:rPr>
              <a:t>2023 </a:t>
            </a:r>
            <a:r>
              <a:rPr lang="ru-RU" b="1" dirty="0">
                <a:ea typeface="Times New Roman"/>
              </a:rPr>
              <a:t>и </a:t>
            </a:r>
            <a:r>
              <a:rPr lang="ru-RU" b="1" dirty="0" smtClean="0">
                <a:ea typeface="Times New Roman"/>
              </a:rPr>
              <a:t>2024 </a:t>
            </a:r>
            <a:r>
              <a:rPr lang="ru-RU" b="1" dirty="0">
                <a:ea typeface="Times New Roman"/>
              </a:rPr>
              <a:t>годов»;</a:t>
            </a:r>
            <a:endParaRPr lang="ru-RU" sz="1600" b="1" dirty="0">
              <a:ea typeface="Times New Roman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0721" y="2276872"/>
            <a:ext cx="856895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ea typeface="Times New Roman"/>
              </a:rPr>
              <a:t>основные направления бюджетной и налоговой политики муниципального  образования </a:t>
            </a:r>
            <a:r>
              <a:rPr lang="ru-RU" b="1" dirty="0" err="1">
                <a:ea typeface="Times New Roman"/>
              </a:rPr>
              <a:t>Ейский</a:t>
            </a:r>
            <a:r>
              <a:rPr lang="ru-RU" b="1" dirty="0">
                <a:ea typeface="Times New Roman"/>
              </a:rPr>
              <a:t> район на </a:t>
            </a:r>
            <a:r>
              <a:rPr lang="ru-RU" b="1" dirty="0" smtClean="0">
                <a:ea typeface="Times New Roman"/>
              </a:rPr>
              <a:t>2022 </a:t>
            </a:r>
            <a:r>
              <a:rPr lang="ru-RU" b="1" dirty="0">
                <a:ea typeface="Times New Roman"/>
              </a:rPr>
              <a:t>год и на плановый период </a:t>
            </a:r>
            <a:r>
              <a:rPr lang="ru-RU" b="1" dirty="0" smtClean="0">
                <a:ea typeface="Times New Roman"/>
              </a:rPr>
              <a:t>2023 </a:t>
            </a:r>
            <a:r>
              <a:rPr lang="ru-RU" b="1" dirty="0">
                <a:ea typeface="Times New Roman"/>
              </a:rPr>
              <a:t>и </a:t>
            </a:r>
            <a:r>
              <a:rPr lang="ru-RU" b="1" dirty="0" smtClean="0">
                <a:ea typeface="Times New Roman"/>
              </a:rPr>
              <a:t>2024 </a:t>
            </a:r>
            <a:r>
              <a:rPr lang="ru-RU" b="1" dirty="0">
                <a:ea typeface="Times New Roman"/>
              </a:rPr>
              <a:t>годов</a:t>
            </a:r>
            <a:endParaRPr lang="ru-RU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5072" y="3573016"/>
            <a:ext cx="8573303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ea typeface="Times New Roman"/>
              </a:rPr>
              <a:t>основные показатели уточненного прогноза социально - экономического развития муниципального образования </a:t>
            </a:r>
            <a:r>
              <a:rPr lang="ru-RU" b="1" dirty="0" err="1">
                <a:ea typeface="Times New Roman"/>
              </a:rPr>
              <a:t>Ейский</a:t>
            </a:r>
            <a:r>
              <a:rPr lang="ru-RU" b="1" dirty="0">
                <a:ea typeface="Times New Roman"/>
              </a:rPr>
              <a:t> район на </a:t>
            </a:r>
            <a:r>
              <a:rPr lang="ru-RU" b="1" dirty="0" smtClean="0">
                <a:ea typeface="Times New Roman"/>
              </a:rPr>
              <a:t>2022 </a:t>
            </a:r>
            <a:r>
              <a:rPr lang="ru-RU" b="1" dirty="0">
                <a:ea typeface="Times New Roman"/>
              </a:rPr>
              <a:t>год и на период до </a:t>
            </a:r>
            <a:r>
              <a:rPr lang="ru-RU" b="1" dirty="0" smtClean="0">
                <a:ea typeface="Times New Roman"/>
              </a:rPr>
              <a:t>2024 </a:t>
            </a:r>
            <a:r>
              <a:rPr lang="ru-RU" b="1" dirty="0">
                <a:ea typeface="Times New Roman"/>
              </a:rPr>
              <a:t>года;</a:t>
            </a:r>
            <a:endParaRPr lang="ru-RU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65995" y="5010593"/>
            <a:ext cx="856895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ctr">
              <a:spcAft>
                <a:spcPts val="0"/>
              </a:spcAft>
              <a:tabLst>
                <a:tab pos="450215" algn="l"/>
              </a:tabLst>
            </a:pPr>
            <a:r>
              <a:rPr lang="ru-RU" b="1" dirty="0">
                <a:ea typeface="Times New Roman"/>
              </a:rPr>
              <a:t>муниципальные программы Ейского района и иные правовые акты Российской Федерации, Краснодарского края, муниципального образования </a:t>
            </a:r>
            <a:r>
              <a:rPr lang="ru-RU" b="1" dirty="0" err="1">
                <a:ea typeface="Times New Roman"/>
              </a:rPr>
              <a:t>Ейский</a:t>
            </a:r>
            <a:r>
              <a:rPr lang="ru-RU" b="1" dirty="0">
                <a:ea typeface="Times New Roman"/>
              </a:rPr>
              <a:t> район. </a:t>
            </a:r>
            <a:endParaRPr lang="ru-RU" sz="1600" b="1" dirty="0"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2643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0"/>
            <a:ext cx="7560840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ПОКАЗАТЕЛИ СОЦИАЛЬНО-ЭКОНОМИЧЕСКОГО РАЗВИТИЯ</a:t>
            </a:r>
            <a:br>
              <a:rPr lang="ru-RU" sz="1600" b="1" dirty="0" smtClean="0">
                <a:solidFill>
                  <a:schemeClr val="bg1"/>
                </a:solidFill>
              </a:rPr>
            </a:br>
            <a:r>
              <a:rPr lang="ru-RU" sz="1600" b="1" dirty="0" smtClean="0">
                <a:solidFill>
                  <a:schemeClr val="bg1"/>
                </a:solidFill>
              </a:rPr>
              <a:t>ЕЙСКОГО РАЙОНА</a:t>
            </a:r>
            <a:endParaRPr lang="ru-RU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040449"/>
              </p:ext>
            </p:extLst>
          </p:nvPr>
        </p:nvGraphicFramePr>
        <p:xfrm>
          <a:off x="32680" y="692696"/>
          <a:ext cx="9006631" cy="54697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0848"/>
                <a:gridCol w="4608512"/>
                <a:gridCol w="720080"/>
                <a:gridCol w="648072"/>
                <a:gridCol w="792088"/>
                <a:gridCol w="648072"/>
                <a:gridCol w="650886"/>
                <a:gridCol w="648073"/>
              </a:tblGrid>
              <a:tr h="3636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п/п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Наименование показателя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Ед.</a:t>
                      </a:r>
                      <a:br>
                        <a:rPr lang="ru-RU" sz="800" dirty="0">
                          <a:effectLst/>
                        </a:rPr>
                      </a:br>
                      <a:r>
                        <a:rPr lang="ru-RU" sz="800" dirty="0">
                          <a:effectLst/>
                        </a:rPr>
                        <a:t>изм.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20</a:t>
                      </a:r>
                      <a:r>
                        <a:rPr lang="ru-RU" sz="800">
                          <a:effectLst/>
                        </a:rPr>
                        <a:t>20 год факт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2021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оценка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</a:rPr>
                        <a:t>прогноз</a:t>
                      </a:r>
                      <a:endParaRPr lang="ru-RU" sz="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09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2022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2023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2024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</a:tr>
              <a:tr h="1454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2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</a:tr>
              <a:tr h="1454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Среднегодовая численность постоянного населения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тыс. чел.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134,763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135,123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135,773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136,544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137,430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</a:tr>
              <a:tr h="1454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Общий объем инвестиций крупных и средних организаций за счет всех источников финансирования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млн. руб.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1490,2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1900,0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2005,0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2125,0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2353,0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</a:tr>
              <a:tr h="2909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Количество субъектов малого и среднего предпринимательства, которым оказана государственная поддержка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ед.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</a:tr>
              <a:tr h="1454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Сальдированный финансовый результат (прибыль минус убыток) крупных и средних предприятий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млн. руб.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1742,2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1812,5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1933,2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2072,7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2225,5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</a:tr>
              <a:tr h="1454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Прибыль прибыльных предприятий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млн. руб.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2134,0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2074,0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2176,7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2305,2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2448,0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</a:tr>
              <a:tr h="1454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Убытки убыточных предприятий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млн. руб.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391,7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261,5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243,5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232,5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222,5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</a:tr>
              <a:tr h="1454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Удельный вес убыточных предприятий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%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23,3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11,6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11,6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11,6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11,6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</a:tr>
              <a:tr h="2909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Численность безработных граждан, зарегистрированных в государственных учреждениях службы занятости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чел.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1650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960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910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900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880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</a:tr>
              <a:tr h="1454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9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Уровень регистрируемой безработицы	(на конец периода)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%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2,4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1,4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1,3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1,2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1,2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</a:tr>
              <a:tr h="1567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Фонд заработной платы организаций (фонд заработной платы по крупным и средним организациям)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млн. руб.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7616,9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7968,9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8435,5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8985,7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9600,3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</a:tr>
              <a:tr h="2909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11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Численность работающих (численность работающих для расчета среднемесячной заработной платы по крупным и средним организациям)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тыс. чел.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20,047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19,270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19,280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19,375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19,510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</a:tr>
              <a:tr h="2909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12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Среднемесячная заработная плата (среднемесячная заработная плата по крупным и средним организациям)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руб.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31662,8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34461,6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36460,5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38648,2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41005,9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</a:tr>
              <a:tr h="1454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13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Доля населения с доходами ниже прожиточного минимума в % ко всему населению	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%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15,7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15,4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14,5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13,9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13,4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</a:tr>
              <a:tr h="5371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14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Объем отгруженных товаров собственного производства, выполненных работ и услуг собственными силами по чистым видам экономической деятельности по крупным и средним организациям (промышленное производство (объем отгруженной продукции) по крупным и средним предприятиям</a:t>
                      </a:r>
                      <a:r>
                        <a:rPr lang="ru-RU" sz="800" dirty="0" smtClean="0">
                          <a:effectLst/>
                        </a:rPr>
                        <a:t>)</a:t>
                      </a: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млн. руб.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4409,3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4475,9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4595,3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4762,3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4982,0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</a:tr>
              <a:tr h="1454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15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Ввод в действие жилых домов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тыс. кв. м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68,3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68,9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75,0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78,0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85,0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</a:tr>
              <a:tr h="3077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16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Объем отгруженной продукции собственного производства, выполненных работ и услуг собственными силами по чистым видам экономической деятельности по крупным и средним организациям 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тыс. руб.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5763,5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6207,8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6292,9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6400,2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6518,5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</a:tr>
              <a:tr h="1454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17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Оборот розничной торговли по крупным и средним организациям всех видов деятельности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тыс. руб.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9 473 900,0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11628700,0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12420200,0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13265900,0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14196600,0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</a:tr>
              <a:tr h="3077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18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Объем отгруженной продукции, выполненных услуг собственными силами по хозяйственным видам экономической деятельности по крупным и средним организациям курортно-туристского комплекса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тыс. руб.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179665,0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245811,0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258003,0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274257,0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292769,0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</a:tr>
              <a:tr h="1709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19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Среднегодовое количество обучающихся в муниципальных общеобразовательных организациях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человек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12355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12691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12730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12806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12857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</a:tr>
              <a:tr h="1709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20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Среднегодовое количество воспитанников в дошкольных образовательных организациях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человек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5431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5502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5302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5302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5302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</a:tr>
              <a:tr h="1454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21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Детские дошкольные учреждения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мест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6197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6173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6062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6062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6062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</a:tr>
              <a:tr h="2909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22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Среднемесячная номинальная начисленная заработная плата работников муниципальных общеобразовательных учреждений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руб.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27490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32900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34545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36272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38086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</a:tr>
              <a:tr h="2909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23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Среднемесячная номинальная начисленная заработная плата работников муниципальных дошкольных образовательных учреждений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руб.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22423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32900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34545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36272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38086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7837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5163" y="312232"/>
            <a:ext cx="874981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проекта районного бюджета на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2023-2024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21327" y="1070790"/>
            <a:ext cx="12813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07504" y="5805264"/>
            <a:ext cx="8895136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*Показатели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решением Совета муниципального образования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Ейский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 от 29.09.2021 года № 362 «О   внесении   изменений   в   решение   Совета муниципального образования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Ейский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 от 9 декабря 2020 года № 321 «О районном бюджете на 2021 год и на плановый период 2022 и 2023 годов»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824257"/>
              </p:ext>
            </p:extLst>
          </p:nvPr>
        </p:nvGraphicFramePr>
        <p:xfrm>
          <a:off x="107502" y="1431856"/>
          <a:ext cx="8895137" cy="4157386"/>
        </p:xfrm>
        <a:graphic>
          <a:graphicData uri="http://schemas.openxmlformats.org/drawingml/2006/table">
            <a:tbl>
              <a:tblPr/>
              <a:tblGrid>
                <a:gridCol w="1796878"/>
                <a:gridCol w="940088"/>
                <a:gridCol w="797290"/>
                <a:gridCol w="883564"/>
                <a:gridCol w="904388"/>
                <a:gridCol w="1014498"/>
                <a:gridCol w="702054"/>
                <a:gridCol w="713991"/>
                <a:gridCol w="571193"/>
                <a:gridCol w="571193"/>
              </a:tblGrid>
              <a:tr h="42406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показателя</a:t>
                      </a:r>
                    </a:p>
                  </a:txBody>
                  <a:tcPr marL="7625" marR="7625" marT="7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год (исполнение)</a:t>
                      </a:r>
                    </a:p>
                  </a:txBody>
                  <a:tcPr marL="7625" marR="7625" marT="7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2021* (план)</a:t>
                      </a:r>
                    </a:p>
                  </a:txBody>
                  <a:tcPr marL="7625" marR="7625" marT="7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2022 год</a:t>
                      </a:r>
                    </a:p>
                  </a:txBody>
                  <a:tcPr marL="7625" marR="7625" marT="7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Плановый период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Динамика, %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51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7625" marR="7625" marT="7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7625" marR="7625" marT="7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2021/ 2020</a:t>
                      </a:r>
                    </a:p>
                  </a:txBody>
                  <a:tcPr marL="7625" marR="7625" marT="7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2022/  2021</a:t>
                      </a:r>
                    </a:p>
                  </a:txBody>
                  <a:tcPr marL="7625" marR="7625" marT="7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2023/ 2022</a:t>
                      </a:r>
                    </a:p>
                  </a:txBody>
                  <a:tcPr marL="7625" marR="7625" marT="7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2024/ 2023</a:t>
                      </a:r>
                    </a:p>
                  </a:txBody>
                  <a:tcPr marL="7625" marR="7625" marT="7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13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 всего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2 457 155,5  </a:t>
                      </a:r>
                    </a:p>
                  </a:txBody>
                  <a:tcPr marL="7625" marR="7625" marT="7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2 472 254,9  </a:t>
                      </a:r>
                    </a:p>
                  </a:txBody>
                  <a:tcPr marL="7625" marR="7625" marT="7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2 396 935,9  </a:t>
                      </a:r>
                    </a:p>
                  </a:txBody>
                  <a:tcPr marL="7625" marR="7625" marT="7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2 394 343,3  </a:t>
                      </a:r>
                    </a:p>
                  </a:txBody>
                  <a:tcPr marL="7625" marR="7625" marT="7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2 309 312,1  </a:t>
                      </a:r>
                    </a:p>
                  </a:txBody>
                  <a:tcPr marL="7625" marR="7625" marT="7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100,6  </a:t>
                      </a:r>
                    </a:p>
                  </a:txBody>
                  <a:tcPr marL="7625" marR="7625" marT="7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97,0  </a:t>
                      </a:r>
                    </a:p>
                  </a:txBody>
                  <a:tcPr marL="7625" marR="7625" marT="7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99,9  </a:t>
                      </a:r>
                    </a:p>
                  </a:txBody>
                  <a:tcPr marL="7625" marR="7625" marT="7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96,4  </a:t>
                      </a:r>
                    </a:p>
                  </a:txBody>
                  <a:tcPr marL="7625" marR="7625" marT="7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65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Налоговые и   неналоговые доходы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873 379,6  </a:t>
                      </a:r>
                    </a:p>
                  </a:txBody>
                  <a:tcPr marL="7625" marR="7625" marT="7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903 072,1  </a:t>
                      </a:r>
                    </a:p>
                  </a:txBody>
                  <a:tcPr marL="7625" marR="7625" marT="7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964 136,0  </a:t>
                      </a:r>
                    </a:p>
                  </a:txBody>
                  <a:tcPr marL="7625" marR="7625" marT="7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974 955,8  </a:t>
                      </a:r>
                    </a:p>
                  </a:txBody>
                  <a:tcPr marL="7625" marR="7625" marT="7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972 159,4  </a:t>
                      </a:r>
                    </a:p>
                  </a:txBody>
                  <a:tcPr marL="7625" marR="7625" marT="7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103,4  </a:t>
                      </a:r>
                    </a:p>
                  </a:txBody>
                  <a:tcPr marL="7625" marR="7625" marT="7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106,8  </a:t>
                      </a:r>
                    </a:p>
                  </a:txBody>
                  <a:tcPr marL="7625" marR="7625" marT="7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101,1  </a:t>
                      </a:r>
                    </a:p>
                  </a:txBody>
                  <a:tcPr marL="7625" marR="7625" marT="7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99,7  </a:t>
                      </a:r>
                    </a:p>
                  </a:txBody>
                  <a:tcPr marL="7625" marR="7625" marT="7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13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Безвозмездные поступления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1 583 775,9  </a:t>
                      </a:r>
                    </a:p>
                  </a:txBody>
                  <a:tcPr marL="7625" marR="7625" marT="7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1 569 182,8  </a:t>
                      </a:r>
                    </a:p>
                  </a:txBody>
                  <a:tcPr marL="7625" marR="7625" marT="7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1 432 799,9  </a:t>
                      </a:r>
                    </a:p>
                  </a:txBody>
                  <a:tcPr marL="7625" marR="7625" marT="7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1 419 387,5  </a:t>
                      </a:r>
                    </a:p>
                  </a:txBody>
                  <a:tcPr marL="7625" marR="7625" marT="7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1 337 152,7  </a:t>
                      </a:r>
                    </a:p>
                  </a:txBody>
                  <a:tcPr marL="7625" marR="7625" marT="7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99,1  </a:t>
                      </a:r>
                    </a:p>
                  </a:txBody>
                  <a:tcPr marL="7625" marR="7625" marT="7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91,3  </a:t>
                      </a:r>
                    </a:p>
                  </a:txBody>
                  <a:tcPr marL="7625" marR="7625" marT="7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99,1  </a:t>
                      </a:r>
                    </a:p>
                  </a:txBody>
                  <a:tcPr marL="7625" marR="7625" marT="7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94,2  </a:t>
                      </a:r>
                    </a:p>
                  </a:txBody>
                  <a:tcPr marL="7625" marR="7625" marT="7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13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всего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2 382 094,2  </a:t>
                      </a:r>
                    </a:p>
                  </a:txBody>
                  <a:tcPr marL="7625" marR="7625" marT="7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2 553 230,5  </a:t>
                      </a:r>
                    </a:p>
                  </a:txBody>
                  <a:tcPr marL="7625" marR="7625" marT="7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2 376 935,9  </a:t>
                      </a:r>
                    </a:p>
                  </a:txBody>
                  <a:tcPr marL="7625" marR="7625" marT="7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2 384 343,3  </a:t>
                      </a:r>
                    </a:p>
                  </a:txBody>
                  <a:tcPr marL="7625" marR="7625" marT="7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2 299 312,1  </a:t>
                      </a:r>
                    </a:p>
                  </a:txBody>
                  <a:tcPr marL="7625" marR="7625" marT="7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107,2  </a:t>
                      </a:r>
                    </a:p>
                  </a:txBody>
                  <a:tcPr marL="7625" marR="7625" marT="7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93,1  </a:t>
                      </a:r>
                    </a:p>
                  </a:txBody>
                  <a:tcPr marL="7625" marR="7625" marT="7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100,3  </a:t>
                      </a:r>
                    </a:p>
                  </a:txBody>
                  <a:tcPr marL="7625" marR="7625" marT="7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96,4  </a:t>
                      </a:r>
                    </a:p>
                  </a:txBody>
                  <a:tcPr marL="7625" marR="7625" marT="7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13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Дефицит (-)/   профицит (+)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75 061,3  </a:t>
                      </a:r>
                    </a:p>
                  </a:txBody>
                  <a:tcPr marL="7625" marR="7625" marT="7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-80 975,6  </a:t>
                      </a:r>
                    </a:p>
                  </a:txBody>
                  <a:tcPr marL="7625" marR="7625" marT="7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20 000,0  </a:t>
                      </a:r>
                    </a:p>
                  </a:txBody>
                  <a:tcPr marL="7625" marR="7625" marT="7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10 000,0  </a:t>
                      </a:r>
                    </a:p>
                  </a:txBody>
                  <a:tcPr marL="7625" marR="7625" marT="7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10 000,0  </a:t>
                      </a:r>
                    </a:p>
                  </a:txBody>
                  <a:tcPr marL="7625" marR="7625" marT="7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7625" marR="7625" marT="7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7625" marR="7625" marT="7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7625" marR="7625" marT="7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7625" marR="7625" marT="7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926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16211"/>
              </p:ext>
            </p:extLst>
          </p:nvPr>
        </p:nvGraphicFramePr>
        <p:xfrm>
          <a:off x="196148" y="1268760"/>
          <a:ext cx="8856986" cy="4322400"/>
        </p:xfrm>
        <a:graphic>
          <a:graphicData uri="http://schemas.openxmlformats.org/drawingml/2006/table">
            <a:tbl>
              <a:tblPr/>
              <a:tblGrid>
                <a:gridCol w="640264"/>
                <a:gridCol w="4361797"/>
                <a:gridCol w="1280529"/>
                <a:gridCol w="1293867"/>
                <a:gridCol w="1280529"/>
              </a:tblGrid>
              <a:tr h="44618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№п/п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Наименование дохода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Проект бюджета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82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2022 </a:t>
                      </a:r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2023 </a:t>
                      </a:r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2024 </a:t>
                      </a:r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7715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Безвозмездные поступления от других бюджетов бюджетной системы Российской Федерации, всего                                                                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1 432 799,9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1 419 387,5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1 337 152,7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23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из них:</a:t>
                      </a:r>
                    </a:p>
                  </a:txBody>
                  <a:tcPr marL="9295" marR="9295" marT="92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9491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Дотации бюджетам субъектов Российской Федерации и муниципальных образований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169 998,9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139 964,6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142 709,3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157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Субсидии бюджетам бюджетной системы Российской Федерации (межбюджетные субсидии)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77 255,3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88 013,1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51 108,0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50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Субвенции бюджетам субъектов Российской Федерации и муниципальных образований 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182 586,2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1 191 409,8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1 143 335,4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829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Иные межбюджетные трансферты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2 959,5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256108" y="-99392"/>
            <a:ext cx="47370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64288" y="908720"/>
            <a:ext cx="18876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27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361691"/>
              </p:ext>
            </p:extLst>
          </p:nvPr>
        </p:nvGraphicFramePr>
        <p:xfrm>
          <a:off x="251520" y="831850"/>
          <a:ext cx="5173662" cy="3584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172" name="Text Box 32"/>
          <p:cNvSpPr txBox="1">
            <a:spLocks noChangeArrowheads="1"/>
          </p:cNvSpPr>
          <p:nvPr/>
        </p:nvSpPr>
        <p:spPr bwMode="auto">
          <a:xfrm>
            <a:off x="2483768" y="6021288"/>
            <a:ext cx="1727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200" b="1" dirty="0" smtClean="0">
                <a:solidFill>
                  <a:srgbClr val="000000"/>
                </a:solidFill>
                <a:latin typeface="Times New Roman" pitchFamily="18" charset="0"/>
              </a:rPr>
              <a:t>202</a:t>
            </a:r>
            <a:r>
              <a:rPr lang="ru-RU" altLang="ru-RU" sz="3200" b="1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ru-RU" altLang="ru-RU" sz="32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altLang="ru-RU" sz="3200" b="1" dirty="0">
                <a:solidFill>
                  <a:srgbClr val="000000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7173" name="Text Box 32"/>
          <p:cNvSpPr txBox="1">
            <a:spLocks noChangeArrowheads="1"/>
          </p:cNvSpPr>
          <p:nvPr/>
        </p:nvSpPr>
        <p:spPr bwMode="auto">
          <a:xfrm>
            <a:off x="4142010" y="903040"/>
            <a:ext cx="17303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200" b="1" dirty="0" smtClean="0">
                <a:solidFill>
                  <a:srgbClr val="000000"/>
                </a:solidFill>
                <a:latin typeface="Times New Roman" pitchFamily="18" charset="0"/>
              </a:rPr>
              <a:t>20</a:t>
            </a:r>
            <a:r>
              <a:rPr lang="en-US" altLang="ru-RU" sz="3200" b="1" dirty="0" smtClean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ru-RU" altLang="ru-RU" sz="3200" b="1" dirty="0" smtClean="0">
                <a:solidFill>
                  <a:srgbClr val="000000"/>
                </a:solidFill>
                <a:latin typeface="Times New Roman" pitchFamily="18" charset="0"/>
              </a:rPr>
              <a:t>1 </a:t>
            </a:r>
            <a:r>
              <a:rPr lang="ru-RU" altLang="ru-RU" sz="3200" b="1" dirty="0">
                <a:solidFill>
                  <a:srgbClr val="000000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7174" name="TextBox 3"/>
          <p:cNvSpPr txBox="1">
            <a:spLocks noChangeArrowheads="1"/>
          </p:cNvSpPr>
          <p:nvPr/>
        </p:nvSpPr>
        <p:spPr bwMode="auto">
          <a:xfrm>
            <a:off x="755577" y="0"/>
            <a:ext cx="7967960" cy="831850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Структура налоговых и неналоговых доходов районного бюджета, %</a:t>
            </a:r>
          </a:p>
        </p:txBody>
      </p:sp>
      <p:graphicFrame>
        <p:nvGraphicFramePr>
          <p:cNvPr id="8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8160751"/>
              </p:ext>
            </p:extLst>
          </p:nvPr>
        </p:nvGraphicFramePr>
        <p:xfrm>
          <a:off x="0" y="980728"/>
          <a:ext cx="4788023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3662002"/>
              </p:ext>
            </p:extLst>
          </p:nvPr>
        </p:nvGraphicFramePr>
        <p:xfrm>
          <a:off x="3491880" y="3212976"/>
          <a:ext cx="6443638" cy="3645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9118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3"/>
          <p:cNvSpPr>
            <a:spLocks noChangeArrowheads="1"/>
          </p:cNvSpPr>
          <p:nvPr/>
        </p:nvSpPr>
        <p:spPr bwMode="auto">
          <a:xfrm>
            <a:off x="226995" y="64383"/>
            <a:ext cx="8424936" cy="338554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Информация об объеме налоговых и неналоговых доходов, тыс</a:t>
            </a:r>
            <a:r>
              <a:rPr lang="ru-RU" altLang="ru-RU" sz="1600" b="1" dirty="0" smtClean="0"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. руб</a:t>
            </a:r>
            <a:r>
              <a:rPr lang="ru-RU" altLang="ru-RU" sz="16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.</a:t>
            </a:r>
            <a:endParaRPr lang="ru-RU" altLang="ru-RU" sz="1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0989035"/>
              </p:ext>
            </p:extLst>
          </p:nvPr>
        </p:nvGraphicFramePr>
        <p:xfrm>
          <a:off x="2" y="692696"/>
          <a:ext cx="9143999" cy="61653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9982"/>
                <a:gridCol w="774220"/>
                <a:gridCol w="832873"/>
                <a:gridCol w="926716"/>
                <a:gridCol w="961907"/>
                <a:gridCol w="961907"/>
                <a:gridCol w="856334"/>
                <a:gridCol w="903257"/>
                <a:gridCol w="906189"/>
                <a:gridCol w="800614"/>
              </a:tblGrid>
              <a:tr h="115959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effectLst/>
                        </a:rPr>
                        <a:t>Наименование 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effectLst/>
                        </a:rPr>
                        <a:t>Факт за 2020 год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t"/>
                      <a:r>
                        <a:rPr lang="ru-RU" sz="700" u="none" strike="noStrike" dirty="0">
                          <a:effectLst/>
                        </a:rPr>
                        <a:t>Бюджет района по годам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t"/>
                      <a:r>
                        <a:rPr lang="ru-RU" sz="700" u="none" strike="noStrike" dirty="0">
                          <a:effectLst/>
                        </a:rPr>
                        <a:t>Темпы роста %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93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effectLst/>
                        </a:rPr>
                        <a:t> Оценка 2021г.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effectLst/>
                        </a:rPr>
                        <a:t>Прогноз 2022г.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Прогноз 2023г.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effectLst/>
                        </a:rPr>
                        <a:t>Прогноз 2024г.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effectLst/>
                        </a:rPr>
                        <a:t>2021 / 2020 оценка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effectLst/>
                        </a:rPr>
                        <a:t>2022 / 2021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effectLst/>
                        </a:rPr>
                        <a:t>2023/2022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effectLst/>
                        </a:rPr>
                        <a:t>2024 / 2023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</a:tr>
              <a:tr h="13196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600" u="none" strike="noStrike" dirty="0">
                          <a:effectLst/>
                        </a:rPr>
                        <a:t>Налоговые доходы-всего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u="none" strike="noStrike" dirty="0">
                          <a:effectLst/>
                        </a:rPr>
                        <a:t>722 227,3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u="none" strike="noStrike">
                          <a:effectLst/>
                        </a:rPr>
                        <a:t>818 946,8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u="none" strike="noStrike">
                          <a:effectLst/>
                        </a:rPr>
                        <a:t>832 313,0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u="none" strike="noStrike">
                          <a:effectLst/>
                        </a:rPr>
                        <a:t>838 324,8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u="none" strike="noStrike">
                          <a:effectLst/>
                        </a:rPr>
                        <a:t>830 808,4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113,4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101,6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100,7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99,1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</a:tr>
              <a:tr h="14933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600" u="none" strike="noStrike">
                          <a:effectLst/>
                        </a:rPr>
                        <a:t>Налог на прибыль организаций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13 791,2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14 780,0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15 150,0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15 455,0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15 765,0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107,2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102,5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102,0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102,0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</a:tr>
              <a:tr h="14933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600" u="none" strike="noStrike">
                          <a:effectLst/>
                        </a:rPr>
                        <a:t>Налог на доходы физических лиц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536 040,5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578 250,0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547 495,0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546 070,0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530 795,0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107,9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94,7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99,7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97,2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</a:tr>
              <a:tr h="19598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600" u="none" strike="noStrike">
                          <a:effectLst/>
                        </a:rPr>
                        <a:t>Доходы от уплаты акцизов на нефтепродукты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1 309,1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1 139,8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1 228,0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1 264,8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1 315,4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87,1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107,7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103,0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104,0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</a:tr>
              <a:tr h="29385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600" u="none" strike="noStrike">
                          <a:effectLst/>
                        </a:rPr>
                        <a:t>Налог, взимаемый в связи с применением упрощенной системы налогообложения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63 341,4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133 972,0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191 000,0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196 730,0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202 630,0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211,5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142,6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103,0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103,0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</a:tr>
              <a:tr h="29385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600" u="none" strike="noStrike">
                          <a:effectLst/>
                        </a:rPr>
                        <a:t>Единый налог на вмененный доход для отдельных видов деятельности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68 055,8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14 800,0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0,0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21,7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800" b="1" i="0" u="none" strike="noStrike" dirty="0">
                        <a:solidFill>
                          <a:srgbClr val="FFC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800" b="1" i="0" u="none" strike="noStrike" dirty="0">
                        <a:solidFill>
                          <a:srgbClr val="FFC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</a:tr>
              <a:tr h="22159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600" u="none" strike="noStrike">
                          <a:effectLst/>
                        </a:rPr>
                        <a:t>Единый сельскохозяйственный налог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18 187,0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19 120,0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19 460,0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19 970,0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20 560,0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105,1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101,8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102,6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103,0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</a:tr>
              <a:tr h="29385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600" u="none" strike="noStrike">
                          <a:effectLst/>
                        </a:rPr>
                        <a:t>Налог, взимаемый в связи с применением патентной системы налогообложения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1 117,9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37 000,0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37 800,0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38 500,0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39 200,0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3 309,8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102,2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101,9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101,8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</a:tr>
              <a:tr h="19598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600" u="none" strike="noStrike">
                          <a:effectLst/>
                        </a:rPr>
                        <a:t>Налог на и имущество организаций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4 840,4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5 085,0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5 180,0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5 290,0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5 390,0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105,1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101,9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102,1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101,9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</a:tr>
              <a:tr h="14933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600" u="none" strike="noStrike">
                          <a:effectLst/>
                        </a:rPr>
                        <a:t>ГОСУДАРСТВЕННАЯ ПОШЛИНА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15 544,0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14 800,0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15 000,0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15 045,0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15 153,0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95,2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101,4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100,3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100,7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</a:tr>
              <a:tr h="14933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00" u="none" strike="noStrike">
                          <a:effectLst/>
                        </a:rPr>
                        <a:t>Неналоговые доходы - всего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u="none" strike="noStrike">
                          <a:effectLst/>
                        </a:rPr>
                        <a:t>151 152,3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u="none" strike="noStrike">
                          <a:effectLst/>
                        </a:rPr>
                        <a:t>140 023,8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u="none" strike="noStrike">
                          <a:effectLst/>
                        </a:rPr>
                        <a:t>131 823,0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u="none" strike="noStrike">
                          <a:effectLst/>
                        </a:rPr>
                        <a:t>136 631,0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u="none" strike="noStrike">
                          <a:effectLst/>
                        </a:rPr>
                        <a:t>141 351,0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92,6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94,1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103,6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103,5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</a:tr>
              <a:tr h="29385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600" u="none" strike="noStrike">
                          <a:effectLst/>
                        </a:rPr>
                        <a:t>Арендная плата за земли до разграничения государственной  собственности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99 085,1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107 181,0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114 234,0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118 460,0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122 845,0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108,2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106,6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103,7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103,7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</a:tr>
              <a:tr h="29385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600" u="none" strike="noStrike">
                          <a:effectLst/>
                        </a:rPr>
                        <a:t>Арендная плата за земли находящиеся  в  муниципальной собственности  района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61,8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424,5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1 000,0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1 037,0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1 075,0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686,9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235,6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103,7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103,7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</a:tr>
              <a:tr h="19598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600" u="none" strike="noStrike">
                          <a:effectLst/>
                        </a:rPr>
                        <a:t>Доходы от сдачи в аренду имущества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1 877,1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1 900,0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2 350,0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2 437,0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2 527,0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101,2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123,7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103,7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103,7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</a:tr>
              <a:tr h="29385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600" u="none" strike="noStrike">
                          <a:effectLst/>
                        </a:rPr>
                        <a:t>Платежи от государственных и муниципальных унитарных предприятий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110,9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114,0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125,0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130,0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135,0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102,8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109,6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104,0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103,8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</a:tr>
              <a:tr h="22159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600" u="none" strike="noStrike">
                          <a:effectLst/>
                        </a:rPr>
                        <a:t>Плата за негативное воздействие на окружающую среду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5 853,7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5 431,2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5 518,0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5 687,0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5 687,0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92,8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101,6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103,1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100,0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</a:tr>
              <a:tr h="43837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600" u="none" strike="noStrike">
                          <a:effectLst/>
                        </a:rPr>
                        <a:t>Прочие доходы от использования имущества и прав, находящихся в государственной и муниципальной собственности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103,9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225,7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230,0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313,0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313,0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217,2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101,9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136,1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100,0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</a:tr>
              <a:tr h="29385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600" u="none" strike="noStrike">
                          <a:effectLst/>
                        </a:rPr>
                        <a:t>Прочие доходы от оказания   платных услуг и компенсации затрат государства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1 805,6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3 581,3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1 505,0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1 557,0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1 602,0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198,3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42,0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103,5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102,9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</a:tr>
              <a:tr h="38804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600" u="none" strike="noStrike">
                          <a:effectLst/>
                        </a:rPr>
                        <a:t>Доходы от продажи материальных и нематериальных активов, за исключением продажи земельных участков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255,9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104,2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50,0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50,0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50,0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40,7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48,0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100,0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100,0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</a:tr>
              <a:tr h="58289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600" u="none" strike="noStrike">
                          <a:effectLst/>
                        </a:rPr>
                        <a:t>Доходы от продажи земельных участков, находящихся в государственной  собственности (за исключением земельных участков автономных учреждений)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24 853,4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9 499,2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2 100,0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2 178,0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2 258,0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38,2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22,1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103,7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103,7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</a:tr>
              <a:tr h="19598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600" u="none" strike="noStrike">
                          <a:effectLst/>
                        </a:rPr>
                        <a:t>Доходы от приватизации имущества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6 159,4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1 500,0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1 500,0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1 500,0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800" b="1" i="0" u="none" strike="noStrike" dirty="0">
                        <a:solidFill>
                          <a:srgbClr val="FFC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24,4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100,0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100,0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</a:tr>
              <a:tr h="19598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600" u="none" strike="noStrike">
                          <a:effectLst/>
                        </a:rPr>
                        <a:t>ШТРАФЫ, САНКЦИИ, ВОЗМЕЩЕНИЕ УЩЕРБА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16 809,1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5 100,0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2 875,0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2 946,0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3 023,0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30,3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56,4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102,5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102,6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</a:tr>
              <a:tr h="14933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600" u="none" strike="noStrike">
                          <a:effectLst/>
                        </a:rPr>
                        <a:t>Прочие неналоговые доходы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335,8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303,3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336,0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336,0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336,0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90,3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110,8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100,0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100,0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</a:tr>
              <a:tr h="13196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00" u="none" strike="noStrike">
                          <a:effectLst/>
                        </a:rPr>
                        <a:t>ИТОГО ДОХОДОВ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873 379,6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958 970,6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964 136,0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974 955,8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972 159,4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109,8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100,5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101,1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99,7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985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2226</TotalTime>
  <Words>6280</Words>
  <Application>Microsoft Office PowerPoint</Application>
  <PresentationFormat>Экран (4:3)</PresentationFormat>
  <Paragraphs>2543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NewsPrint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budget3</dc:creator>
  <cp:lastModifiedBy>budget3</cp:lastModifiedBy>
  <cp:revision>108</cp:revision>
  <dcterms:created xsi:type="dcterms:W3CDTF">2020-11-24T06:45:14Z</dcterms:created>
  <dcterms:modified xsi:type="dcterms:W3CDTF">2021-11-18T12:16:09Z</dcterms:modified>
</cp:coreProperties>
</file>