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0"/>
  </p:notesMasterIdLst>
  <p:sldIdLst>
    <p:sldId id="257" r:id="rId2"/>
    <p:sldId id="277" r:id="rId3"/>
    <p:sldId id="285" r:id="rId4"/>
    <p:sldId id="286" r:id="rId5"/>
    <p:sldId id="288" r:id="rId6"/>
    <p:sldId id="287" r:id="rId7"/>
    <p:sldId id="289" r:id="rId8"/>
    <p:sldId id="265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6112"/>
    <a:srgbClr val="CCCCFF"/>
    <a:srgbClr val="9999FF"/>
    <a:srgbClr val="0033CC"/>
    <a:srgbClr val="FF6699"/>
    <a:srgbClr val="FF9933"/>
    <a:srgbClr val="FFCC66"/>
    <a:srgbClr val="C560F2"/>
    <a:srgbClr val="0009B8"/>
    <a:srgbClr val="75D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>
        <p:scale>
          <a:sx n="110" d="100"/>
          <a:sy n="110" d="100"/>
        </p:scale>
        <p:origin x="-16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35FD9-F341-45AB-AF71-C8CDCD4052E9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B3C0B-E7C7-424E-8E7F-B678BC7AD2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324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FF75-92FA-41AA-AD02-351C95372395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502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FF75-92FA-41AA-AD02-351C9537239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502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FF75-92FA-41AA-AD02-351C9537239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02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FF75-92FA-41AA-AD02-351C9537239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02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FF75-92FA-41AA-AD02-351C9537239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02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8FF75-92FA-41AA-AD02-351C9537239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502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39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03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19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45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25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76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14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850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12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30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877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03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33014"/>
            <a:ext cx="9164067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33" y="5229200"/>
            <a:ext cx="9144000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к решению Совета муниципального образования Ейский район от 24 сентября 2026 года № 294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Bahnschrift SemiBold Condensed" panose="020B0502040204020203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от 5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декабря 2025 года № 237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О бюджете муниципального образования Ейский район на 2026 год </a:t>
            </a:r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Bahnschrift SemiBold Condensed" panose="020B0502040204020203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на плановый период 2027 и 2028 годов» </a:t>
            </a:r>
          </a:p>
        </p:txBody>
      </p:sp>
    </p:spTree>
    <p:extLst>
      <p:ext uri="{BB962C8B-B14F-4D97-AF65-F5344CB8AC3E}">
        <p14:creationId xmlns:p14="http://schemas.microsoft.com/office/powerpoint/2010/main" val="102350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5" y="83845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97" y="-3244"/>
            <a:ext cx="9001000" cy="64633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Основные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параметры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районного </a:t>
            </a:r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бюджета</a:t>
            </a:r>
            <a:endParaRPr lang="ru-RU" sz="3600" b="1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066"/>
            <a:ext cx="66516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856143" y="741984"/>
            <a:ext cx="1203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1200" i="1" dirty="0" smtClean="0">
                <a:latin typeface="Bahnschrift SemiBold Condensed" panose="020B0502040204020203" pitchFamily="34" charset="0"/>
              </a:rPr>
              <a:t>тыс. рублей</a:t>
            </a:r>
            <a:endParaRPr lang="ru-RU" sz="1200" i="1" dirty="0">
              <a:latin typeface="Bahnschrift SemiBold Condensed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500" y="3429000"/>
            <a:ext cx="892899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Решением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Совета муниципального образования Ейский район от </a:t>
            </a:r>
            <a:r>
              <a:rPr lang="en-US" alt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24 сентября 2026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года №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294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«О внесении изменений в решение Совета муниципального образования Ейский район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от 5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года №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237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«О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бюджете муниципального образования Ейский район 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год и на плановый период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2028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годов» внесены следующие изменения в утвержденные параметры районного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бюджета в 2026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году: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 доходная часть районного бюджета  увеличена  на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 2348,0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рублей за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счет безвозмездных  поступлений из  бюджета Краснодарского края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расходная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часть районного бюджета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увеличена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на общую сумму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12 105,7 тыс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рублей,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том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defRPr/>
            </a:pP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числе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2 348,0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тыс. рублей за счет безвозмездных  поступлений;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Char char="-"/>
              <a:defRPr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1600" dirty="0" smtClean="0">
                <a:latin typeface="Times New Roman" pitchFamily="18" charset="0"/>
                <a:cs typeface="Times New Roman" pitchFamily="18" charset="0"/>
              </a:rPr>
              <a:t>9 757,7  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тыс. рублей за счет средств районного бюджета. </a:t>
            </a:r>
          </a:p>
          <a:p>
            <a:pPr indent="0" algn="just">
              <a:buFont typeface="Arial" charset="0"/>
              <a:buNone/>
              <a:defRPr/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633115"/>
              </p:ext>
            </p:extLst>
          </p:nvPr>
        </p:nvGraphicFramePr>
        <p:xfrm>
          <a:off x="120119" y="1111316"/>
          <a:ext cx="8906099" cy="212344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7873"/>
                <a:gridCol w="701760"/>
                <a:gridCol w="864096"/>
                <a:gridCol w="792088"/>
                <a:gridCol w="720080"/>
                <a:gridCol w="720080"/>
                <a:gridCol w="792088"/>
                <a:gridCol w="576064"/>
                <a:gridCol w="432048"/>
                <a:gridCol w="504056"/>
                <a:gridCol w="432048"/>
                <a:gridCol w="432048"/>
                <a:gridCol w="421770"/>
              </a:tblGrid>
              <a:tr h="6242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237 в редакции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 утвержденных решением № 237, относительно редакции от 20.08.2026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20.08.2026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24.09.2026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0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</a:tr>
              <a:tr h="1225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4 424 508,3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4 519 997,9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4 674 746,5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4 426 856,3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4 519 997,9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4 674 746,5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</a:tr>
              <a:tr h="1225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1 637 051,5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1 640 300,6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1 648 768,9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1 637 051,5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1 640 300,6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1 648 768,9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</a:tr>
              <a:tr h="1225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2 787 456,8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2 879 697,3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3 025 977,6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2 789 804,8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2 879 697,3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3 025 977,6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</a:tr>
              <a:tr h="1225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4 793 665,5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4 499 339,9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4 674 746,5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4 805 771,2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4 499 339,9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4 674 746,5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12 105,7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</a:tr>
              <a:tr h="1225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(-)/профицит (+)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-369 157,2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20 658,0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-378 914,9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20 658,0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34" marR="5834" marT="583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1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5" y="83845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97" y="-3244"/>
            <a:ext cx="9001000" cy="120032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       </a:t>
            </a:r>
            <a:r>
              <a:rPr lang="ru-RU" sz="36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Безвозмездные </a:t>
            </a:r>
            <a:r>
              <a:rPr lang="ru-RU" sz="36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поступления в </a:t>
            </a:r>
            <a:r>
              <a:rPr lang="ru-RU" sz="36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2026 году</a:t>
            </a:r>
          </a:p>
          <a:p>
            <a:pPr algn="ctr"/>
            <a:endParaRPr lang="ru-RU" sz="36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066"/>
            <a:ext cx="66516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96335" y="1197085"/>
            <a:ext cx="8947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>
                <a:latin typeface="Bahnschrift SemiBold Condensed" panose="020B0502040204020203" pitchFamily="34" charset="0"/>
              </a:rPr>
              <a:t>тыс. рублей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53506"/>
              </p:ext>
            </p:extLst>
          </p:nvPr>
        </p:nvGraphicFramePr>
        <p:xfrm>
          <a:off x="899591" y="1517157"/>
          <a:ext cx="7488833" cy="46322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2832"/>
                <a:gridCol w="2762274"/>
                <a:gridCol w="1104909"/>
                <a:gridCol w="1089565"/>
                <a:gridCol w="1162457"/>
                <a:gridCol w="966796"/>
              </a:tblGrid>
              <a:tr h="12351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237 в редакции от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237, относительно редакции от 20.08.2026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765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20.08.2026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24.09.2026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270712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2787456,8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2 789 804,8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355309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2 782 445,1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2 784 793,1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177655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205 650,1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205 650,1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177655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176 344,1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176 344,1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177655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2 376 327,3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2 376 327,3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177655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24 123,6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26 471,6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355309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9 859,0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9 859,0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532964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 в бюджеты муниципальных районов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  <a:tr h="888273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-4 847,3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-4 847,3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0" marR="8460" marT="846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1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84368" y="847296"/>
            <a:ext cx="1368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Bahnschrift SemiBold Condensed" panose="020B0502040204020203" pitchFamily="34" charset="0"/>
              </a:rPr>
              <a:t>тыс. рублей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497" y="-3244"/>
            <a:ext cx="9001000" cy="95410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</a:t>
            </a:r>
            <a:r>
              <a:rPr lang="ru-RU" sz="28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Распределение </a:t>
            </a: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бюджетных ассигнований по разделам  и    подразделам классификации расходов </a:t>
            </a:r>
            <a:r>
              <a:rPr lang="ru-RU" sz="28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бюджетов </a:t>
            </a: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на </a:t>
            </a:r>
            <a:r>
              <a:rPr lang="ru-RU" sz="28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2026 </a:t>
            </a: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год</a:t>
            </a:r>
            <a:endParaRPr lang="ru-RU" sz="2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30"/>
            <a:ext cx="66516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174535"/>
              </p:ext>
            </p:extLst>
          </p:nvPr>
        </p:nvGraphicFramePr>
        <p:xfrm>
          <a:off x="48109" y="1173970"/>
          <a:ext cx="9036497" cy="568403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208733"/>
                <a:gridCol w="741179"/>
                <a:gridCol w="708955"/>
                <a:gridCol w="708955"/>
                <a:gridCol w="668675"/>
              </a:tblGrid>
              <a:tr h="7766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237 в редакции от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237, относительно редакции от 20.08.2026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8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20.08.2026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24.09.2026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4 793 665,5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4 805 771,2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12 105,7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471 677,6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453 683,8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-17 993,8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31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3 738,9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3 738,9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31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10 248,1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10 248,1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31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111 432,3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111 432,3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31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46 878,5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46 878,5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99 221,0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78 879,2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-20 341,8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199 998,9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202 346,9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1 739,2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2 370,6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631,4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1 379,0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2 010,4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631,4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</a:t>
                      </a: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экономики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72 659,5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72 659,5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Гражданская оборона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1 784,2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1 784,2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3125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64 786,2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64 786,2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6 089,1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6 089,1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50 387,3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50 387,3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30 443,7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30 443,7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2 942,0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2 942,0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17 001,6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17 001,6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102 302,3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105 763,4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3 461,1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3 786,7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3 886,7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74 172,2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77 533,3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3 361,1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5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24 343,4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24 343,4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58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5" y="83845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97" y="-3244"/>
            <a:ext cx="9001000" cy="95410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       </a:t>
            </a:r>
            <a:r>
              <a:rPr lang="ru-RU" sz="28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Распределение </a:t>
            </a: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бюджетных ассигнований по разделам  и    подразделам классификации расходов </a:t>
            </a:r>
            <a:r>
              <a:rPr lang="ru-RU" sz="28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бюджетов </a:t>
            </a: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на </a:t>
            </a:r>
            <a:r>
              <a:rPr lang="ru-RU" sz="28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2026 </a:t>
            </a: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год</a:t>
            </a:r>
            <a:endParaRPr lang="ru-RU" sz="2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30"/>
            <a:ext cx="66516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96336" y="950863"/>
            <a:ext cx="1096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Bahnschrift SemiBold Condensed" panose="020B0502040204020203" pitchFamily="34" charset="0"/>
              </a:rPr>
              <a:t>тыс. рублей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608275"/>
              </p:ext>
            </p:extLst>
          </p:nvPr>
        </p:nvGraphicFramePr>
        <p:xfrm>
          <a:off x="107505" y="1412776"/>
          <a:ext cx="8928992" cy="527454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134867"/>
                <a:gridCol w="732362"/>
                <a:gridCol w="700522"/>
                <a:gridCol w="700522"/>
                <a:gridCol w="660719"/>
              </a:tblGrid>
              <a:tr h="342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Ейский район № 237 в редакции от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237, относительно редакции от 20.08.2026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17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20.08.2026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24.09.2026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3 267 778,3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3 289 750,9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21 972,6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1 412 416,0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1 411 533,5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-882,5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1 419 583,8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1 441 823,1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22 239,3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299 097,1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299 712,9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615,8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28 687,8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28 687,8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107 993,6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107 993,6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164 623,5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148 457,5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-16 166,0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833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156 599,1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137 433,1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-19 166,0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73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8 024,4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11 024,4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73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2 178,5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73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помощь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2 178,5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252 070,0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272 270,4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20 200,4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11 845,0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12 435,0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99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69 833,1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89 443,5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19 610,4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154 014,2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154 014,2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16 377,7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16 377,7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769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387 144,8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387 144,8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381 087,6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381 087,6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705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6 057,2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6 057,2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6 410,0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6 410,0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4 010,0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4 010,0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897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4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внутреннего  долга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14101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14622,5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14622,5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6730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РФ и муниципальных образований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  <a:tr h="7691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8622,5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8622,5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05" marR="3205" marT="320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94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5" y="83845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97" y="-3244"/>
            <a:ext cx="9001000" cy="138499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</a:t>
            </a:r>
            <a:r>
              <a:rPr lang="ru-RU" sz="2800" dirty="0" smtClean="0">
                <a:solidFill>
                  <a:schemeClr val="bg1"/>
                </a:solidFill>
                <a:latin typeface="Bahnschrift SemiBold Condensed" panose="020B0502040204020203" pitchFamily="34" charset="0"/>
                <a:cs typeface="Times New Roman" panose="02020603050405020304" pitchFamily="18" charset="0"/>
              </a:rPr>
              <a:t>2026 год</a:t>
            </a:r>
            <a:endParaRPr lang="ru-RU" sz="2800" dirty="0">
              <a:solidFill>
                <a:schemeClr val="bg1"/>
              </a:solidFill>
              <a:latin typeface="Bahnschrift SemiBold Condensed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30"/>
            <a:ext cx="66516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82231" y="1283918"/>
            <a:ext cx="1096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Bahnschrift SemiBold Condensed" panose="020B0502040204020203" pitchFamily="34" charset="0"/>
              </a:rPr>
              <a:t>тыс. рублей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700694"/>
              </p:ext>
            </p:extLst>
          </p:nvPr>
        </p:nvGraphicFramePr>
        <p:xfrm>
          <a:off x="107505" y="1600201"/>
          <a:ext cx="8928991" cy="512277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850738"/>
                <a:gridCol w="886476"/>
                <a:gridCol w="823625"/>
                <a:gridCol w="820851"/>
                <a:gridCol w="547301"/>
              </a:tblGrid>
              <a:tr h="74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237 в редакции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237, относительно редакции от 20.08.2026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20.08.2026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24.09.2026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4 793 665,5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4 805 771,2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12 105,7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53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4 341 728,9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4 351 486,6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9 757,7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3 107 999,9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3 120 270,5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12 270,6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96 228,8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96 818,8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81 357,8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81 357,8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36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14 743,2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14 743,2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599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96 937,9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106 937,9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327 507,0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311 043,0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-16 464,0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36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327 431,0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327 431,0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84 607,8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87 968,9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3 361,1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36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9 225,0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9 225,0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24 993,6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24 993,6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36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1 980,0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242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30 443,7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30 443,7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Молодёжь Ейского района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34 860,5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34 860,5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26058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терроризма и экстремизма, усиление борьбы с преступностью, профилактика правонарушений и противодействие коррупции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14 291,9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14 291,9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44 165,9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44 165,9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Медиасреда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6 410,0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6 410,0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1963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Социально-экономическое развитие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1 658,4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1 658,4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539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13871,5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13871,5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539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(создание) объектов государственной и муниципальной собственности в Ейском районе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22755,8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22755,8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  <a:tr h="124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451936,6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454284,6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2 348,0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2" marR="5922" marT="592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66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5" y="838453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97" y="-3244"/>
            <a:ext cx="9001000" cy="95410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Источники финансирования дефицита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бюджета на </a:t>
            </a:r>
            <a:r>
              <a:rPr lang="ru-RU" sz="2800" dirty="0" smtClean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2026 </a:t>
            </a:r>
            <a:r>
              <a:rPr lang="ru-RU" sz="28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год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30"/>
            <a:ext cx="665163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588223" y="1529320"/>
            <a:ext cx="1096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Bahnschrift SemiBold Condensed" panose="020B0502040204020203" pitchFamily="34" charset="0"/>
              </a:rPr>
              <a:t>тыс. рублей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312442"/>
              </p:ext>
            </p:extLst>
          </p:nvPr>
        </p:nvGraphicFramePr>
        <p:xfrm>
          <a:off x="1331642" y="1862931"/>
          <a:ext cx="6336702" cy="419481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03990"/>
                <a:gridCol w="982189"/>
                <a:gridCol w="982189"/>
                <a:gridCol w="1568334"/>
              </a:tblGrid>
              <a:tr h="15716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4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237 в редакции от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237, относительно редакции от 20.08.2026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20.08.2026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24.09.2026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00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внутреннего финансирования дефицитов бюджетов, всего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369157,2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378914,9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9757,7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00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 из других бюджетов бюджетной системы Российской Федерации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-10329,0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-10329,0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00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внутри  страны в валюте Российской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379486,2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389243,9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9757,7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63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U:\Отделы\АСУ\Госпаблики\qr\q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3062787"/>
            <a:ext cx="2448272" cy="374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32550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99"/>
                </a:solidFill>
                <a:latin typeface="Monotype Corsiva" panose="03010101010201010101" pitchFamily="66" charset="0"/>
              </a:rPr>
              <a:t>Финансовое управление</a:t>
            </a:r>
          </a:p>
          <a:p>
            <a:pPr algn="ctr"/>
            <a:r>
              <a:rPr lang="ru-RU" sz="3200" b="1" dirty="0">
                <a:solidFill>
                  <a:srgbClr val="000099"/>
                </a:solidFill>
                <a:latin typeface="Monotype Corsiva" panose="03010101010201010101" pitchFamily="66" charset="0"/>
              </a:rPr>
              <a:t>администрации муниципального</a:t>
            </a:r>
          </a:p>
          <a:p>
            <a:pPr algn="ctr"/>
            <a:r>
              <a:rPr lang="ru-RU" sz="3200" b="1" dirty="0">
                <a:solidFill>
                  <a:srgbClr val="000099"/>
                </a:solidFill>
                <a:latin typeface="Monotype Corsiva" panose="03010101010201010101" pitchFamily="66" charset="0"/>
              </a:rPr>
              <a:t>образования </a:t>
            </a:r>
            <a:r>
              <a:rPr lang="ru-RU" sz="3200" b="1" dirty="0" err="1">
                <a:solidFill>
                  <a:srgbClr val="000099"/>
                </a:solidFill>
                <a:latin typeface="Monotype Corsiva" panose="03010101010201010101" pitchFamily="66" charset="0"/>
              </a:rPr>
              <a:t>Ейский</a:t>
            </a:r>
            <a:r>
              <a:rPr lang="ru-RU" sz="3200" b="1" dirty="0">
                <a:solidFill>
                  <a:srgbClr val="000099"/>
                </a:solidFill>
                <a:latin typeface="Monotype Corsiva" panose="03010101010201010101" pitchFamily="66" charset="0"/>
              </a:rPr>
              <a:t> район</a:t>
            </a:r>
          </a:p>
          <a:p>
            <a:pPr algn="ctr"/>
            <a:r>
              <a:rPr lang="ru-RU" sz="3200" b="1" dirty="0">
                <a:solidFill>
                  <a:srgbClr val="000099"/>
                </a:solidFill>
                <a:latin typeface="Monotype Corsiva" panose="03010101010201010101" pitchFamily="66" charset="0"/>
              </a:rPr>
              <a:t>353680, г. Ейск, </a:t>
            </a:r>
            <a:r>
              <a:rPr lang="ru-RU" sz="3200" b="1" dirty="0" smtClean="0">
                <a:solidFill>
                  <a:srgbClr val="000099"/>
                </a:solidFill>
                <a:latin typeface="Monotype Corsiva" panose="03010101010201010101" pitchFamily="66" charset="0"/>
              </a:rPr>
              <a:t> ул</a:t>
            </a:r>
            <a:r>
              <a:rPr lang="ru-RU" sz="3200" b="1" dirty="0">
                <a:solidFill>
                  <a:srgbClr val="000099"/>
                </a:solidFill>
                <a:latin typeface="Monotype Corsiva" panose="03010101010201010101" pitchFamily="66" charset="0"/>
              </a:rPr>
              <a:t>. Победы, д. 113</a:t>
            </a:r>
          </a:p>
          <a:p>
            <a:pPr algn="ctr"/>
            <a:r>
              <a:rPr lang="ru-RU" sz="3200" b="1" dirty="0">
                <a:solidFill>
                  <a:srgbClr val="000099"/>
                </a:solidFill>
                <a:latin typeface="Monotype Corsiva" panose="03010101010201010101" pitchFamily="66" charset="0"/>
              </a:rPr>
              <a:t>тел.(861-32)2-53-70</a:t>
            </a:r>
          </a:p>
          <a:p>
            <a:pPr algn="ctr"/>
            <a:r>
              <a:rPr lang="ru-RU" sz="3200" b="1" dirty="0" err="1">
                <a:solidFill>
                  <a:srgbClr val="000099"/>
                </a:solidFill>
                <a:latin typeface="Monotype Corsiva" panose="03010101010201010101" pitchFamily="66" charset="0"/>
              </a:rPr>
              <a:t>E-mail:eskfin@mail.kuban.ru</a:t>
            </a:r>
            <a:endParaRPr lang="ru-RU" sz="3200" b="1" dirty="0">
              <a:solidFill>
                <a:srgbClr val="000099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28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4811</TotalTime>
  <Words>1604</Words>
  <Application>Microsoft Office PowerPoint</Application>
  <PresentationFormat>Экран (4:3)</PresentationFormat>
  <Paragraphs>614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fonh2</dc:creator>
  <cp:lastModifiedBy>budget1</cp:lastModifiedBy>
  <cp:revision>435</cp:revision>
  <cp:lastPrinted>2025-11-25T11:07:35Z</cp:lastPrinted>
  <dcterms:created xsi:type="dcterms:W3CDTF">2024-05-29T07:39:42Z</dcterms:created>
  <dcterms:modified xsi:type="dcterms:W3CDTF">2026-09-25T06:07:54Z</dcterms:modified>
</cp:coreProperties>
</file>