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1" r:id="rId3"/>
    <p:sldId id="263" r:id="rId4"/>
    <p:sldId id="262" r:id="rId5"/>
  </p:sldIdLst>
  <p:sldSz cx="9144000" cy="6858000" type="screen4x3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2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276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172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95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304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204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501-49CF-BA4A-96FFA8587F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1212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501-49CF-BA4A-96FFA8587F6D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Комиссионно с выездом на место - 276</c:v>
                </c:pt>
                <c:pt idx="1">
                  <c:v>На имя главы - 172</c:v>
                </c:pt>
                <c:pt idx="2">
                  <c:v>МКТ - 95</c:v>
                </c:pt>
                <c:pt idx="3">
                  <c:v>АКК - 304</c:v>
                </c:pt>
                <c:pt idx="4">
                  <c:v>АПРФ - 204</c:v>
                </c:pt>
                <c:pt idx="5">
                  <c:v>Письма - 1212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1-49CF-BA4A-96FFA8587F6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smtClean="0"/>
                      <a:t>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smtClean="0"/>
                      <a:t>-10%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-63%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-2%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smtClean="0"/>
                      <a:t>+2%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501-49CF-BA4A-96FFA8587F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smtClean="0"/>
                      <a:t>+8%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501-49CF-BA4A-96FFA8587F6D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Комиссионно с выездом на место - 276</c:v>
                </c:pt>
                <c:pt idx="1">
                  <c:v>На имя главы - 172</c:v>
                </c:pt>
                <c:pt idx="2">
                  <c:v>МКТ - 95</c:v>
                </c:pt>
                <c:pt idx="3">
                  <c:v>АКК - 304</c:v>
                </c:pt>
                <c:pt idx="4">
                  <c:v>АПРФ - 204</c:v>
                </c:pt>
                <c:pt idx="5">
                  <c:v>Письма - 1212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01-49CF-BA4A-96FFA8587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057288"/>
        <c:axId val="372056960"/>
      </c:barChart>
      <c:catAx>
        <c:axId val="372057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1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72056960"/>
        <c:crosses val="autoZero"/>
        <c:auto val="1"/>
        <c:lblAlgn val="ctr"/>
        <c:lblOffset val="100"/>
        <c:noMultiLvlLbl val="0"/>
      </c:catAx>
      <c:valAx>
        <c:axId val="3720569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72057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501-49CF-BA4A-96FFA8587F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6501-49CF-BA4A-96FFA8587F6D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3EE9-4AEB-A698-CA7B05AFB9DB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3EE9-4AEB-A698-CA7B05AFB9DB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3EE9-4AEB-A698-CA7B05AFB9DB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3EE9-4AEB-A698-CA7B05AFB9DB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3EE9-4AEB-A698-CA7B05AFB9DB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3EE9-4AEB-A698-CA7B05AFB9DB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3EE9-4AEB-A698-CA7B05AFB9DB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mtClean="0"/>
                      <a:t>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3EE9-4AEB-A698-CA7B05AFB9DB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mtClean="0"/>
                      <a:t>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3EE9-4AEB-A698-CA7B05AFB9DB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 smtClean="0"/>
                      <a:t>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3EE9-4AEB-A698-CA7B05AFB9DB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 smtClean="0"/>
                      <a:t>9%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3EE9-4AEB-A698-CA7B05AFB9DB}"/>
                </c:ext>
              </c:extLst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 smtClean="0"/>
                      <a:t>67%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3EE9-4AEB-A698-CA7B05AFB9DB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Лист1!$A$2:$A$19</c:f>
              <c:strCache>
                <c:ptCount val="18"/>
                <c:pt idx="0">
                  <c:v>Вопросы культуры - 1%</c:v>
                </c:pt>
                <c:pt idx="1">
                  <c:v>Вопросы экономики - 1%</c:v>
                </c:pt>
                <c:pt idx="2">
                  <c:v>Транспорт - 1%</c:v>
                </c:pt>
                <c:pt idx="3">
                  <c:v>Безопасность и обеспечение правопорядка - 1%</c:v>
                </c:pt>
                <c:pt idx="4">
                  <c:v>Сельское хозяйство - 1%</c:v>
                </c:pt>
                <c:pt idx="5">
                  <c:v>Трудовые отношения - 1%</c:v>
                </c:pt>
                <c:pt idx="6">
                  <c:v>Здравоохранение - 1%</c:v>
                </c:pt>
                <c:pt idx="7">
                  <c:v>Вопросы экологии - 1%</c:v>
                </c:pt>
                <c:pt idx="8">
                  <c:v>Вопросы культуры - 1%</c:v>
                </c:pt>
                <c:pt idx="9">
                  <c:v>Ворпросы торговли - 1%</c:v>
                </c:pt>
                <c:pt idx="10">
                  <c:v>Вопросы мобилизации - 2%</c:v>
                </c:pt>
                <c:pt idx="11">
                  <c:v>Вопросы образования - 3%</c:v>
                </c:pt>
                <c:pt idx="12">
                  <c:v>Отлов безнадзорных животных - 4%</c:v>
                </c:pt>
                <c:pt idx="13">
                  <c:v>Земельные вопросы - 4%</c:v>
                </c:pt>
                <c:pt idx="14">
                  <c:v>Строительство и архитектура - 6%</c:v>
                </c:pt>
                <c:pt idx="15">
                  <c:v>Социальные вопросы - 7%</c:v>
                </c:pt>
                <c:pt idx="16">
                  <c:v>Дорожное хозяйство - 9%</c:v>
                </c:pt>
                <c:pt idx="17">
                  <c:v>Жилищно-коммунальное хозяйство - 67%</c:v>
                </c:pt>
              </c:strCache>
            </c:strRef>
          </c:cat>
          <c:val>
            <c:numRef>
              <c:f>Лист1!$B$2:$B$19</c:f>
              <c:numCache>
                <c:formatCode>General</c:formatCode>
                <c:ptCount val="18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50</c:v>
                </c:pt>
                <c:pt idx="12">
                  <c:v>50</c:v>
                </c:pt>
                <c:pt idx="13">
                  <c:v>50</c:v>
                </c:pt>
                <c:pt idx="14">
                  <c:v>50</c:v>
                </c:pt>
                <c:pt idx="15">
                  <c:v>50</c:v>
                </c:pt>
                <c:pt idx="16">
                  <c:v>50</c:v>
                </c:pt>
                <c:pt idx="17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1-49CF-BA4A-96FFA8587F6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501-49CF-BA4A-96FFA8587F6D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0%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501-49CF-BA4A-96FFA8587F6D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r>
                      <a:rPr lang="en-US" smtClean="0"/>
                      <a:t>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7-3EE9-4AEB-A698-CA7B05AFB9DB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r>
                      <a:rPr lang="en-US" smtClean="0"/>
                      <a:t>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6-3EE9-4AEB-A698-CA7B05AFB9DB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r>
                      <a:rPr lang="en-US" smtClean="0"/>
                      <a:t>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3EE9-4AEB-A698-CA7B05AFB9DB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r>
                      <a:rPr lang="en-US" smtClean="0"/>
                      <a:t>-2%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3EE9-4AEB-A698-CA7B05AFB9DB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r>
                      <a:rPr lang="en-US" smtClean="0"/>
                      <a:t>-6%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3EE9-4AEB-A698-CA7B05AFB9DB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r>
                      <a:rPr lang="en-US" smtClean="0"/>
                      <a:t>-1%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4-3EE9-4AEB-A698-CA7B05AFB9DB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r>
                      <a:rPr lang="en-US" smtClean="0"/>
                      <a:t>-2%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2-3EE9-4AEB-A698-CA7B05AFB9DB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r>
                      <a:rPr lang="en-US" smtClean="0"/>
                      <a:t>+1%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3EE9-4AEB-A698-CA7B05AFB9DB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r>
                      <a:rPr lang="en-US" smtClean="0"/>
                      <a:t>+2%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3EE9-4AEB-A698-CA7B05AFB9DB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r>
                      <a:rPr lang="en-US" smtClean="0"/>
                      <a:t>+3%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3EE9-4AEB-A698-CA7B05AFB9DB}"/>
                </c:ext>
              </c:extLst>
            </c:dLbl>
            <c:dLbl>
              <c:idx val="16"/>
              <c:layout/>
              <c:tx>
                <c:rich>
                  <a:bodyPr/>
                  <a:lstStyle/>
                  <a:p>
                    <a:r>
                      <a:rPr lang="en-US" smtClean="0"/>
                      <a:t>-4%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1-3EE9-4AEB-A698-CA7B05AFB9DB}"/>
                </c:ext>
              </c:extLst>
            </c:dLbl>
            <c:dLbl>
              <c:idx val="17"/>
              <c:layout/>
              <c:tx>
                <c:rich>
                  <a:bodyPr/>
                  <a:lstStyle/>
                  <a:p>
                    <a:r>
                      <a:rPr lang="en-US" smtClean="0"/>
                      <a:t>+26%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3EE9-4AEB-A698-CA7B05AFB9DB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Лист1!$A$2:$A$19</c:f>
              <c:strCache>
                <c:ptCount val="18"/>
                <c:pt idx="0">
                  <c:v>Вопросы культуры - 1%</c:v>
                </c:pt>
                <c:pt idx="1">
                  <c:v>Вопросы экономики - 1%</c:v>
                </c:pt>
                <c:pt idx="2">
                  <c:v>Транспорт - 1%</c:v>
                </c:pt>
                <c:pt idx="3">
                  <c:v>Безопасность и обеспечение правопорядка - 1%</c:v>
                </c:pt>
                <c:pt idx="4">
                  <c:v>Сельское хозяйство - 1%</c:v>
                </c:pt>
                <c:pt idx="5">
                  <c:v>Трудовые отношения - 1%</c:v>
                </c:pt>
                <c:pt idx="6">
                  <c:v>Здравоохранение - 1%</c:v>
                </c:pt>
                <c:pt idx="7">
                  <c:v>Вопросы экологии - 1%</c:v>
                </c:pt>
                <c:pt idx="8">
                  <c:v>Вопросы культуры - 1%</c:v>
                </c:pt>
                <c:pt idx="9">
                  <c:v>Ворпросы торговли - 1%</c:v>
                </c:pt>
                <c:pt idx="10">
                  <c:v>Вопросы мобилизации - 2%</c:v>
                </c:pt>
                <c:pt idx="11">
                  <c:v>Вопросы образования - 3%</c:v>
                </c:pt>
                <c:pt idx="12">
                  <c:v>Отлов безнадзорных животных - 4%</c:v>
                </c:pt>
                <c:pt idx="13">
                  <c:v>Земельные вопросы - 4%</c:v>
                </c:pt>
                <c:pt idx="14">
                  <c:v>Строительство и архитектура - 6%</c:v>
                </c:pt>
                <c:pt idx="15">
                  <c:v>Социальные вопросы - 7%</c:v>
                </c:pt>
                <c:pt idx="16">
                  <c:v>Дорожное хозяйство - 9%</c:v>
                </c:pt>
                <c:pt idx="17">
                  <c:v>Жилищно-коммунальное хозяйство - 67%</c:v>
                </c:pt>
              </c:strCache>
            </c:strRef>
          </c:cat>
          <c:val>
            <c:numRef>
              <c:f>Лист1!$C$2:$C$19</c:f>
              <c:numCache>
                <c:formatCode>General</c:formatCode>
                <c:ptCount val="18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  <c:pt idx="5">
                  <c:v>50</c:v>
                </c:pt>
                <c:pt idx="6">
                  <c:v>50</c:v>
                </c:pt>
                <c:pt idx="7">
                  <c:v>50</c:v>
                </c:pt>
                <c:pt idx="8">
                  <c:v>50</c:v>
                </c:pt>
                <c:pt idx="9">
                  <c:v>50</c:v>
                </c:pt>
                <c:pt idx="10">
                  <c:v>50</c:v>
                </c:pt>
                <c:pt idx="11">
                  <c:v>50</c:v>
                </c:pt>
                <c:pt idx="12">
                  <c:v>50</c:v>
                </c:pt>
                <c:pt idx="13">
                  <c:v>50</c:v>
                </c:pt>
                <c:pt idx="14">
                  <c:v>50</c:v>
                </c:pt>
                <c:pt idx="15">
                  <c:v>50</c:v>
                </c:pt>
                <c:pt idx="16">
                  <c:v>50</c:v>
                </c:pt>
                <c:pt idx="17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01-49CF-BA4A-96FFA8587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057288"/>
        <c:axId val="372056960"/>
      </c:barChart>
      <c:catAx>
        <c:axId val="372057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72056960"/>
        <c:crosses val="autoZero"/>
        <c:auto val="1"/>
        <c:lblAlgn val="ctr"/>
        <c:lblOffset val="100"/>
        <c:noMultiLvlLbl val="0"/>
      </c:catAx>
      <c:valAx>
        <c:axId val="3720569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72057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560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567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200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274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1401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501-49CF-BA4A-96FFA8587F6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1212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501-49CF-BA4A-96FFA8587F6D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Устный прием - 560</c:v>
                </c:pt>
                <c:pt idx="1">
                  <c:v>Телефон - 567</c:v>
                </c:pt>
                <c:pt idx="2">
                  <c:v>В том числе главой - 200</c:v>
                </c:pt>
                <c:pt idx="3">
                  <c:v>Личный прием - 274</c:v>
                </c:pt>
                <c:pt idx="4">
                  <c:v>Устные - 1401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01-49CF-BA4A-96FFA8587F6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-5%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6501-49CF-BA4A-96FFA8587F6D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501-49CF-BA4A-96FFA8587F6D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-16%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6501-49CF-BA4A-96FFA8587F6D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-13%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501-49CF-BA4A-96FFA8587F6D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-6%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6501-49CF-BA4A-96FFA8587F6D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r>
                      <a:rPr lang="en-US" smtClean="0"/>
                      <a:t>+8%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6501-49CF-BA4A-96FFA8587F6D}"/>
                </c:ext>
              </c:extLst>
            </c:dLbl>
            <c:spPr>
              <a:solidFill>
                <a:schemeClr val="bg2">
                  <a:lumMod val="90000"/>
                </a:schemeClr>
              </a:solidFill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Устный прием - 560</c:v>
                </c:pt>
                <c:pt idx="1">
                  <c:v>Телефон - 567</c:v>
                </c:pt>
                <c:pt idx="2">
                  <c:v>В том числе главой - 200</c:v>
                </c:pt>
                <c:pt idx="3">
                  <c:v>Личный прием - 274</c:v>
                </c:pt>
                <c:pt idx="4">
                  <c:v>Устные - 1401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50</c:v>
                </c:pt>
                <c:pt idx="1">
                  <c:v>50</c:v>
                </c:pt>
                <c:pt idx="2">
                  <c:v>50</c:v>
                </c:pt>
                <c:pt idx="3">
                  <c:v>50</c:v>
                </c:pt>
                <c:pt idx="4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01-49CF-BA4A-96FFA8587F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057288"/>
        <c:axId val="372056960"/>
      </c:barChart>
      <c:catAx>
        <c:axId val="372057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72056960"/>
        <c:crosses val="autoZero"/>
        <c:auto val="1"/>
        <c:lblAlgn val="ctr"/>
        <c:lblOffset val="100"/>
        <c:noMultiLvlLbl val="0"/>
      </c:catAx>
      <c:valAx>
        <c:axId val="372056960"/>
        <c:scaling>
          <c:orientation val="minMax"/>
        </c:scaling>
        <c:delete val="1"/>
        <c:axPos val="b"/>
        <c:numFmt formatCode="0%" sourceLinked="1"/>
        <c:majorTickMark val="none"/>
        <c:minorTickMark val="none"/>
        <c:tickLblPos val="nextTo"/>
        <c:crossAx val="372057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2">
        <a:lumMod val="90000"/>
      </a:schemeClr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56D4B-672B-4701-812F-278DE2AD0EEC}" type="datetimeFigureOut">
              <a:rPr lang="ru-RU" smtClean="0"/>
              <a:t>15.07.2024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198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EAB6EF-075F-4A49-9AD8-402EE50956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16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EAB6EF-075F-4A49-9AD8-402EE50956D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832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1600" b="1" dirty="0" smtClean="0"/>
              <a:t>ОСНОВНЫЕ ИСТОЧНИКИ</a:t>
            </a:r>
            <a:br>
              <a:rPr lang="ru-RU" sz="1600" b="1" dirty="0" smtClean="0"/>
            </a:br>
            <a:r>
              <a:rPr lang="ru-RU" sz="1600" b="1" dirty="0" smtClean="0"/>
              <a:t>ПОСТУПЛЕНИЯ ОБРАЩЕНИЙ</a:t>
            </a:r>
            <a:endParaRPr lang="ru-RU" sz="1600" b="1" dirty="0"/>
          </a:p>
        </p:txBody>
      </p:sp>
      <p:sp>
        <p:nvSpPr>
          <p:cNvPr id="4" name="Овал 3"/>
          <p:cNvSpPr/>
          <p:nvPr/>
        </p:nvSpPr>
        <p:spPr>
          <a:xfrm>
            <a:off x="3214678" y="2500306"/>
            <a:ext cx="2071702" cy="192882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ОБРАЩЕНИЯ ГРАЖДАН 2612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14282" y="1357298"/>
            <a:ext cx="128588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ТЕЛЕФОН</a:t>
            </a:r>
            <a:r>
              <a:rPr lang="ru-RU" sz="1200" b="1" dirty="0" smtClean="0"/>
              <a:t> 567</a:t>
            </a:r>
            <a:endParaRPr lang="ru-RU" sz="1200" b="1" dirty="0"/>
          </a:p>
        </p:txBody>
      </p:sp>
      <p:sp>
        <p:nvSpPr>
          <p:cNvPr id="6" name="Овал 5"/>
          <p:cNvSpPr/>
          <p:nvPr/>
        </p:nvSpPr>
        <p:spPr>
          <a:xfrm>
            <a:off x="2214546" y="1357298"/>
            <a:ext cx="1285884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ОПР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560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14282" y="4714884"/>
            <a:ext cx="1571636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ПРИЕМ ГРАЖДАН 274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643570" y="2857496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ПИСЬМЕННО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1212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00628" y="5072074"/>
            <a:ext cx="1557342" cy="14144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имя главы 172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143768" y="4572008"/>
            <a:ext cx="1628780" cy="15716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из других организаций 263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072330" y="857232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АКК 304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714876" y="857232"/>
            <a:ext cx="1557342" cy="150019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АПРФ 204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Овал 42"/>
          <p:cNvSpPr/>
          <p:nvPr/>
        </p:nvSpPr>
        <p:spPr>
          <a:xfrm>
            <a:off x="928662" y="2928934"/>
            <a:ext cx="1500198" cy="142876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УСТНО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1401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7" name="Прямая со стрелкой 46"/>
          <p:cNvCxnSpPr/>
          <p:nvPr/>
        </p:nvCxnSpPr>
        <p:spPr>
          <a:xfrm rot="16200000" flipH="1">
            <a:off x="5572132" y="2428868"/>
            <a:ext cx="57150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>
            <a:stCxn id="12" idx="3"/>
          </p:cNvCxnSpPr>
          <p:nvPr/>
        </p:nvCxnSpPr>
        <p:spPr>
          <a:xfrm rot="5400000">
            <a:off x="6541777" y="2178681"/>
            <a:ext cx="852179" cy="6483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stCxn id="10" idx="1"/>
          </p:cNvCxnSpPr>
          <p:nvPr/>
        </p:nvCxnSpPr>
        <p:spPr>
          <a:xfrm rot="16200000" flipV="1">
            <a:off x="6755044" y="4174915"/>
            <a:ext cx="658789" cy="59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 стрелкой 54"/>
          <p:cNvCxnSpPr>
            <a:stCxn id="9" idx="0"/>
          </p:cNvCxnSpPr>
          <p:nvPr/>
        </p:nvCxnSpPr>
        <p:spPr>
          <a:xfrm rot="5400000" flipH="1" flipV="1">
            <a:off x="5568558" y="4496997"/>
            <a:ext cx="785818" cy="364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8" idx="2"/>
          </p:cNvCxnSpPr>
          <p:nvPr/>
        </p:nvCxnSpPr>
        <p:spPr>
          <a:xfrm rot="10800000">
            <a:off x="5286380" y="3571876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>
            <a:stCxn id="43" idx="6"/>
          </p:cNvCxnSpPr>
          <p:nvPr/>
        </p:nvCxnSpPr>
        <p:spPr>
          <a:xfrm>
            <a:off x="2428860" y="364331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>
            <a:stCxn id="5" idx="4"/>
          </p:cNvCxnSpPr>
          <p:nvPr/>
        </p:nvCxnSpPr>
        <p:spPr>
          <a:xfrm rot="16200000" flipH="1">
            <a:off x="821505" y="2607463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/>
          <p:nvPr/>
        </p:nvCxnSpPr>
        <p:spPr>
          <a:xfrm rot="5400000">
            <a:off x="2071670" y="2571744"/>
            <a:ext cx="500066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 стрелкой 64"/>
          <p:cNvCxnSpPr/>
          <p:nvPr/>
        </p:nvCxnSpPr>
        <p:spPr>
          <a:xfrm rot="5400000" flipH="1" flipV="1">
            <a:off x="1107257" y="4393413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бъект 24"/>
          <p:cNvSpPr>
            <a:spLocks noGrp="1"/>
          </p:cNvSpPr>
          <p:nvPr>
            <p:ph idx="1"/>
          </p:nvPr>
        </p:nvSpPr>
        <p:spPr>
          <a:xfrm>
            <a:off x="2296830" y="4679165"/>
            <a:ext cx="1483082" cy="1464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МКТ 95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Объект 24"/>
          <p:cNvSpPr txBox="1">
            <a:spLocks/>
          </p:cNvSpPr>
          <p:nvPr/>
        </p:nvSpPr>
        <p:spPr>
          <a:xfrm>
            <a:off x="7518074" y="2500306"/>
            <a:ext cx="1483082" cy="146447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</a:t>
            </a:r>
          </a:p>
          <a:p>
            <a:pPr marL="0" indent="0" algn="ctr"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269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>
            <a:stCxn id="25" idx="7"/>
          </p:cNvCxnSpPr>
          <p:nvPr/>
        </p:nvCxnSpPr>
        <p:spPr>
          <a:xfrm flipV="1">
            <a:off x="3562720" y="4429132"/>
            <a:ext cx="505224" cy="4645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8" idx="2"/>
          </p:cNvCxnSpPr>
          <p:nvPr/>
        </p:nvCxnSpPr>
        <p:spPr>
          <a:xfrm flipH="1">
            <a:off x="7143768" y="3232546"/>
            <a:ext cx="374306" cy="124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поступления обращений и сообщений в 1 полугодии 2024 года                                в сравнении с 1 полугодием 2023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6056017"/>
              </p:ext>
            </p:extLst>
          </p:nvPr>
        </p:nvGraphicFramePr>
        <p:xfrm>
          <a:off x="0" y="1124744"/>
          <a:ext cx="9144000" cy="5733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890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 тематикам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6758151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6909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52736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поступления устных обращений в 1 полугодии 2024 года                                в сравнении с 1 полугодием 2023 года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61473289"/>
              </p:ext>
            </p:extLst>
          </p:nvPr>
        </p:nvGraphicFramePr>
        <p:xfrm>
          <a:off x="0" y="1052736"/>
          <a:ext cx="9144000" cy="5805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9479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839</TotalTime>
  <Words>197</Words>
  <Application>Microsoft Office PowerPoint</Application>
  <PresentationFormat>Экран (4:3)</PresentationFormat>
  <Paragraphs>80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Times New Roman</vt:lpstr>
      <vt:lpstr>Тема Office</vt:lpstr>
      <vt:lpstr>ОСНОВНЫЕ ИСТОЧНИКИ ПОСТУПЛЕНИЯ ОБРАЩЕНИЙ</vt:lpstr>
      <vt:lpstr>Динамика поступления обращений и сообщений в 1 полугодии 2024 года                                в сравнении с 1 полугодием 2023 года</vt:lpstr>
      <vt:lpstr>Динамика по тематикам</vt:lpstr>
      <vt:lpstr>Динамика поступления устных обращений в 1 полугодии 2024 года                                в сравнении с 1 полугодием 2023 года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ОСНОВНЫЕ ИСТОЧНИКИ ПОСТУПЛЕНИЯ ОБРАЩЕНИЙ</dc:title>
  <dc:creator>u18_03</dc:creator>
  <cp:lastModifiedBy>u1802</cp:lastModifiedBy>
  <cp:revision>100</cp:revision>
  <cp:lastPrinted>2024-07-15T07:09:35Z</cp:lastPrinted>
  <dcterms:created xsi:type="dcterms:W3CDTF">2020-07-14T08:18:47Z</dcterms:created>
  <dcterms:modified xsi:type="dcterms:W3CDTF">2024-07-15T09:36:28Z</dcterms:modified>
</cp:coreProperties>
</file>