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1.xml" ContentType="application/vnd.openxmlformats-officedocument.presentationml.notesSlid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61" r:id="rId3"/>
    <p:sldId id="263" r:id="rId4"/>
    <p:sldId id="262" r:id="rId5"/>
  </p:sldIdLst>
  <p:sldSz cx="9144000" cy="6858000" type="screen4x3"/>
  <p:notesSz cx="6808788" cy="99409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1128" y="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percent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spPr>
            <a:solidFill>
              <a:schemeClr val="tx2">
                <a:lumMod val="7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276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8-6501-49CF-BA4A-96FFA8587F6D}"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172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7-6501-49CF-BA4A-96FFA8587F6D}"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95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6-6501-49CF-BA4A-96FFA8587F6D}"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304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5-6501-49CF-BA4A-96FFA8587F6D}"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204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4-6501-49CF-BA4A-96FFA8587F6D}"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1212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3-6501-49CF-BA4A-96FFA8587F6D}"/>
                </c:ext>
              </c:extLst>
            </c:dLbl>
            <c:spPr>
              <a:solidFill>
                <a:schemeClr val="bg2">
                  <a:lumMod val="90000"/>
                </a:schemeClr>
              </a:solidFill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Лист1!$A$2:$A$7</c:f>
              <c:strCache>
                <c:ptCount val="6"/>
                <c:pt idx="0">
                  <c:v>Комиссионно с выездом на место - 276</c:v>
                </c:pt>
                <c:pt idx="1">
                  <c:v>На имя главы - 172</c:v>
                </c:pt>
                <c:pt idx="2">
                  <c:v>МКТ - 95</c:v>
                </c:pt>
                <c:pt idx="3">
                  <c:v>АКК - 304</c:v>
                </c:pt>
                <c:pt idx="4">
                  <c:v>АПРФ - 204</c:v>
                </c:pt>
                <c:pt idx="5">
                  <c:v>Письма - 1212</c:v>
                </c:pt>
              </c:strCache>
            </c:strRef>
          </c:cat>
          <c:val>
            <c:numRef>
              <c:f>Лист1!$B$2:$B$7</c:f>
              <c:numCache>
                <c:formatCode>General</c:formatCode>
                <c:ptCount val="6"/>
                <c:pt idx="0">
                  <c:v>50</c:v>
                </c:pt>
                <c:pt idx="1">
                  <c:v>50</c:v>
                </c:pt>
                <c:pt idx="2">
                  <c:v>50</c:v>
                </c:pt>
                <c:pt idx="3">
                  <c:v>50</c:v>
                </c:pt>
                <c:pt idx="4">
                  <c:v>50</c:v>
                </c:pt>
                <c:pt idx="5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501-49CF-BA4A-96FFA8587F6D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Столбец2</c:v>
                </c:pt>
              </c:strCache>
            </c:strRef>
          </c:tx>
          <c:spPr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mtClean="0"/>
                      <a:t>0%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E-6501-49CF-BA4A-96FFA8587F6D}"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mtClean="0"/>
                      <a:t>-10%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D-6501-49CF-BA4A-96FFA8587F6D}"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smtClean="0"/>
                      <a:t>-63%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C-6501-49CF-BA4A-96FFA8587F6D}"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-2%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B-6501-49CF-BA4A-96FFA8587F6D}"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smtClean="0"/>
                      <a:t>+2%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A-6501-49CF-BA4A-96FFA8587F6D}"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smtClean="0"/>
                      <a:t>+8%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9-6501-49CF-BA4A-96FFA8587F6D}"/>
                </c:ext>
              </c:extLst>
            </c:dLbl>
            <c:spPr>
              <a:solidFill>
                <a:schemeClr val="bg2">
                  <a:lumMod val="90000"/>
                </a:schemeClr>
              </a:solidFill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Лист1!$A$2:$A$7</c:f>
              <c:strCache>
                <c:ptCount val="6"/>
                <c:pt idx="0">
                  <c:v>Комиссионно с выездом на место - 276</c:v>
                </c:pt>
                <c:pt idx="1">
                  <c:v>На имя главы - 172</c:v>
                </c:pt>
                <c:pt idx="2">
                  <c:v>МКТ - 95</c:v>
                </c:pt>
                <c:pt idx="3">
                  <c:v>АКК - 304</c:v>
                </c:pt>
                <c:pt idx="4">
                  <c:v>АПРФ - 204</c:v>
                </c:pt>
                <c:pt idx="5">
                  <c:v>Письма - 1212</c:v>
                </c:pt>
              </c:strCache>
            </c:strRef>
          </c:cat>
          <c:val>
            <c:numRef>
              <c:f>Лист1!$C$2:$C$7</c:f>
              <c:numCache>
                <c:formatCode>General</c:formatCode>
                <c:ptCount val="6"/>
                <c:pt idx="0">
                  <c:v>50</c:v>
                </c:pt>
                <c:pt idx="1">
                  <c:v>50</c:v>
                </c:pt>
                <c:pt idx="2">
                  <c:v>50</c:v>
                </c:pt>
                <c:pt idx="3">
                  <c:v>50</c:v>
                </c:pt>
                <c:pt idx="4">
                  <c:v>50</c:v>
                </c:pt>
                <c:pt idx="5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6501-49CF-BA4A-96FFA8587F6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72057288"/>
        <c:axId val="372056960"/>
      </c:barChart>
      <c:catAx>
        <c:axId val="37205728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1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372056960"/>
        <c:crosses val="autoZero"/>
        <c:auto val="1"/>
        <c:lblAlgn val="ctr"/>
        <c:lblOffset val="100"/>
        <c:noMultiLvlLbl val="0"/>
      </c:catAx>
      <c:valAx>
        <c:axId val="372056960"/>
        <c:scaling>
          <c:orientation val="minMax"/>
        </c:scaling>
        <c:delete val="1"/>
        <c:axPos val="b"/>
        <c:numFmt formatCode="0%" sourceLinked="1"/>
        <c:majorTickMark val="none"/>
        <c:minorTickMark val="none"/>
        <c:tickLblPos val="nextTo"/>
        <c:crossAx val="37205728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solidFill>
      <a:schemeClr val="bg2">
        <a:lumMod val="90000"/>
      </a:schemeClr>
    </a:solidFill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percent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spPr>
            <a:solidFill>
              <a:schemeClr val="accent4">
                <a:lumMod val="7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1%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8-6501-49CF-BA4A-96FFA8587F6D}"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1%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7-6501-49CF-BA4A-96FFA8587F6D}"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1%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6-6501-49CF-BA4A-96FFA8587F6D}"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1%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5-6501-49CF-BA4A-96FFA8587F6D}"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1%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4-6501-49CF-BA4A-96FFA8587F6D}"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1%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3-6501-49CF-BA4A-96FFA8587F6D}"/>
                </c:ext>
              </c:extLst>
            </c:dLbl>
            <c:dLbl>
              <c:idx val="6"/>
              <c:layout/>
              <c:tx>
                <c:rich>
                  <a:bodyPr/>
                  <a:lstStyle/>
                  <a:p>
                    <a:r>
                      <a:rPr lang="en-US" smtClean="0"/>
                      <a:t>1%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B-3EE9-4AEB-A698-CA7B05AFB9DB}"/>
                </c:ext>
              </c:extLst>
            </c:dLbl>
            <c:dLbl>
              <c:idx val="7"/>
              <c:layout/>
              <c:tx>
                <c:rich>
                  <a:bodyPr/>
                  <a:lstStyle/>
                  <a:p>
                    <a:r>
                      <a:rPr lang="en-US" smtClean="0"/>
                      <a:t>1%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A-3EE9-4AEB-A698-CA7B05AFB9DB}"/>
                </c:ext>
              </c:extLst>
            </c:dLbl>
            <c:dLbl>
              <c:idx val="8"/>
              <c:layout/>
              <c:tx>
                <c:rich>
                  <a:bodyPr/>
                  <a:lstStyle/>
                  <a:p>
                    <a:r>
                      <a:rPr lang="en-US" smtClean="0"/>
                      <a:t>1%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9-3EE9-4AEB-A698-CA7B05AFB9DB}"/>
                </c:ext>
              </c:extLst>
            </c:dLbl>
            <c:dLbl>
              <c:idx val="9"/>
              <c:layout/>
              <c:tx>
                <c:rich>
                  <a:bodyPr/>
                  <a:lstStyle/>
                  <a:p>
                    <a:r>
                      <a:rPr lang="en-US" smtClean="0"/>
                      <a:t>1%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8-3EE9-4AEB-A698-CA7B05AFB9DB}"/>
                </c:ext>
              </c:extLst>
            </c:dLbl>
            <c:dLbl>
              <c:idx val="10"/>
              <c:layout/>
              <c:tx>
                <c:rich>
                  <a:bodyPr/>
                  <a:lstStyle/>
                  <a:p>
                    <a:r>
                      <a:rPr lang="en-US" smtClean="0"/>
                      <a:t>2%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7-3EE9-4AEB-A698-CA7B05AFB9DB}"/>
                </c:ext>
              </c:extLst>
            </c:dLbl>
            <c:dLbl>
              <c:idx val="11"/>
              <c:layout/>
              <c:tx>
                <c:rich>
                  <a:bodyPr/>
                  <a:lstStyle/>
                  <a:p>
                    <a:r>
                      <a:rPr lang="en-US" smtClean="0"/>
                      <a:t>3%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6-3EE9-4AEB-A698-CA7B05AFB9DB}"/>
                </c:ext>
              </c:extLst>
            </c:dLbl>
            <c:dLbl>
              <c:idx val="12"/>
              <c:layout/>
              <c:tx>
                <c:rich>
                  <a:bodyPr/>
                  <a:lstStyle/>
                  <a:p>
                    <a:r>
                      <a:rPr lang="en-US" smtClean="0"/>
                      <a:t>4%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5-3EE9-4AEB-A698-CA7B05AFB9DB}"/>
                </c:ext>
              </c:extLst>
            </c:dLbl>
            <c:dLbl>
              <c:idx val="13"/>
              <c:layout/>
              <c:tx>
                <c:rich>
                  <a:bodyPr/>
                  <a:lstStyle/>
                  <a:p>
                    <a:r>
                      <a:rPr lang="en-US" smtClean="0"/>
                      <a:t>4%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4-3EE9-4AEB-A698-CA7B05AFB9DB}"/>
                </c:ext>
              </c:extLst>
            </c:dLbl>
            <c:dLbl>
              <c:idx val="14"/>
              <c:layout/>
              <c:tx>
                <c:rich>
                  <a:bodyPr/>
                  <a:lstStyle/>
                  <a:p>
                    <a:r>
                      <a:rPr lang="en-US" smtClean="0"/>
                      <a:t>6%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3-3EE9-4AEB-A698-CA7B05AFB9DB}"/>
                </c:ext>
              </c:extLst>
            </c:dLbl>
            <c:dLbl>
              <c:idx val="15"/>
              <c:layout/>
              <c:tx>
                <c:rich>
                  <a:bodyPr/>
                  <a:lstStyle/>
                  <a:p>
                    <a:r>
                      <a:rPr lang="en-US" smtClean="0"/>
                      <a:t>7%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2-3EE9-4AEB-A698-CA7B05AFB9DB}"/>
                </c:ext>
              </c:extLst>
            </c:dLbl>
            <c:dLbl>
              <c:idx val="16"/>
              <c:layout/>
              <c:tx>
                <c:rich>
                  <a:bodyPr/>
                  <a:lstStyle/>
                  <a:p>
                    <a:r>
                      <a:rPr lang="en-US" smtClean="0"/>
                      <a:t>9%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1-3EE9-4AEB-A698-CA7B05AFB9DB}"/>
                </c:ext>
              </c:extLst>
            </c:dLbl>
            <c:dLbl>
              <c:idx val="17"/>
              <c:layout/>
              <c:tx>
                <c:rich>
                  <a:bodyPr/>
                  <a:lstStyle/>
                  <a:p>
                    <a:r>
                      <a:rPr lang="en-US" smtClean="0"/>
                      <a:t>67%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0-3EE9-4AEB-A698-CA7B05AFB9DB}"/>
                </c:ext>
              </c:extLst>
            </c:dLbl>
            <c:spPr>
              <a:solidFill>
                <a:schemeClr val="bg2">
                  <a:lumMod val="90000"/>
                </a:schemeClr>
              </a:solidFill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Лист1!$A$2:$A$19</c:f>
              <c:strCache>
                <c:ptCount val="18"/>
                <c:pt idx="0">
                  <c:v>Вопросы культуры - 1%</c:v>
                </c:pt>
                <c:pt idx="1">
                  <c:v>Вопросы экономики - 1%</c:v>
                </c:pt>
                <c:pt idx="2">
                  <c:v>Транспорт - 1%</c:v>
                </c:pt>
                <c:pt idx="3">
                  <c:v>Безопасность и обеспечение правопорядка - 1%</c:v>
                </c:pt>
                <c:pt idx="4">
                  <c:v>Сельское хозяйство - 1%</c:v>
                </c:pt>
                <c:pt idx="5">
                  <c:v>Трудовые отношения - 1%</c:v>
                </c:pt>
                <c:pt idx="6">
                  <c:v>Здравоохранение - 1%</c:v>
                </c:pt>
                <c:pt idx="7">
                  <c:v>Вопросы экологии - 1%</c:v>
                </c:pt>
                <c:pt idx="8">
                  <c:v>Вопросы культуры - 1%</c:v>
                </c:pt>
                <c:pt idx="9">
                  <c:v>Ворпросы торговли - 1%</c:v>
                </c:pt>
                <c:pt idx="10">
                  <c:v>Вопросы мобилизации - 2%</c:v>
                </c:pt>
                <c:pt idx="11">
                  <c:v>Вопросы образования - 3%</c:v>
                </c:pt>
                <c:pt idx="12">
                  <c:v>Отлов безнадзорных животных - 4%</c:v>
                </c:pt>
                <c:pt idx="13">
                  <c:v>Земельные вопросы - 4%</c:v>
                </c:pt>
                <c:pt idx="14">
                  <c:v>Строительство и архитектура - 6%</c:v>
                </c:pt>
                <c:pt idx="15">
                  <c:v>Социальные вопросы - 7%</c:v>
                </c:pt>
                <c:pt idx="16">
                  <c:v>Дорожное хозяйство - 9%</c:v>
                </c:pt>
                <c:pt idx="17">
                  <c:v>Жилищно-коммунальное хозяйство - 67%</c:v>
                </c:pt>
              </c:strCache>
            </c:strRef>
          </c:cat>
          <c:val>
            <c:numRef>
              <c:f>Лист1!$B$2:$B$19</c:f>
              <c:numCache>
                <c:formatCode>General</c:formatCode>
                <c:ptCount val="18"/>
                <c:pt idx="0">
                  <c:v>50</c:v>
                </c:pt>
                <c:pt idx="1">
                  <c:v>50</c:v>
                </c:pt>
                <c:pt idx="2">
                  <c:v>50</c:v>
                </c:pt>
                <c:pt idx="3">
                  <c:v>50</c:v>
                </c:pt>
                <c:pt idx="4">
                  <c:v>50</c:v>
                </c:pt>
                <c:pt idx="5">
                  <c:v>50</c:v>
                </c:pt>
                <c:pt idx="6">
                  <c:v>50</c:v>
                </c:pt>
                <c:pt idx="7">
                  <c:v>50</c:v>
                </c:pt>
                <c:pt idx="8">
                  <c:v>50</c:v>
                </c:pt>
                <c:pt idx="9">
                  <c:v>50</c:v>
                </c:pt>
                <c:pt idx="10">
                  <c:v>50</c:v>
                </c:pt>
                <c:pt idx="11">
                  <c:v>50</c:v>
                </c:pt>
                <c:pt idx="12">
                  <c:v>50</c:v>
                </c:pt>
                <c:pt idx="13">
                  <c:v>50</c:v>
                </c:pt>
                <c:pt idx="14">
                  <c:v>50</c:v>
                </c:pt>
                <c:pt idx="15">
                  <c:v>50</c:v>
                </c:pt>
                <c:pt idx="16">
                  <c:v>50</c:v>
                </c:pt>
                <c:pt idx="17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501-49CF-BA4A-96FFA8587F6D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Столбец2</c:v>
                </c:pt>
              </c:strCache>
            </c:strRef>
          </c:tx>
          <c:spPr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0%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E-6501-49CF-BA4A-96FFA8587F6D}"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0%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D-6501-49CF-BA4A-96FFA8587F6D}"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0%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C-6501-49CF-BA4A-96FFA8587F6D}"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0%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B-6501-49CF-BA4A-96FFA8587F6D}"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0%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A-6501-49CF-BA4A-96FFA8587F6D}"/>
                </c:ext>
              </c:extLst>
            </c:dLbl>
            <c:dLbl>
              <c:idx val="5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0%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9-6501-49CF-BA4A-96FFA8587F6D}"/>
                </c:ext>
              </c:extLst>
            </c:dLbl>
            <c:dLbl>
              <c:idx val="6"/>
              <c:layout/>
              <c:tx>
                <c:rich>
                  <a:bodyPr/>
                  <a:lstStyle/>
                  <a:p>
                    <a:r>
                      <a:rPr lang="en-US" smtClean="0"/>
                      <a:t>0%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17-3EE9-4AEB-A698-CA7B05AFB9DB}"/>
                </c:ext>
              </c:extLst>
            </c:dLbl>
            <c:dLbl>
              <c:idx val="7"/>
              <c:layout/>
              <c:tx>
                <c:rich>
                  <a:bodyPr/>
                  <a:lstStyle/>
                  <a:p>
                    <a:r>
                      <a:rPr lang="en-US" smtClean="0"/>
                      <a:t>0%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16-3EE9-4AEB-A698-CA7B05AFB9DB}"/>
                </c:ext>
              </c:extLst>
            </c:dLbl>
            <c:dLbl>
              <c:idx val="8"/>
              <c:layout/>
              <c:tx>
                <c:rich>
                  <a:bodyPr/>
                  <a:lstStyle/>
                  <a:p>
                    <a:r>
                      <a:rPr lang="en-US" smtClean="0"/>
                      <a:t>0%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15-3EE9-4AEB-A698-CA7B05AFB9DB}"/>
                </c:ext>
              </c:extLst>
            </c:dLbl>
            <c:dLbl>
              <c:idx val="9"/>
              <c:layout/>
              <c:tx>
                <c:rich>
                  <a:bodyPr/>
                  <a:lstStyle/>
                  <a:p>
                    <a:r>
                      <a:rPr lang="en-US" smtClean="0"/>
                      <a:t>-2%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13-3EE9-4AEB-A698-CA7B05AFB9DB}"/>
                </c:ext>
              </c:extLst>
            </c:dLbl>
            <c:dLbl>
              <c:idx val="10"/>
              <c:layout/>
              <c:tx>
                <c:rich>
                  <a:bodyPr/>
                  <a:lstStyle/>
                  <a:p>
                    <a:r>
                      <a:rPr lang="en-US" smtClean="0"/>
                      <a:t>-6%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10-3EE9-4AEB-A698-CA7B05AFB9DB}"/>
                </c:ext>
              </c:extLst>
            </c:dLbl>
            <c:dLbl>
              <c:idx val="11"/>
              <c:layout/>
              <c:tx>
                <c:rich>
                  <a:bodyPr/>
                  <a:lstStyle/>
                  <a:p>
                    <a:r>
                      <a:rPr lang="en-US" smtClean="0"/>
                      <a:t>-1%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14-3EE9-4AEB-A698-CA7B05AFB9DB}"/>
                </c:ext>
              </c:extLst>
            </c:dLbl>
            <c:dLbl>
              <c:idx val="12"/>
              <c:layout/>
              <c:tx>
                <c:rich>
                  <a:bodyPr/>
                  <a:lstStyle/>
                  <a:p>
                    <a:r>
                      <a:rPr lang="en-US" smtClean="0"/>
                      <a:t>-2%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12-3EE9-4AEB-A698-CA7B05AFB9DB}"/>
                </c:ext>
              </c:extLst>
            </c:dLbl>
            <c:dLbl>
              <c:idx val="13"/>
              <c:layout/>
              <c:tx>
                <c:rich>
                  <a:bodyPr/>
                  <a:lstStyle/>
                  <a:p>
                    <a:r>
                      <a:rPr lang="en-US" smtClean="0"/>
                      <a:t>+1%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F-3EE9-4AEB-A698-CA7B05AFB9DB}"/>
                </c:ext>
              </c:extLst>
            </c:dLbl>
            <c:dLbl>
              <c:idx val="14"/>
              <c:layout/>
              <c:tx>
                <c:rich>
                  <a:bodyPr/>
                  <a:lstStyle/>
                  <a:p>
                    <a:r>
                      <a:rPr lang="en-US" smtClean="0"/>
                      <a:t>+2%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E-3EE9-4AEB-A698-CA7B05AFB9DB}"/>
                </c:ext>
              </c:extLst>
            </c:dLbl>
            <c:dLbl>
              <c:idx val="15"/>
              <c:layout/>
              <c:tx>
                <c:rich>
                  <a:bodyPr/>
                  <a:lstStyle/>
                  <a:p>
                    <a:r>
                      <a:rPr lang="en-US" smtClean="0"/>
                      <a:t>+3%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D-3EE9-4AEB-A698-CA7B05AFB9DB}"/>
                </c:ext>
              </c:extLst>
            </c:dLbl>
            <c:dLbl>
              <c:idx val="16"/>
              <c:layout/>
              <c:tx>
                <c:rich>
                  <a:bodyPr/>
                  <a:lstStyle/>
                  <a:p>
                    <a:r>
                      <a:rPr lang="en-US" smtClean="0"/>
                      <a:t>-4%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11-3EE9-4AEB-A698-CA7B05AFB9DB}"/>
                </c:ext>
              </c:extLst>
            </c:dLbl>
            <c:dLbl>
              <c:idx val="17"/>
              <c:layout/>
              <c:tx>
                <c:rich>
                  <a:bodyPr/>
                  <a:lstStyle/>
                  <a:p>
                    <a:r>
                      <a:rPr lang="en-US" smtClean="0"/>
                      <a:t>+26%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C-3EE9-4AEB-A698-CA7B05AFB9DB}"/>
                </c:ext>
              </c:extLst>
            </c:dLbl>
            <c:spPr>
              <a:solidFill>
                <a:schemeClr val="bg2">
                  <a:lumMod val="90000"/>
                </a:schemeClr>
              </a:solidFill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Лист1!$A$2:$A$19</c:f>
              <c:strCache>
                <c:ptCount val="18"/>
                <c:pt idx="0">
                  <c:v>Вопросы культуры - 1%</c:v>
                </c:pt>
                <c:pt idx="1">
                  <c:v>Вопросы экономики - 1%</c:v>
                </c:pt>
                <c:pt idx="2">
                  <c:v>Транспорт - 1%</c:v>
                </c:pt>
                <c:pt idx="3">
                  <c:v>Безопасность и обеспечение правопорядка - 1%</c:v>
                </c:pt>
                <c:pt idx="4">
                  <c:v>Сельское хозяйство - 1%</c:v>
                </c:pt>
                <c:pt idx="5">
                  <c:v>Трудовые отношения - 1%</c:v>
                </c:pt>
                <c:pt idx="6">
                  <c:v>Здравоохранение - 1%</c:v>
                </c:pt>
                <c:pt idx="7">
                  <c:v>Вопросы экологии - 1%</c:v>
                </c:pt>
                <c:pt idx="8">
                  <c:v>Вопросы культуры - 1%</c:v>
                </c:pt>
                <c:pt idx="9">
                  <c:v>Ворпросы торговли - 1%</c:v>
                </c:pt>
                <c:pt idx="10">
                  <c:v>Вопросы мобилизации - 2%</c:v>
                </c:pt>
                <c:pt idx="11">
                  <c:v>Вопросы образования - 3%</c:v>
                </c:pt>
                <c:pt idx="12">
                  <c:v>Отлов безнадзорных животных - 4%</c:v>
                </c:pt>
                <c:pt idx="13">
                  <c:v>Земельные вопросы - 4%</c:v>
                </c:pt>
                <c:pt idx="14">
                  <c:v>Строительство и архитектура - 6%</c:v>
                </c:pt>
                <c:pt idx="15">
                  <c:v>Социальные вопросы - 7%</c:v>
                </c:pt>
                <c:pt idx="16">
                  <c:v>Дорожное хозяйство - 9%</c:v>
                </c:pt>
                <c:pt idx="17">
                  <c:v>Жилищно-коммунальное хозяйство - 67%</c:v>
                </c:pt>
              </c:strCache>
            </c:strRef>
          </c:cat>
          <c:val>
            <c:numRef>
              <c:f>Лист1!$C$2:$C$19</c:f>
              <c:numCache>
                <c:formatCode>General</c:formatCode>
                <c:ptCount val="18"/>
                <c:pt idx="0">
                  <c:v>50</c:v>
                </c:pt>
                <c:pt idx="1">
                  <c:v>50</c:v>
                </c:pt>
                <c:pt idx="2">
                  <c:v>50</c:v>
                </c:pt>
                <c:pt idx="3">
                  <c:v>50</c:v>
                </c:pt>
                <c:pt idx="4">
                  <c:v>50</c:v>
                </c:pt>
                <c:pt idx="5">
                  <c:v>50</c:v>
                </c:pt>
                <c:pt idx="6">
                  <c:v>50</c:v>
                </c:pt>
                <c:pt idx="7">
                  <c:v>50</c:v>
                </c:pt>
                <c:pt idx="8">
                  <c:v>50</c:v>
                </c:pt>
                <c:pt idx="9">
                  <c:v>50</c:v>
                </c:pt>
                <c:pt idx="10">
                  <c:v>50</c:v>
                </c:pt>
                <c:pt idx="11">
                  <c:v>50</c:v>
                </c:pt>
                <c:pt idx="12">
                  <c:v>50</c:v>
                </c:pt>
                <c:pt idx="13">
                  <c:v>50</c:v>
                </c:pt>
                <c:pt idx="14">
                  <c:v>50</c:v>
                </c:pt>
                <c:pt idx="15">
                  <c:v>50</c:v>
                </c:pt>
                <c:pt idx="16">
                  <c:v>50</c:v>
                </c:pt>
                <c:pt idx="17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6501-49CF-BA4A-96FFA8587F6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72057288"/>
        <c:axId val="372056960"/>
      </c:barChart>
      <c:catAx>
        <c:axId val="37205728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372056960"/>
        <c:crosses val="autoZero"/>
        <c:auto val="1"/>
        <c:lblAlgn val="ctr"/>
        <c:lblOffset val="100"/>
        <c:noMultiLvlLbl val="0"/>
      </c:catAx>
      <c:valAx>
        <c:axId val="372056960"/>
        <c:scaling>
          <c:orientation val="minMax"/>
        </c:scaling>
        <c:delete val="1"/>
        <c:axPos val="b"/>
        <c:numFmt formatCode="0%" sourceLinked="1"/>
        <c:majorTickMark val="none"/>
        <c:minorTickMark val="none"/>
        <c:tickLblPos val="nextTo"/>
        <c:crossAx val="37205728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solidFill>
      <a:schemeClr val="bg2">
        <a:lumMod val="90000"/>
      </a:schemeClr>
    </a:solidFill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percentStack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spPr>
            <a:solidFill>
              <a:schemeClr val="accent4">
                <a:lumMod val="75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560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8-6501-49CF-BA4A-96FFA8587F6D}"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567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7-6501-49CF-BA4A-96FFA8587F6D}"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200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6-6501-49CF-BA4A-96FFA8587F6D}"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274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5-6501-49CF-BA4A-96FFA8587F6D}"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1401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4-6501-49CF-BA4A-96FFA8587F6D}"/>
                </c:ext>
              </c:extLst>
            </c:dLbl>
            <c:dLbl>
              <c:idx val="5"/>
              <c:tx>
                <c:rich>
                  <a:bodyPr/>
                  <a:lstStyle/>
                  <a:p>
                    <a:r>
                      <a:rPr lang="en-US" smtClean="0"/>
                      <a:t>1212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6501-49CF-BA4A-96FFA8587F6D}"/>
                </c:ext>
              </c:extLst>
            </c:dLbl>
            <c:spPr>
              <a:solidFill>
                <a:schemeClr val="bg2">
                  <a:lumMod val="90000"/>
                </a:schemeClr>
              </a:solidFill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Лист1!$A$2:$A$6</c:f>
              <c:strCache>
                <c:ptCount val="5"/>
                <c:pt idx="0">
                  <c:v>Устный прием - 560</c:v>
                </c:pt>
                <c:pt idx="1">
                  <c:v>Телефон - 567</c:v>
                </c:pt>
                <c:pt idx="2">
                  <c:v>В том числе главой - 200</c:v>
                </c:pt>
                <c:pt idx="3">
                  <c:v>Личный прием - 274</c:v>
                </c:pt>
                <c:pt idx="4">
                  <c:v>Устные - 1401</c:v>
                </c:pt>
              </c:strCache>
            </c:strRef>
          </c:cat>
          <c:val>
            <c:numRef>
              <c:f>Лист1!$B$2:$B$6</c:f>
              <c:numCache>
                <c:formatCode>General</c:formatCode>
                <c:ptCount val="5"/>
                <c:pt idx="0">
                  <c:v>50</c:v>
                </c:pt>
                <c:pt idx="1">
                  <c:v>50</c:v>
                </c:pt>
                <c:pt idx="2">
                  <c:v>50</c:v>
                </c:pt>
                <c:pt idx="3">
                  <c:v>50</c:v>
                </c:pt>
                <c:pt idx="4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501-49CF-BA4A-96FFA8587F6D}"/>
            </c:ext>
          </c:extLst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Столбец2</c:v>
                </c:pt>
              </c:strCache>
            </c:strRef>
          </c:tx>
          <c:spPr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-5%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E-6501-49CF-BA4A-96FFA8587F6D}"/>
                </c:ext>
              </c:extLst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-3%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D-6501-49CF-BA4A-96FFA8587F6D}"/>
                </c:ext>
              </c:extLst>
            </c:dLbl>
            <c:dLbl>
              <c:idx val="2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-16%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C-6501-49CF-BA4A-96FFA8587F6D}"/>
                </c:ext>
              </c:extLst>
            </c:dLbl>
            <c:dLbl>
              <c:idx val="3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-13%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B-6501-49CF-BA4A-96FFA8587F6D}"/>
                </c:ext>
              </c:extLst>
            </c:dLbl>
            <c:dLbl>
              <c:idx val="4"/>
              <c:layout/>
              <c:tx>
                <c:rich>
                  <a:bodyPr/>
                  <a:lstStyle/>
                  <a:p>
                    <a:r>
                      <a:rPr lang="en-US" dirty="0" smtClean="0"/>
                      <a:t>-6%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  <c:ext xmlns:c16="http://schemas.microsoft.com/office/drawing/2014/chart" uri="{C3380CC4-5D6E-409C-BE32-E72D297353CC}">
                  <c16:uniqueId val="{0000000A-6501-49CF-BA4A-96FFA8587F6D}"/>
                </c:ext>
              </c:extLst>
            </c:dLbl>
            <c:dLbl>
              <c:idx val="5"/>
              <c:tx>
                <c:rich>
                  <a:bodyPr/>
                  <a:lstStyle/>
                  <a:p>
                    <a:r>
                      <a:rPr lang="en-US" smtClean="0"/>
                      <a:t>+8%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6501-49CF-BA4A-96FFA8587F6D}"/>
                </c:ext>
              </c:extLst>
            </c:dLbl>
            <c:spPr>
              <a:solidFill>
                <a:schemeClr val="bg2">
                  <a:lumMod val="90000"/>
                </a:schemeClr>
              </a:solidFill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4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Times New Roman" panose="02020603050405020304" pitchFamily="18" charset="0"/>
                    <a:ea typeface="+mn-ea"/>
                    <a:cs typeface="Times New Roman" panose="020206030504050203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Лист1!$A$2:$A$6</c:f>
              <c:strCache>
                <c:ptCount val="5"/>
                <c:pt idx="0">
                  <c:v>Устный прием - 560</c:v>
                </c:pt>
                <c:pt idx="1">
                  <c:v>Телефон - 567</c:v>
                </c:pt>
                <c:pt idx="2">
                  <c:v>В том числе главой - 200</c:v>
                </c:pt>
                <c:pt idx="3">
                  <c:v>Личный прием - 274</c:v>
                </c:pt>
                <c:pt idx="4">
                  <c:v>Устные - 1401</c:v>
                </c:pt>
              </c:strCache>
            </c:strRef>
          </c:cat>
          <c:val>
            <c:numRef>
              <c:f>Лист1!$C$2:$C$6</c:f>
              <c:numCache>
                <c:formatCode>General</c:formatCode>
                <c:ptCount val="5"/>
                <c:pt idx="0">
                  <c:v>50</c:v>
                </c:pt>
                <c:pt idx="1">
                  <c:v>50</c:v>
                </c:pt>
                <c:pt idx="2">
                  <c:v>50</c:v>
                </c:pt>
                <c:pt idx="3">
                  <c:v>50</c:v>
                </c:pt>
                <c:pt idx="4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6501-49CF-BA4A-96FFA8587F6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372057288"/>
        <c:axId val="372056960"/>
      </c:barChart>
      <c:catAx>
        <c:axId val="37205728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defRPr>
            </a:pPr>
            <a:endParaRPr lang="ru-RU"/>
          </a:p>
        </c:txPr>
        <c:crossAx val="372056960"/>
        <c:crosses val="autoZero"/>
        <c:auto val="1"/>
        <c:lblAlgn val="ctr"/>
        <c:lblOffset val="100"/>
        <c:noMultiLvlLbl val="0"/>
      </c:catAx>
      <c:valAx>
        <c:axId val="372056960"/>
        <c:scaling>
          <c:orientation val="minMax"/>
        </c:scaling>
        <c:delete val="1"/>
        <c:axPos val="b"/>
        <c:numFmt formatCode="0%" sourceLinked="1"/>
        <c:majorTickMark val="none"/>
        <c:minorTickMark val="none"/>
        <c:tickLblPos val="nextTo"/>
        <c:crossAx val="37205728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solidFill>
      <a:schemeClr val="bg2">
        <a:lumMod val="90000"/>
      </a:schemeClr>
    </a:solidFill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50475" cy="49877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6737" y="0"/>
            <a:ext cx="2950475" cy="49877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A556D4B-672B-4701-812F-278DE2AD0EEC}" type="datetimeFigureOut">
              <a:rPr lang="ru-RU" smtClean="0"/>
              <a:t>15.07.2024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68400" y="1243013"/>
            <a:ext cx="4471988" cy="33543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0879" y="4784070"/>
            <a:ext cx="5447030" cy="3914239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2154"/>
            <a:ext cx="2950475" cy="49877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6737" y="9442154"/>
            <a:ext cx="2950475" cy="49877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DEAB6EF-075F-4A49-9AD8-402EE50956D1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631693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EAB6EF-075F-4A49-9AD8-402EE50956D1}" type="slidenum">
              <a:rPr lang="ru-RU" smtClean="0"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448323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15.07.2024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85794"/>
          </a:xfrm>
          <a:solidFill>
            <a:schemeClr val="accent4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ru-RU" sz="1600" b="1" dirty="0" smtClean="0"/>
              <a:t>ОСНОВНЫЕ ИСТОЧНИКИ</a:t>
            </a:r>
            <a:br>
              <a:rPr lang="ru-RU" sz="1600" b="1" dirty="0" smtClean="0"/>
            </a:br>
            <a:r>
              <a:rPr lang="ru-RU" sz="1600" b="1" dirty="0" smtClean="0"/>
              <a:t>ПОСТУПЛЕНИЯ ОБРАЩЕНИЙ</a:t>
            </a:r>
            <a:endParaRPr lang="ru-RU" sz="1600" b="1" dirty="0"/>
          </a:p>
        </p:txBody>
      </p:sp>
      <p:sp>
        <p:nvSpPr>
          <p:cNvPr id="4" name="Овал 3"/>
          <p:cNvSpPr/>
          <p:nvPr/>
        </p:nvSpPr>
        <p:spPr>
          <a:xfrm>
            <a:off x="3214678" y="2500306"/>
            <a:ext cx="2071702" cy="192882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ОБРАЩЕНИЯ ГРАЖДАН 2612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Овал 4"/>
          <p:cNvSpPr/>
          <p:nvPr/>
        </p:nvSpPr>
        <p:spPr>
          <a:xfrm>
            <a:off x="214282" y="1357298"/>
            <a:ext cx="1285884" cy="121444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ТЕЛЕФОН</a:t>
            </a:r>
            <a:r>
              <a:rPr lang="ru-RU" sz="1200" b="1" dirty="0" smtClean="0"/>
              <a:t> 567</a:t>
            </a:r>
            <a:endParaRPr lang="ru-RU" sz="1200" b="1" dirty="0"/>
          </a:p>
        </p:txBody>
      </p:sp>
      <p:sp>
        <p:nvSpPr>
          <p:cNvPr id="6" name="Овал 5"/>
          <p:cNvSpPr/>
          <p:nvPr/>
        </p:nvSpPr>
        <p:spPr>
          <a:xfrm>
            <a:off x="2214546" y="1357298"/>
            <a:ext cx="1285884" cy="121444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imes New Roman" pitchFamily="18" charset="0"/>
                <a:cs typeface="Times New Roman" pitchFamily="18" charset="0"/>
              </a:rPr>
              <a:t>ОПР </a:t>
            </a:r>
          </a:p>
          <a:p>
            <a:pPr algn="ctr"/>
            <a:r>
              <a:rPr lang="ru-RU" sz="1200" b="1" dirty="0" smtClean="0">
                <a:latin typeface="Times New Roman" pitchFamily="18" charset="0"/>
                <a:cs typeface="Times New Roman" pitchFamily="18" charset="0"/>
              </a:rPr>
              <a:t>560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Овал 6"/>
          <p:cNvSpPr/>
          <p:nvPr/>
        </p:nvSpPr>
        <p:spPr>
          <a:xfrm>
            <a:off x="214282" y="4714884"/>
            <a:ext cx="1571636" cy="142876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imes New Roman" pitchFamily="18" charset="0"/>
                <a:cs typeface="Times New Roman" pitchFamily="18" charset="0"/>
              </a:rPr>
              <a:t>ПРИЕМ ГРАЖДАН 274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8" name="Овал 7"/>
          <p:cNvSpPr/>
          <p:nvPr/>
        </p:nvSpPr>
        <p:spPr>
          <a:xfrm>
            <a:off x="5643570" y="2857496"/>
            <a:ext cx="1500198" cy="142876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000" b="1" dirty="0" smtClean="0">
                <a:latin typeface="Times New Roman" pitchFamily="18" charset="0"/>
                <a:cs typeface="Times New Roman" pitchFamily="18" charset="0"/>
              </a:rPr>
              <a:t>ПИСЬМЕННО</a:t>
            </a:r>
            <a:r>
              <a:rPr lang="ru-RU" sz="1200" b="1" dirty="0" smtClean="0">
                <a:latin typeface="Times New Roman" pitchFamily="18" charset="0"/>
                <a:cs typeface="Times New Roman" pitchFamily="18" charset="0"/>
              </a:rPr>
              <a:t> 1212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Овал 8"/>
          <p:cNvSpPr/>
          <p:nvPr/>
        </p:nvSpPr>
        <p:spPr>
          <a:xfrm>
            <a:off x="5000628" y="5072074"/>
            <a:ext cx="1557342" cy="141446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на имя главы 172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Овал 9"/>
          <p:cNvSpPr/>
          <p:nvPr/>
        </p:nvSpPr>
        <p:spPr>
          <a:xfrm>
            <a:off x="7143768" y="4572008"/>
            <a:ext cx="1628780" cy="157163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imes New Roman" pitchFamily="18" charset="0"/>
                <a:cs typeface="Times New Roman" pitchFamily="18" charset="0"/>
              </a:rPr>
              <a:t>из других организаций 263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Овал 11"/>
          <p:cNvSpPr/>
          <p:nvPr/>
        </p:nvSpPr>
        <p:spPr>
          <a:xfrm>
            <a:off x="7072330" y="857232"/>
            <a:ext cx="1500198" cy="142876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400" b="1" smtClean="0">
                <a:latin typeface="Times New Roman" pitchFamily="18" charset="0"/>
                <a:cs typeface="Times New Roman" pitchFamily="18" charset="0"/>
              </a:rPr>
              <a:t>АКК 304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Овал 12"/>
          <p:cNvSpPr/>
          <p:nvPr/>
        </p:nvSpPr>
        <p:spPr>
          <a:xfrm>
            <a:off x="4714876" y="857232"/>
            <a:ext cx="1557342" cy="150019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imes New Roman" pitchFamily="18" charset="0"/>
                <a:cs typeface="Times New Roman" pitchFamily="18" charset="0"/>
              </a:rPr>
              <a:t>АПРФ 204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3" name="Овал 42"/>
          <p:cNvSpPr/>
          <p:nvPr/>
        </p:nvSpPr>
        <p:spPr>
          <a:xfrm>
            <a:off x="928662" y="2928934"/>
            <a:ext cx="1500198" cy="142876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УСТНО</a:t>
            </a:r>
          </a:p>
          <a:p>
            <a:pPr algn="ctr"/>
            <a:r>
              <a:rPr lang="ru-RU" sz="1100" b="1" dirty="0" smtClean="0">
                <a:latin typeface="Times New Roman" pitchFamily="18" charset="0"/>
                <a:cs typeface="Times New Roman" pitchFamily="18" charset="0"/>
              </a:rPr>
              <a:t>1401</a:t>
            </a:r>
            <a:endParaRPr lang="ru-RU" sz="1100" b="1" dirty="0"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47" name="Прямая со стрелкой 46"/>
          <p:cNvCxnSpPr/>
          <p:nvPr/>
        </p:nvCxnSpPr>
        <p:spPr>
          <a:xfrm rot="16200000" flipH="1">
            <a:off x="5572132" y="2428868"/>
            <a:ext cx="571504" cy="42862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Прямая со стрелкой 48"/>
          <p:cNvCxnSpPr>
            <a:stCxn id="12" idx="3"/>
          </p:cNvCxnSpPr>
          <p:nvPr/>
        </p:nvCxnSpPr>
        <p:spPr>
          <a:xfrm rot="5400000">
            <a:off x="6541777" y="2178681"/>
            <a:ext cx="852179" cy="64832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Прямая со стрелкой 52"/>
          <p:cNvCxnSpPr>
            <a:stCxn id="10" idx="1"/>
          </p:cNvCxnSpPr>
          <p:nvPr/>
        </p:nvCxnSpPr>
        <p:spPr>
          <a:xfrm rot="16200000" flipV="1">
            <a:off x="6755044" y="4174915"/>
            <a:ext cx="658789" cy="59571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Прямая со стрелкой 54"/>
          <p:cNvCxnSpPr>
            <a:stCxn id="9" idx="0"/>
          </p:cNvCxnSpPr>
          <p:nvPr/>
        </p:nvCxnSpPr>
        <p:spPr>
          <a:xfrm rot="5400000" flipH="1" flipV="1">
            <a:off x="5568558" y="4496997"/>
            <a:ext cx="785818" cy="36433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Прямая со стрелкой 56"/>
          <p:cNvCxnSpPr>
            <a:stCxn id="8" idx="2"/>
          </p:cNvCxnSpPr>
          <p:nvPr/>
        </p:nvCxnSpPr>
        <p:spPr>
          <a:xfrm rot="10800000">
            <a:off x="5286380" y="3571876"/>
            <a:ext cx="35719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Прямая со стрелкой 58"/>
          <p:cNvCxnSpPr>
            <a:stCxn id="43" idx="6"/>
          </p:cNvCxnSpPr>
          <p:nvPr/>
        </p:nvCxnSpPr>
        <p:spPr>
          <a:xfrm>
            <a:off x="2428860" y="3643314"/>
            <a:ext cx="785818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Прямая со стрелкой 60"/>
          <p:cNvCxnSpPr>
            <a:stCxn id="5" idx="4"/>
          </p:cNvCxnSpPr>
          <p:nvPr/>
        </p:nvCxnSpPr>
        <p:spPr>
          <a:xfrm rot="16200000" flipH="1">
            <a:off x="821505" y="2607463"/>
            <a:ext cx="500066" cy="42862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Прямая со стрелкой 62"/>
          <p:cNvCxnSpPr/>
          <p:nvPr/>
        </p:nvCxnSpPr>
        <p:spPr>
          <a:xfrm rot="5400000">
            <a:off x="2071670" y="2571744"/>
            <a:ext cx="500066" cy="35719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Прямая со стрелкой 64"/>
          <p:cNvCxnSpPr/>
          <p:nvPr/>
        </p:nvCxnSpPr>
        <p:spPr>
          <a:xfrm rot="5400000" flipH="1" flipV="1">
            <a:off x="1107257" y="4393413"/>
            <a:ext cx="428628" cy="2143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Объект 24"/>
          <p:cNvSpPr>
            <a:spLocks noGrp="1"/>
          </p:cNvSpPr>
          <p:nvPr>
            <p:ph idx="1"/>
          </p:nvPr>
        </p:nvSpPr>
        <p:spPr>
          <a:xfrm>
            <a:off x="2296830" y="4679165"/>
            <a:ext cx="1483082" cy="146447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indent="0" algn="ctr">
              <a:buNone/>
            </a:pPr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МКТ 95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8" name="Объект 24"/>
          <p:cNvSpPr txBox="1">
            <a:spLocks/>
          </p:cNvSpPr>
          <p:nvPr/>
        </p:nvSpPr>
        <p:spPr>
          <a:xfrm>
            <a:off x="7518074" y="2500306"/>
            <a:ext cx="1483082" cy="1464479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91440" tIns="45720" rIns="91440" bIns="45720" rtlCol="0" anchor="ctr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ПОС</a:t>
            </a:r>
          </a:p>
          <a:p>
            <a:pPr marL="0" indent="0" algn="ctr">
              <a:buNone/>
            </a:pPr>
            <a:r>
              <a:rPr lang="ru-RU" sz="1400" b="1" dirty="0" smtClean="0">
                <a:latin typeface="Times New Roman" pitchFamily="18" charset="0"/>
                <a:cs typeface="Times New Roman" pitchFamily="18" charset="0"/>
              </a:rPr>
              <a:t>269</a:t>
            </a:r>
            <a:endParaRPr lang="ru-RU" sz="1400" b="1" dirty="0">
              <a:latin typeface="Times New Roman" pitchFamily="18" charset="0"/>
              <a:cs typeface="Times New Roman" pitchFamily="18" charset="0"/>
            </a:endParaRPr>
          </a:p>
        </p:txBody>
      </p:sp>
      <p:cxnSp>
        <p:nvCxnSpPr>
          <p:cNvPr id="21" name="Прямая со стрелкой 20"/>
          <p:cNvCxnSpPr>
            <a:stCxn id="25" idx="7"/>
          </p:cNvCxnSpPr>
          <p:nvPr/>
        </p:nvCxnSpPr>
        <p:spPr>
          <a:xfrm flipV="1">
            <a:off x="3562720" y="4429132"/>
            <a:ext cx="505224" cy="4645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Прямая со стрелкой 10"/>
          <p:cNvCxnSpPr>
            <a:stCxn id="28" idx="2"/>
          </p:cNvCxnSpPr>
          <p:nvPr/>
        </p:nvCxnSpPr>
        <p:spPr>
          <a:xfrm flipH="1">
            <a:off x="7143768" y="3232546"/>
            <a:ext cx="374306" cy="12444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052736"/>
          </a:xfrm>
          <a:solidFill>
            <a:schemeClr val="accent4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Динамика поступления обращений и сообщений в 1 полугодии 2024 года                                в сравнении с 1 полугодием 2023 года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0" name="Объект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16056017"/>
              </p:ext>
            </p:extLst>
          </p:nvPr>
        </p:nvGraphicFramePr>
        <p:xfrm>
          <a:off x="0" y="1124744"/>
          <a:ext cx="9144000" cy="57332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0789005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052736"/>
          </a:xfrm>
          <a:solidFill>
            <a:schemeClr val="accent4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Динамика по тематикам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0" name="Объект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56758151"/>
              </p:ext>
            </p:extLst>
          </p:nvPr>
        </p:nvGraphicFramePr>
        <p:xfrm>
          <a:off x="0" y="1052736"/>
          <a:ext cx="9144000" cy="58052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9690980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1052736"/>
          </a:xfrm>
          <a:solidFill>
            <a:schemeClr val="accent4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Динамика поступления устных обращений в 1 полугодии 2024 года                                в сравнении с 1 полугодием 2023 года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0" name="Объект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61473289"/>
              </p:ext>
            </p:extLst>
          </p:nvPr>
        </p:nvGraphicFramePr>
        <p:xfrm>
          <a:off x="0" y="1052736"/>
          <a:ext cx="9144000" cy="58052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24947971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839</TotalTime>
  <Words>197</Words>
  <Application>Microsoft Office PowerPoint</Application>
  <PresentationFormat>Экран (4:3)</PresentationFormat>
  <Paragraphs>80</Paragraphs>
  <Slides>4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8" baseType="lpstr">
      <vt:lpstr>Arial</vt:lpstr>
      <vt:lpstr>Calibri</vt:lpstr>
      <vt:lpstr>Times New Roman</vt:lpstr>
      <vt:lpstr>Тема Office</vt:lpstr>
      <vt:lpstr>ОСНОВНЫЕ ИСТОЧНИКИ ПОСТУПЛЕНИЯ ОБРАЩЕНИЙ</vt:lpstr>
      <vt:lpstr>Динамика поступления обращений и сообщений в 1 полугодии 2024 года                                в сравнении с 1 полугодием 2023 года</vt:lpstr>
      <vt:lpstr>Динамика по тематикам</vt:lpstr>
      <vt:lpstr>Динамика поступления устных обращений в 1 полугодии 2024 года                                в сравнении с 1 полугодием 2023 года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ОСНОВНЫЕ ИСТОЧНИКИ ПОСТУПЛЕНИЯ ОБРАЩЕНИЙ</dc:title>
  <dc:creator>u18_03</dc:creator>
  <cp:lastModifiedBy>u1802</cp:lastModifiedBy>
  <cp:revision>100</cp:revision>
  <cp:lastPrinted>2024-07-15T07:09:35Z</cp:lastPrinted>
  <dcterms:created xsi:type="dcterms:W3CDTF">2020-07-14T08:18:47Z</dcterms:created>
  <dcterms:modified xsi:type="dcterms:W3CDTF">2024-07-15T09:36:28Z</dcterms:modified>
</cp:coreProperties>
</file>

<file path=docProps/thumbnail.jpeg>
</file>