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65" r:id="rId4"/>
    <p:sldId id="287" r:id="rId5"/>
    <p:sldId id="266" r:id="rId6"/>
    <p:sldId id="301" r:id="rId7"/>
    <p:sldId id="302" r:id="rId8"/>
    <p:sldId id="278" r:id="rId9"/>
    <p:sldId id="273" r:id="rId10"/>
    <p:sldId id="286" r:id="rId11"/>
    <p:sldId id="290" r:id="rId12"/>
    <p:sldId id="269" r:id="rId13"/>
    <p:sldId id="303" r:id="rId14"/>
    <p:sldId id="281" r:id="rId15"/>
    <p:sldId id="296" r:id="rId16"/>
    <p:sldId id="312" r:id="rId17"/>
    <p:sldId id="310" r:id="rId18"/>
    <p:sldId id="304" r:id="rId19"/>
    <p:sldId id="313" r:id="rId20"/>
    <p:sldId id="314" r:id="rId21"/>
    <p:sldId id="280" r:id="rId22"/>
    <p:sldId id="268" r:id="rId23"/>
    <p:sldId id="311" r:id="rId24"/>
    <p:sldId id="315" r:id="rId25"/>
    <p:sldId id="316" r:id="rId26"/>
    <p:sldId id="317" r:id="rId27"/>
    <p:sldId id="318" r:id="rId28"/>
    <p:sldId id="319" r:id="rId29"/>
    <p:sldId id="320" r:id="rId30"/>
    <p:sldId id="321" r:id="rId31"/>
    <p:sldId id="322" r:id="rId32"/>
    <p:sldId id="305" r:id="rId33"/>
    <p:sldId id="279" r:id="rId34"/>
    <p:sldId id="271" r:id="rId35"/>
    <p:sldId id="267" r:id="rId36"/>
    <p:sldId id="323" r:id="rId37"/>
    <p:sldId id="294" r:id="rId38"/>
    <p:sldId id="300" r:id="rId39"/>
    <p:sldId id="298" r:id="rId40"/>
    <p:sldId id="272" r:id="rId41"/>
    <p:sldId id="275" r:id="rId42"/>
    <p:sldId id="284" r:id="rId43"/>
    <p:sldId id="277" r:id="rId44"/>
    <p:sldId id="276" r:id="rId45"/>
    <p:sldId id="289" r:id="rId46"/>
    <p:sldId id="274" r:id="rId47"/>
    <p:sldId id="285" r:id="rId48"/>
    <p:sldId id="282" r:id="rId49"/>
    <p:sldId id="297" r:id="rId50"/>
    <p:sldId id="306" r:id="rId51"/>
    <p:sldId id="299" r:id="rId52"/>
    <p:sldId id="270" r:id="rId53"/>
  </p:sldIdLst>
  <p:sldSz cx="9144000" cy="6858000" type="screen4x3"/>
  <p:notesSz cx="6797675" cy="99250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4438" autoAdjust="0"/>
  </p:normalViewPr>
  <p:slideViewPr>
    <p:cSldViewPr>
      <p:cViewPr varScale="1">
        <p:scale>
          <a:sx n="109" d="100"/>
          <a:sy n="109" d="100"/>
        </p:scale>
        <p:origin x="161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08.07.2026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08.07.2026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08.07.2026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08.07.2026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08.07.2026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08.07.2026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08.07.2026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08.07.2026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08.07.2026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08.07.2026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08.07.2026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08.07.2026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 Id="rId9" Type="http://schemas.openxmlformats.org/officeDocument/2006/relationships/image" Target="../media/image46.jpeg"/></Relationships>
</file>

<file path=ppt/slides/_rels/slide25.xml.rels><?xml version="1.0" encoding="UTF-8" standalone="yes"?>
<Relationships xmlns="http://schemas.openxmlformats.org/package/2006/relationships"><Relationship Id="rId8" Type="http://schemas.openxmlformats.org/officeDocument/2006/relationships/image" Target="../media/image53.jpeg"/><Relationship Id="rId13" Type="http://schemas.openxmlformats.org/officeDocument/2006/relationships/image" Target="../media/image58.jpeg"/><Relationship Id="rId3" Type="http://schemas.openxmlformats.org/officeDocument/2006/relationships/image" Target="../media/image48.jpeg"/><Relationship Id="rId7" Type="http://schemas.openxmlformats.org/officeDocument/2006/relationships/image" Target="../media/image52.jpeg"/><Relationship Id="rId12" Type="http://schemas.openxmlformats.org/officeDocument/2006/relationships/image" Target="../media/image57.jpeg"/><Relationship Id="rId2"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image" Target="../media/image51.jpeg"/><Relationship Id="rId11" Type="http://schemas.openxmlformats.org/officeDocument/2006/relationships/image" Target="../media/image56.jpeg"/><Relationship Id="rId5" Type="http://schemas.openxmlformats.org/officeDocument/2006/relationships/image" Target="../media/image50.jpeg"/><Relationship Id="rId10" Type="http://schemas.openxmlformats.org/officeDocument/2006/relationships/image" Target="../media/image55.jpeg"/><Relationship Id="rId4" Type="http://schemas.openxmlformats.org/officeDocument/2006/relationships/image" Target="../media/image49.jpeg"/><Relationship Id="rId9" Type="http://schemas.openxmlformats.org/officeDocument/2006/relationships/image" Target="../media/image54.jpeg"/></Relationships>
</file>

<file path=ppt/slides/_rels/slide2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69.jpe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3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2.xml"/><Relationship Id="rId4" Type="http://schemas.microsoft.com/office/2007/relationships/hdphoto" Target="../media/hdphoto3.wdp"/></Relationships>
</file>

<file path=ppt/slides/_rels/slide3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2.xml"/><Relationship Id="rId4" Type="http://schemas.microsoft.com/office/2007/relationships/hdphoto" Target="../media/hdphoto4.wdp"/></Relationships>
</file>

<file path=ppt/slides/_rels/slide3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4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90.png"/><Relationship Id="rId1" Type="http://schemas.openxmlformats.org/officeDocument/2006/relationships/slideLayout" Target="../slideLayouts/slideLayout2.xml"/><Relationship Id="rId5" Type="http://schemas.microsoft.com/office/2007/relationships/hdphoto" Target="../media/hdphoto7.wdp"/><Relationship Id="rId4" Type="http://schemas.openxmlformats.org/officeDocument/2006/relationships/image" Target="../media/image91.png"/></Relationships>
</file>

<file path=ppt/slides/_rels/slide4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94.png"/><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95.png"/></Relationships>
</file>

<file path=ppt/slides/_rels/slide4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jpeg"/><Relationship Id="rId1" Type="http://schemas.openxmlformats.org/officeDocument/2006/relationships/slideLayout" Target="../slideLayouts/slideLayout2.xml"/><Relationship Id="rId4" Type="http://schemas.microsoft.com/office/2007/relationships/hdphoto" Target="../media/hdphoto10.wdp"/></Relationships>
</file>

<file path=ppt/slides/_rels/slide4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600" b="1" dirty="0">
                <a:solidFill>
                  <a:srgbClr val="FF0000"/>
                </a:solidFill>
              </a:rPr>
              <a:t>Муниципальное казенное учреждение </a:t>
            </a:r>
            <a:br>
              <a:rPr lang="ru-RU" sz="1600" b="1" dirty="0">
                <a:solidFill>
                  <a:srgbClr val="FF0000"/>
                </a:solidFill>
              </a:rPr>
            </a:br>
            <a:r>
              <a:rPr lang="ru-RU" sz="1600" b="1" dirty="0">
                <a:solidFill>
                  <a:srgbClr val="FF0000"/>
                </a:solidFill>
              </a:rPr>
              <a:t>муниципального образования Ейский район «Архив» </a:t>
            </a:r>
            <a:br>
              <a:rPr lang="ru-RU" sz="1600" b="1" dirty="0">
                <a:solidFill>
                  <a:srgbClr val="FF0000"/>
                </a:solidFill>
              </a:rPr>
            </a:br>
            <a:r>
              <a:rPr lang="ru-RU" sz="1600" b="1" dirty="0">
                <a:solidFill>
                  <a:srgbClr val="FF0000"/>
                </a:solidFill>
              </a:rPr>
              <a:t>(МКУ «Архив»)</a:t>
            </a:r>
            <a:br>
              <a:rPr lang="ru-RU" sz="1600" b="1" dirty="0">
                <a:solidFill>
                  <a:srgbClr val="FF0000"/>
                </a:solidFill>
              </a:rPr>
            </a:br>
            <a:endParaRPr lang="ru-RU" sz="1600" b="1" dirty="0">
              <a:solidFill>
                <a:srgbClr val="FF0000"/>
              </a:solidFill>
            </a:endParaRPr>
          </a:p>
        </p:txBody>
      </p:sp>
      <p:sp>
        <p:nvSpPr>
          <p:cNvPr id="3" name="Содержимое 2"/>
          <p:cNvSpPr>
            <a:spLocks noGrp="1"/>
          </p:cNvSpPr>
          <p:nvPr>
            <p:ph idx="1"/>
          </p:nvPr>
        </p:nvSpPr>
        <p:spPr>
          <a:xfrm>
            <a:off x="457200" y="1600200"/>
            <a:ext cx="8229600" cy="4997152"/>
          </a:xfrm>
        </p:spPr>
        <p:txBody>
          <a:bodyPr>
            <a:normAutofit fontScale="85000" lnSpcReduction="20000"/>
          </a:bodyPr>
          <a:lstStyle/>
          <a:p>
            <a:pPr marL="0" indent="0" algn="ctr">
              <a:buNone/>
            </a:pPr>
            <a:endParaRPr lang="ru-RU" sz="6000" b="1" dirty="0" smtClean="0">
              <a:solidFill>
                <a:srgbClr val="FF0000"/>
              </a:solidFill>
              <a:latin typeface="Gabriola" panose="04040605051002020D02" pitchFamily="82" charset="0"/>
            </a:endParaRPr>
          </a:p>
          <a:p>
            <a:pPr marL="0" indent="0" algn="ctr">
              <a:buNone/>
            </a:pPr>
            <a:r>
              <a:rPr lang="ru-RU" sz="6000" b="1" dirty="0" smtClean="0">
                <a:solidFill>
                  <a:srgbClr val="FF0000"/>
                </a:solidFill>
                <a:latin typeface="Gabriola" panose="04040605051002020D02" pitchFamily="82" charset="0"/>
              </a:rPr>
              <a:t>«Биограф петровской эпохи»</a:t>
            </a:r>
            <a:endParaRPr lang="ru-RU" sz="6000" b="1" dirty="0">
              <a:solidFill>
                <a:srgbClr val="FF0000"/>
              </a:solidFill>
              <a:latin typeface="Gabriola" panose="04040605051002020D02" pitchFamily="82" charset="0"/>
            </a:endParaRPr>
          </a:p>
          <a:p>
            <a:pPr marL="0" indent="0" algn="ctr">
              <a:lnSpc>
                <a:spcPct val="120000"/>
              </a:lnSpc>
              <a:buNone/>
            </a:pPr>
            <a:r>
              <a:rPr lang="ru-RU" sz="2800" b="1" dirty="0" smtClean="0">
                <a:solidFill>
                  <a:schemeClr val="accent2">
                    <a:lumMod val="50000"/>
                  </a:schemeClr>
                </a:solidFill>
                <a:latin typeface="Gabriola" panose="04040605051002020D02" pitchFamily="82" charset="0"/>
              </a:rPr>
              <a:t>к </a:t>
            </a:r>
            <a:r>
              <a:rPr lang="ru-RU" sz="3300" b="1" dirty="0" smtClean="0">
                <a:solidFill>
                  <a:schemeClr val="accent2">
                    <a:lumMod val="50000"/>
                  </a:schemeClr>
                </a:solidFill>
                <a:latin typeface="Gabriola" panose="04040605051002020D02" pitchFamily="82" charset="0"/>
              </a:rPr>
              <a:t>110</a:t>
            </a:r>
            <a:r>
              <a:rPr lang="ru-RU" sz="2800" b="1" dirty="0" smtClean="0">
                <a:solidFill>
                  <a:schemeClr val="accent2">
                    <a:lumMod val="50000"/>
                  </a:schemeClr>
                </a:solidFill>
                <a:latin typeface="Gabriola" panose="04040605051002020D02" pitchFamily="82" charset="0"/>
              </a:rPr>
              <a:t>-летию </a:t>
            </a:r>
            <a:r>
              <a:rPr lang="ru-RU" sz="2800" b="1" dirty="0">
                <a:solidFill>
                  <a:schemeClr val="accent2">
                    <a:lumMod val="50000"/>
                  </a:schemeClr>
                </a:solidFill>
                <a:latin typeface="Gabriola" panose="04040605051002020D02" pitchFamily="82" charset="0"/>
              </a:rPr>
              <a:t>со дня рождения </a:t>
            </a:r>
            <a:endParaRPr lang="ru-RU" sz="2800" b="1" dirty="0" smtClean="0">
              <a:solidFill>
                <a:schemeClr val="accent2">
                  <a:lumMod val="50000"/>
                </a:schemeClr>
              </a:solidFill>
              <a:latin typeface="Gabriola" panose="04040605051002020D02" pitchFamily="82" charset="0"/>
            </a:endParaRPr>
          </a:p>
          <a:p>
            <a:pPr marL="0" indent="0" algn="ctr">
              <a:lnSpc>
                <a:spcPct val="120000"/>
              </a:lnSpc>
              <a:buNone/>
            </a:pPr>
            <a:r>
              <a:rPr lang="ru-RU" sz="2800" b="1" dirty="0" smtClean="0">
                <a:solidFill>
                  <a:schemeClr val="accent2">
                    <a:lumMod val="50000"/>
                  </a:schemeClr>
                </a:solidFill>
                <a:latin typeface="Gabriola" panose="04040605051002020D02" pitchFamily="82" charset="0"/>
              </a:rPr>
              <a:t>Николая Ивановича Павленко (</a:t>
            </a:r>
            <a:r>
              <a:rPr lang="ru-RU" sz="2800" b="1" smtClean="0">
                <a:solidFill>
                  <a:schemeClr val="accent2">
                    <a:lumMod val="50000"/>
                  </a:schemeClr>
                </a:solidFill>
                <a:latin typeface="Gabriola" panose="04040605051002020D02" pitchFamily="82" charset="0"/>
              </a:rPr>
              <a:t>15.02.1916 </a:t>
            </a:r>
            <a:r>
              <a:rPr lang="ru-RU" sz="2800" b="1">
                <a:solidFill>
                  <a:schemeClr val="accent2">
                    <a:lumMod val="50000"/>
                  </a:schemeClr>
                </a:solidFill>
                <a:latin typeface="Gabriola" panose="04040605051002020D02" pitchFamily="82" charset="0"/>
              </a:rPr>
              <a:t>–</a:t>
            </a:r>
            <a:r>
              <a:rPr lang="ru-RU" sz="2800" smtClean="0">
                <a:latin typeface="Times New Roman" panose="02020603050405020304" pitchFamily="18" charset="0"/>
                <a:ea typeface="Times New Roman" panose="02020603050405020304" pitchFamily="18" charset="0"/>
              </a:rPr>
              <a:t> </a:t>
            </a:r>
            <a:r>
              <a:rPr lang="ru-RU" sz="2800" b="1" dirty="0" smtClean="0">
                <a:solidFill>
                  <a:schemeClr val="accent2">
                    <a:lumMod val="50000"/>
                  </a:schemeClr>
                </a:solidFill>
                <a:latin typeface="Gabriola" panose="04040605051002020D02" pitchFamily="82" charset="0"/>
              </a:rPr>
              <a:t>09.06.2016) –</a:t>
            </a:r>
          </a:p>
          <a:p>
            <a:pPr marL="0" indent="0" algn="ctr">
              <a:lnSpc>
                <a:spcPct val="120000"/>
              </a:lnSpc>
              <a:buNone/>
            </a:pPr>
            <a:r>
              <a:rPr lang="ru-RU" sz="2800" b="1" dirty="0" smtClean="0">
                <a:solidFill>
                  <a:schemeClr val="accent2">
                    <a:lumMod val="50000"/>
                  </a:schemeClr>
                </a:solidFill>
                <a:latin typeface="Gabriola" panose="04040605051002020D02" pitchFamily="82" charset="0"/>
              </a:rPr>
              <a:t> профессора, доктора исторических наук,</a:t>
            </a:r>
            <a:endParaRPr lang="ru-RU" sz="2800" b="1" dirty="0">
              <a:solidFill>
                <a:schemeClr val="accent2">
                  <a:lumMod val="50000"/>
                </a:schemeClr>
              </a:solidFill>
              <a:latin typeface="Gabriola" panose="04040605051002020D02" pitchFamily="82" charset="0"/>
            </a:endParaRPr>
          </a:p>
          <a:p>
            <a:pPr marL="0" indent="0" algn="ctr">
              <a:lnSpc>
                <a:spcPct val="120000"/>
              </a:lnSpc>
              <a:buNone/>
            </a:pPr>
            <a:r>
              <a:rPr lang="ru-RU" sz="2800" b="1" dirty="0">
                <a:solidFill>
                  <a:schemeClr val="accent2">
                    <a:lumMod val="50000"/>
                  </a:schemeClr>
                </a:solidFill>
                <a:latin typeface="Gabriola" panose="04040605051002020D02" pitchFamily="82" charset="0"/>
              </a:rPr>
              <a:t>члена Союза </a:t>
            </a:r>
            <a:r>
              <a:rPr lang="ru-RU" sz="2800" b="1" dirty="0" smtClean="0">
                <a:solidFill>
                  <a:schemeClr val="accent2">
                    <a:lumMod val="50000"/>
                  </a:schemeClr>
                </a:solidFill>
                <a:latin typeface="Gabriola" panose="04040605051002020D02" pitchFamily="82" charset="0"/>
              </a:rPr>
              <a:t>писателей </a:t>
            </a:r>
            <a:r>
              <a:rPr lang="ru-RU" sz="2800" b="1" dirty="0">
                <a:solidFill>
                  <a:schemeClr val="accent2">
                    <a:lumMod val="50000"/>
                  </a:schemeClr>
                </a:solidFill>
                <a:latin typeface="Gabriola" panose="04040605051002020D02" pitchFamily="82" charset="0"/>
              </a:rPr>
              <a:t>СССР, Почётного гражданина города Ейска </a:t>
            </a:r>
          </a:p>
          <a:p>
            <a:pPr marL="0" indent="0" algn="ctr">
              <a:buNone/>
            </a:pPr>
            <a:endParaRPr lang="ru-RU" sz="2800" b="1" dirty="0">
              <a:solidFill>
                <a:schemeClr val="accent2">
                  <a:lumMod val="50000"/>
                </a:schemeClr>
              </a:solidFill>
              <a:latin typeface="Gabriola" panose="04040605051002020D02" pitchFamily="82" charset="0"/>
            </a:endParaRPr>
          </a:p>
          <a:p>
            <a:pPr marL="0" indent="0" algn="ctr">
              <a:buNone/>
            </a:pPr>
            <a:endParaRPr lang="ru-RU" b="1" dirty="0" smtClean="0">
              <a:solidFill>
                <a:srgbClr val="FF0000"/>
              </a:solidFill>
              <a:latin typeface="Gabriola" panose="04040605051002020D02" pitchFamily="82" charset="0"/>
            </a:endParaRPr>
          </a:p>
          <a:p>
            <a:pPr marL="0" indent="0" algn="ctr">
              <a:buNone/>
            </a:pPr>
            <a:r>
              <a:rPr lang="ru-RU" b="1" dirty="0" smtClean="0">
                <a:solidFill>
                  <a:srgbClr val="FF0000"/>
                </a:solidFill>
                <a:latin typeface="Gabriola" panose="04040605051002020D02" pitchFamily="82" charset="0"/>
              </a:rPr>
              <a:t>Ейск</a:t>
            </a:r>
            <a:endParaRPr lang="ru-RU" b="1" dirty="0">
              <a:solidFill>
                <a:srgbClr val="FF0000"/>
              </a:solidFill>
              <a:latin typeface="Gabriola" panose="04040605051002020D02" pitchFamily="82" charset="0"/>
            </a:endParaRPr>
          </a:p>
          <a:p>
            <a:pPr marL="0" indent="0" algn="ctr">
              <a:buNone/>
            </a:pPr>
            <a:r>
              <a:rPr lang="ru-RU" sz="3300" b="1" dirty="0" smtClean="0">
                <a:solidFill>
                  <a:srgbClr val="FF0000"/>
                </a:solidFill>
                <a:latin typeface="Gabriola" panose="04040605051002020D02" pitchFamily="82" charset="0"/>
              </a:rPr>
              <a:t>2026</a:t>
            </a:r>
            <a:endParaRPr lang="ru-RU" sz="3300" b="1" dirty="0">
              <a:solidFill>
                <a:srgbClr val="FF0000"/>
              </a:solidFill>
              <a:latin typeface="Gabriola" panose="04040605051002020D02" pitchFamily="82"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5519" y="253281"/>
            <a:ext cx="1392449" cy="1355040"/>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281089"/>
            <a:ext cx="1184621" cy="145479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620688"/>
            <a:ext cx="2996976" cy="4501813"/>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8064" y="620688"/>
            <a:ext cx="3260451" cy="4476453"/>
          </a:xfrm>
          <a:prstGeom prst="rect">
            <a:avLst/>
          </a:prstGeom>
        </p:spPr>
      </p:pic>
      <p:sp>
        <p:nvSpPr>
          <p:cNvPr id="7" name="TextBox 6"/>
          <p:cNvSpPr txBox="1"/>
          <p:nvPr/>
        </p:nvSpPr>
        <p:spPr>
          <a:xfrm>
            <a:off x="4932040" y="5357826"/>
            <a:ext cx="4018601" cy="1169551"/>
          </a:xfrm>
          <a:prstGeom prst="rect">
            <a:avLst/>
          </a:prstGeom>
          <a:noFill/>
        </p:spPr>
        <p:txBody>
          <a:bodyPr wrap="none" rtlCol="0">
            <a:spAutoFit/>
          </a:bodyPr>
          <a:lstStyle/>
          <a:p>
            <a:pPr algn="ctr"/>
            <a:r>
              <a:rPr lang="ru-RU" sz="1400" dirty="0" smtClean="0">
                <a:latin typeface="Times New Roman" panose="02020603050405020304" pitchFamily="18" charset="0"/>
                <a:ea typeface="Times New Roman" panose="02020603050405020304" pitchFamily="18" charset="0"/>
              </a:rPr>
              <a:t>Корнильев </a:t>
            </a:r>
            <a:r>
              <a:rPr lang="ru-RU" sz="1400" dirty="0" err="1" smtClean="0">
                <a:latin typeface="Times New Roman" panose="02020603050405020304" pitchFamily="18" charset="0"/>
                <a:ea typeface="Times New Roman" panose="02020603050405020304" pitchFamily="18" charset="0"/>
              </a:rPr>
              <a:t>Адриан</a:t>
            </a:r>
            <a:r>
              <a:rPr lang="ru-RU" sz="1400" dirty="0" smtClean="0">
                <a:latin typeface="Times New Roman" panose="02020603050405020304" pitchFamily="18" charset="0"/>
                <a:ea typeface="Times New Roman" panose="02020603050405020304" pitchFamily="18" charset="0"/>
              </a:rPr>
              <a:t> Петрович (1889–1972),</a:t>
            </a:r>
          </a:p>
          <a:p>
            <a:pPr algn="ctr"/>
            <a:r>
              <a:rPr lang="ru-RU" sz="1400" dirty="0" smtClean="0">
                <a:latin typeface="Times New Roman" panose="02020603050405020304" pitchFamily="18" charset="0"/>
                <a:ea typeface="Times New Roman" panose="02020603050405020304" pitchFamily="18" charset="0"/>
              </a:rPr>
              <a:t>директор </a:t>
            </a:r>
            <a:r>
              <a:rPr lang="ru-RU" sz="1400" dirty="0" smtClean="0">
                <a:solidFill>
                  <a:prstClr val="black"/>
                </a:solidFill>
                <a:latin typeface="Times New Roman" panose="02020603050405020304" pitchFamily="18" charset="0"/>
                <a:cs typeface="Times New Roman" panose="02020603050405020304" pitchFamily="18" charset="0"/>
              </a:rPr>
              <a:t>педагогического техникума </a:t>
            </a:r>
            <a:r>
              <a:rPr lang="ru-RU" sz="1400" dirty="0" smtClean="0">
                <a:latin typeface="Times New Roman" panose="02020603050405020304" pitchFamily="18" charset="0"/>
                <a:ea typeface="Times New Roman" panose="02020603050405020304" pitchFamily="18" charset="0"/>
              </a:rPr>
              <a:t>с 1932 года, </a:t>
            </a:r>
          </a:p>
          <a:p>
            <a:pPr algn="ctr"/>
            <a:r>
              <a:rPr lang="ru-RU" sz="1400" dirty="0" smtClean="0">
                <a:latin typeface="Times New Roman" panose="02020603050405020304" pitchFamily="18" charset="0"/>
                <a:ea typeface="Times New Roman" panose="02020603050405020304" pitchFamily="18" charset="0"/>
              </a:rPr>
              <a:t>преподавал исторический материализм.</a:t>
            </a:r>
            <a:endParaRPr lang="ru-RU" sz="1400" dirty="0" smtClean="0">
              <a:latin typeface="Times New Roman" panose="02020603050405020304" pitchFamily="18" charset="0"/>
              <a:cs typeface="Times New Roman" panose="02020603050405020304" pitchFamily="18" charset="0"/>
            </a:endParaRPr>
          </a:p>
          <a:p>
            <a:pPr algn="ctr"/>
            <a:r>
              <a:rPr lang="ru-RU" sz="1400" dirty="0" smtClean="0">
                <a:latin typeface="Times New Roman" panose="02020603050405020304" pitchFamily="18" charset="0"/>
                <a:cs typeface="Times New Roman" panose="02020603050405020304" pitchFamily="18" charset="0"/>
              </a:rPr>
              <a:t> </a:t>
            </a:r>
            <a:r>
              <a:rPr lang="ru-RU" sz="1400" i="1" dirty="0">
                <a:solidFill>
                  <a:prstClr val="black"/>
                </a:solidFill>
                <a:latin typeface="Times New Roman" panose="02020603050405020304" pitchFamily="18" charset="0"/>
                <a:cs typeface="Times New Roman" panose="02020603050405020304" pitchFamily="18" charset="0"/>
              </a:rPr>
              <a:t>Фонды </a:t>
            </a:r>
            <a:r>
              <a:rPr lang="ru-RU" sz="1400" i="1" dirty="0" err="1">
                <a:solidFill>
                  <a:prstClr val="black"/>
                </a:solidFill>
                <a:latin typeface="Times New Roman" panose="02020603050405020304" pitchFamily="18" charset="0"/>
                <a:cs typeface="Times New Roman" panose="02020603050405020304" pitchFamily="18" charset="0"/>
              </a:rPr>
              <a:t>Ейского</a:t>
            </a:r>
            <a:r>
              <a:rPr lang="ru-RU" sz="1400" i="1" dirty="0">
                <a:solidFill>
                  <a:prstClr val="black"/>
                </a:solidFill>
                <a:latin typeface="Times New Roman" panose="02020603050405020304" pitchFamily="18" charset="0"/>
                <a:cs typeface="Times New Roman" panose="02020603050405020304" pitchFamily="18" charset="0"/>
              </a:rPr>
              <a:t> </a:t>
            </a:r>
            <a:r>
              <a:rPr lang="ru-RU" sz="1400" i="1" dirty="0" smtClean="0">
                <a:solidFill>
                  <a:prstClr val="black"/>
                </a:solidFill>
                <a:latin typeface="Times New Roman" panose="02020603050405020304" pitchFamily="18" charset="0"/>
                <a:cs typeface="Times New Roman" panose="02020603050405020304" pitchFamily="18" charset="0"/>
              </a:rPr>
              <a:t>историко-краеведческого</a:t>
            </a:r>
          </a:p>
          <a:p>
            <a:pPr algn="ctr"/>
            <a:r>
              <a:rPr lang="ru-RU" sz="1400" i="1" dirty="0" smtClean="0">
                <a:solidFill>
                  <a:prstClr val="black"/>
                </a:solidFill>
                <a:latin typeface="Times New Roman" panose="02020603050405020304" pitchFamily="18" charset="0"/>
                <a:cs typeface="Times New Roman" panose="02020603050405020304" pitchFamily="18" charset="0"/>
              </a:rPr>
              <a:t> </a:t>
            </a:r>
            <a:r>
              <a:rPr lang="ru-RU" sz="1400" i="1" dirty="0">
                <a:solidFill>
                  <a:prstClr val="black"/>
                </a:solidFill>
                <a:latin typeface="Times New Roman" panose="02020603050405020304" pitchFamily="18" charset="0"/>
                <a:cs typeface="Times New Roman" panose="02020603050405020304" pitchFamily="18" charset="0"/>
              </a:rPr>
              <a:t>музея им. В.В. Самсонова</a:t>
            </a:r>
            <a:endParaRPr lang="ru-RU" sz="1400" i="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79512" y="5357826"/>
            <a:ext cx="4572000" cy="954107"/>
          </a:xfrm>
          <a:prstGeom prst="rect">
            <a:avLst/>
          </a:prstGeom>
        </p:spPr>
        <p:txBody>
          <a:bodyPr>
            <a:spAutoFit/>
          </a:bodyPr>
          <a:lstStyle/>
          <a:p>
            <a:pPr lvl="0" algn="ctr"/>
            <a:r>
              <a:rPr lang="ru-RU" sz="1400" dirty="0" smtClean="0">
                <a:latin typeface="Times New Roman" panose="02020603050405020304" pitchFamily="18" charset="0"/>
                <a:ea typeface="Times New Roman" panose="02020603050405020304" pitchFamily="18" charset="0"/>
              </a:rPr>
              <a:t>Журавлев Николай Венедиктович (1901–1957),                      директор </a:t>
            </a:r>
            <a:r>
              <a:rPr lang="ru-RU" sz="1400" dirty="0" smtClean="0">
                <a:solidFill>
                  <a:prstClr val="black"/>
                </a:solidFill>
                <a:latin typeface="Times New Roman" panose="02020603050405020304" pitchFamily="18" charset="0"/>
                <a:cs typeface="Times New Roman" panose="02020603050405020304" pitchFamily="18" charset="0"/>
              </a:rPr>
              <a:t>педагогического техникума в 1932 году</a:t>
            </a:r>
            <a:r>
              <a:rPr lang="ru-RU" sz="1400" dirty="0" smtClean="0">
                <a:latin typeface="Times New Roman" panose="02020603050405020304" pitchFamily="18" charset="0"/>
                <a:ea typeface="Times New Roman" panose="02020603050405020304" pitchFamily="18" charset="0"/>
              </a:rPr>
              <a:t>. </a:t>
            </a:r>
          </a:p>
          <a:p>
            <a:pPr lvl="0" algn="ctr"/>
            <a:r>
              <a:rPr lang="ru-RU" sz="1400" i="1" dirty="0" smtClean="0">
                <a:solidFill>
                  <a:prstClr val="black"/>
                </a:solidFill>
                <a:latin typeface="Times New Roman" panose="02020603050405020304" pitchFamily="18" charset="0"/>
                <a:cs typeface="Times New Roman" panose="02020603050405020304" pitchFamily="18" charset="0"/>
              </a:rPr>
              <a:t>Фонды </a:t>
            </a:r>
            <a:r>
              <a:rPr lang="ru-RU" sz="1400" i="1" dirty="0" err="1">
                <a:solidFill>
                  <a:prstClr val="black"/>
                </a:solidFill>
                <a:latin typeface="Times New Roman" panose="02020603050405020304" pitchFamily="18" charset="0"/>
                <a:cs typeface="Times New Roman" panose="02020603050405020304" pitchFamily="18" charset="0"/>
              </a:rPr>
              <a:t>Ейского</a:t>
            </a:r>
            <a:r>
              <a:rPr lang="ru-RU" sz="1400" i="1" dirty="0">
                <a:solidFill>
                  <a:prstClr val="black"/>
                </a:solidFill>
                <a:latin typeface="Times New Roman" panose="02020603050405020304" pitchFamily="18" charset="0"/>
                <a:cs typeface="Times New Roman" panose="02020603050405020304" pitchFamily="18" charset="0"/>
              </a:rPr>
              <a:t> историко-краеведческого музея </a:t>
            </a:r>
            <a:r>
              <a:rPr lang="ru-RU" sz="1400" i="1" dirty="0" smtClean="0">
                <a:solidFill>
                  <a:prstClr val="black"/>
                </a:solidFill>
                <a:latin typeface="Times New Roman" panose="02020603050405020304" pitchFamily="18" charset="0"/>
                <a:cs typeface="Times New Roman" panose="02020603050405020304" pitchFamily="18" charset="0"/>
              </a:rPr>
              <a:t>                             им</a:t>
            </a:r>
            <a:r>
              <a:rPr lang="ru-RU" sz="1400" i="1" dirty="0">
                <a:solidFill>
                  <a:prstClr val="black"/>
                </a:solidFill>
                <a:latin typeface="Times New Roman" panose="02020603050405020304" pitchFamily="18" charset="0"/>
                <a:cs typeface="Times New Roman" panose="02020603050405020304" pitchFamily="18" charset="0"/>
              </a:rPr>
              <a:t>. В.В. Самсонова</a:t>
            </a:r>
          </a:p>
        </p:txBody>
      </p:sp>
    </p:spTree>
    <p:extLst>
      <p:ext uri="{BB962C8B-B14F-4D97-AF65-F5344CB8AC3E}">
        <p14:creationId xmlns:p14="http://schemas.microsoft.com/office/powerpoint/2010/main" val="1390454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2050" name="Picture 2" descr="F:\ПАВЛЕНКО Н.И,\Во дворе Ист-арх института 1930-40.jpg"/>
          <p:cNvPicPr>
            <a:picLocks noChangeAspect="1" noChangeArrowheads="1"/>
          </p:cNvPicPr>
          <p:nvPr/>
        </p:nvPicPr>
        <p:blipFill>
          <a:blip r:embed="rId2"/>
          <a:srcRect l="10958"/>
          <a:stretch>
            <a:fillRect/>
          </a:stretch>
        </p:blipFill>
        <p:spPr bwMode="auto">
          <a:xfrm>
            <a:off x="4714875" y="785794"/>
            <a:ext cx="4132445" cy="4995102"/>
          </a:xfrm>
          <a:prstGeom prst="rect">
            <a:avLst/>
          </a:prstGeom>
          <a:noFill/>
        </p:spPr>
      </p:pic>
      <p:pic>
        <p:nvPicPr>
          <p:cNvPr id="2051" name="Picture 3" descr="F:\ПАВЛЕНКО Н.И,\ЧИСТИЛИЩЕ\6. юноша.jpeg"/>
          <p:cNvPicPr>
            <a:picLocks noChangeAspect="1" noChangeArrowheads="1"/>
          </p:cNvPicPr>
          <p:nvPr/>
        </p:nvPicPr>
        <p:blipFill>
          <a:blip r:embed="rId3" cstate="print"/>
          <a:srcRect/>
          <a:stretch>
            <a:fillRect/>
          </a:stretch>
        </p:blipFill>
        <p:spPr bwMode="auto">
          <a:xfrm>
            <a:off x="395536" y="785794"/>
            <a:ext cx="3723769" cy="4975225"/>
          </a:xfrm>
          <a:prstGeom prst="rect">
            <a:avLst/>
          </a:prstGeom>
          <a:noFill/>
        </p:spPr>
      </p:pic>
      <p:sp>
        <p:nvSpPr>
          <p:cNvPr id="3" name="Прямоугольник 2"/>
          <p:cNvSpPr/>
          <p:nvPr/>
        </p:nvSpPr>
        <p:spPr>
          <a:xfrm>
            <a:off x="35496" y="5790193"/>
            <a:ext cx="4572000" cy="1169551"/>
          </a:xfrm>
          <a:prstGeom prst="rect">
            <a:avLst/>
          </a:prstGeom>
        </p:spPr>
        <p:txBody>
          <a:bodyPr>
            <a:spAutoFit/>
          </a:bodyPr>
          <a:lstStyle/>
          <a:p>
            <a:pPr lvl="0" algn="ctr"/>
            <a:r>
              <a:rPr lang="ru-RU" sz="1400" dirty="0">
                <a:solidFill>
                  <a:prstClr val="black"/>
                </a:solidFill>
                <a:latin typeface="Times New Roman" panose="02020603050405020304" pitchFamily="18" charset="0"/>
                <a:cs typeface="Times New Roman" panose="02020603050405020304" pitchFamily="18" charset="0"/>
              </a:rPr>
              <a:t>Николай Павленко, </a:t>
            </a:r>
            <a:r>
              <a:rPr lang="ru-RU" sz="1400" dirty="0" smtClean="0">
                <a:solidFill>
                  <a:prstClr val="black"/>
                </a:solidFill>
                <a:latin typeface="Times New Roman" panose="02020603050405020304" pitchFamily="18" charset="0"/>
                <a:cs typeface="Times New Roman" panose="02020603050405020304" pitchFamily="18" charset="0"/>
              </a:rPr>
              <a:t>студент Московского</a:t>
            </a:r>
          </a:p>
          <a:p>
            <a:pPr lvl="0" algn="ctr"/>
            <a:r>
              <a:rPr lang="ru-RU" sz="1400" dirty="0" smtClean="0">
                <a:solidFill>
                  <a:prstClr val="black"/>
                </a:solidFill>
                <a:latin typeface="Times New Roman" panose="02020603050405020304" pitchFamily="18" charset="0"/>
                <a:cs typeface="Times New Roman" panose="02020603050405020304" pitchFamily="18" charset="0"/>
              </a:rPr>
              <a:t> историко-архивного института.</a:t>
            </a:r>
          </a:p>
          <a:p>
            <a:pPr lvl="0" algn="ctr"/>
            <a:r>
              <a:rPr lang="ru-RU" sz="1400" dirty="0" smtClean="0">
                <a:solidFill>
                  <a:prstClr val="black"/>
                </a:solidFill>
                <a:latin typeface="Times New Roman" panose="02020603050405020304" pitchFamily="18" charset="0"/>
                <a:cs typeface="Times New Roman" panose="02020603050405020304" pitchFamily="18" charset="0"/>
              </a:rPr>
              <a:t>Москва, 30-е годы ХХ века.</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lvl="0" algn="ct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4355976" y="5810070"/>
            <a:ext cx="4572000" cy="1169551"/>
          </a:xfrm>
          <a:prstGeom prst="rect">
            <a:avLst/>
          </a:prstGeom>
        </p:spPr>
        <p:txBody>
          <a:bodyPr>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Двор Московского</a:t>
            </a:r>
          </a:p>
          <a:p>
            <a:pPr lvl="0" algn="ctr"/>
            <a:r>
              <a:rPr lang="ru-RU" sz="1400" dirty="0" smtClean="0">
                <a:solidFill>
                  <a:prstClr val="black"/>
                </a:solidFill>
                <a:latin typeface="Times New Roman" panose="02020603050405020304" pitchFamily="18" charset="0"/>
                <a:cs typeface="Times New Roman" panose="02020603050405020304" pitchFamily="18" charset="0"/>
              </a:rPr>
              <a:t> историко-архивного института.</a:t>
            </a:r>
          </a:p>
          <a:p>
            <a:pPr lvl="0" algn="ctr"/>
            <a:r>
              <a:rPr lang="ru-RU" sz="1400" dirty="0" smtClean="0">
                <a:solidFill>
                  <a:prstClr val="black"/>
                </a:solidFill>
                <a:latin typeface="Times New Roman" panose="02020603050405020304" pitchFamily="18" charset="0"/>
                <a:cs typeface="Times New Roman" panose="02020603050405020304" pitchFamily="18" charset="0"/>
              </a:rPr>
              <a:t>Москва, 30-е годы ХХ века.</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lvl="0" algn="ctr"/>
            <a:endParaRPr lang="ru-RU" sz="1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408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55976" y="1700808"/>
            <a:ext cx="4709720" cy="2808312"/>
          </a:xfrm>
          <a:prstGeom prst="rect">
            <a:avLst/>
          </a:prstGeom>
        </p:spPr>
      </p:pic>
      <p:pic>
        <p:nvPicPr>
          <p:cNvPr id="4" name="Рисунок 3"/>
          <p:cNvPicPr>
            <a:picLocks noChangeAspect="1"/>
          </p:cNvPicPr>
          <p:nvPr/>
        </p:nvPicPr>
        <p:blipFill>
          <a:blip r:embed="rId3" cstate="print"/>
          <a:stretch>
            <a:fillRect/>
          </a:stretch>
        </p:blipFill>
        <p:spPr>
          <a:xfrm>
            <a:off x="107504" y="1700809"/>
            <a:ext cx="4212468" cy="2808312"/>
          </a:xfrm>
          <a:prstGeom prst="rect">
            <a:avLst/>
          </a:prstGeom>
        </p:spPr>
      </p:pic>
      <p:sp>
        <p:nvSpPr>
          <p:cNvPr id="5" name="Прямоугольник 4"/>
          <p:cNvSpPr/>
          <p:nvPr/>
        </p:nvSpPr>
        <p:spPr>
          <a:xfrm>
            <a:off x="611560" y="4941168"/>
            <a:ext cx="8186766" cy="954107"/>
          </a:xfrm>
          <a:prstGeom prst="rect">
            <a:avLst/>
          </a:prstGeom>
        </p:spPr>
        <p:txBody>
          <a:bodyPr wrap="square">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Занятия  в аудиториях Московского историко-архивного института.</a:t>
            </a:r>
          </a:p>
          <a:p>
            <a:pPr lvl="0" algn="ctr"/>
            <a:r>
              <a:rPr lang="ru-RU" sz="1400" dirty="0" smtClean="0">
                <a:solidFill>
                  <a:prstClr val="black"/>
                </a:solidFill>
                <a:latin typeface="Times New Roman" panose="02020603050405020304" pitchFamily="18" charset="0"/>
                <a:cs typeface="Times New Roman" panose="02020603050405020304" pitchFamily="18" charset="0"/>
              </a:rPr>
              <a:t>Москва, 30-е годы ХХ века.</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lvl="0" algn="ctr"/>
            <a:endParaRPr lang="ru-RU" sz="1400" dirty="0" smtClean="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4978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8306" y="702995"/>
            <a:ext cx="3162452" cy="4958253"/>
          </a:xfrm>
          <a:prstGeom prst="rect">
            <a:avLst/>
          </a:prstGeom>
        </p:spPr>
      </p:pic>
      <p:pic>
        <p:nvPicPr>
          <p:cNvPr id="10242" name="Picture 2" descr="F:\ПАВЛЕНКО Н.И,\ЧИСТИЛИЩЕ\filterimage.jpeg"/>
          <p:cNvPicPr>
            <a:picLocks noChangeAspect="1" noChangeArrowheads="1"/>
          </p:cNvPicPr>
          <p:nvPr/>
        </p:nvPicPr>
        <p:blipFill rotWithShape="1">
          <a:blip r:embed="rId3" cstate="print"/>
          <a:srcRect t="1064"/>
          <a:stretch/>
        </p:blipFill>
        <p:spPr bwMode="auto">
          <a:xfrm>
            <a:off x="5035036" y="696992"/>
            <a:ext cx="3510509" cy="4892248"/>
          </a:xfrm>
          <a:prstGeom prst="rect">
            <a:avLst/>
          </a:prstGeom>
          <a:noFill/>
        </p:spPr>
      </p:pic>
      <p:sp>
        <p:nvSpPr>
          <p:cNvPr id="4" name="Прямоугольник 3"/>
          <p:cNvSpPr/>
          <p:nvPr/>
        </p:nvSpPr>
        <p:spPr>
          <a:xfrm>
            <a:off x="-130766" y="5729044"/>
            <a:ext cx="5000596" cy="1169551"/>
          </a:xfrm>
          <a:prstGeom prst="rect">
            <a:avLst/>
          </a:prstGeom>
        </p:spPr>
        <p:txBody>
          <a:bodyPr wrap="square">
            <a:spAutoFit/>
          </a:bodyPr>
          <a:lstStyle/>
          <a:p>
            <a:pPr algn="ctr"/>
            <a:r>
              <a:rPr lang="ru-RU" sz="1400" dirty="0" smtClean="0">
                <a:solidFill>
                  <a:prstClr val="black"/>
                </a:solidFill>
                <a:latin typeface="Times New Roman" panose="02020603050405020304" pitchFamily="18" charset="0"/>
                <a:cs typeface="Times New Roman" panose="02020603050405020304" pitchFamily="18" charset="0"/>
              </a:rPr>
              <a:t>Наградной лист </a:t>
            </a:r>
            <a:r>
              <a:rPr lang="ru-RU" sz="1400" dirty="0">
                <a:solidFill>
                  <a:prstClr val="black"/>
                </a:solidFill>
                <a:latin typeface="Times New Roman" panose="02020603050405020304" pitchFamily="18" charset="0"/>
                <a:cs typeface="Times New Roman" panose="02020603050405020304" pitchFamily="18" charset="0"/>
              </a:rPr>
              <a:t>от 19 августа 1945 г. </a:t>
            </a:r>
          </a:p>
          <a:p>
            <a:pPr lvl="0" algn="ctr"/>
            <a:r>
              <a:rPr lang="ru-RU" sz="1400" dirty="0" smtClean="0">
                <a:solidFill>
                  <a:prstClr val="black"/>
                </a:solidFill>
                <a:latin typeface="Times New Roman" panose="02020603050405020304" pitchFamily="18" charset="0"/>
                <a:cs typeface="Times New Roman" panose="02020603050405020304" pitchFamily="18" charset="0"/>
              </a:rPr>
              <a:t>о представлении Павленко </a:t>
            </a:r>
            <a:r>
              <a:rPr lang="ru-RU" sz="1400" dirty="0">
                <a:solidFill>
                  <a:prstClr val="black"/>
                </a:solidFill>
                <a:latin typeface="Times New Roman" panose="02020603050405020304" pitchFamily="18" charset="0"/>
                <a:cs typeface="Times New Roman" panose="02020603050405020304" pitchFamily="18" charset="0"/>
              </a:rPr>
              <a:t>Н.И.  </a:t>
            </a:r>
            <a:endParaRPr lang="ru-RU" sz="1400" dirty="0" smtClean="0">
              <a:solidFill>
                <a:prstClr val="black"/>
              </a:solidFill>
              <a:latin typeface="Times New Roman" panose="02020603050405020304" pitchFamily="18" charset="0"/>
              <a:cs typeface="Times New Roman" panose="02020603050405020304" pitchFamily="18" charset="0"/>
            </a:endParaRPr>
          </a:p>
          <a:p>
            <a:pPr lvl="0" algn="ctr"/>
            <a:r>
              <a:rPr lang="ru-RU" sz="1400" dirty="0" smtClean="0">
                <a:solidFill>
                  <a:prstClr val="black"/>
                </a:solidFill>
                <a:latin typeface="Times New Roman" panose="02020603050405020304" pitchFamily="18" charset="0"/>
                <a:cs typeface="Times New Roman" panose="02020603050405020304" pitchFamily="18" charset="0"/>
              </a:rPr>
              <a:t>к медали «За боевые заслуги».</a:t>
            </a:r>
            <a:endParaRPr lang="ru-RU" sz="800" dirty="0" smtClean="0">
              <a:solidFill>
                <a:prstClr val="black"/>
              </a:solidFill>
              <a:latin typeface="Times New Roman" panose="02020603050405020304" pitchFamily="18" charset="0"/>
              <a:cs typeface="Times New Roman" panose="02020603050405020304" pitchFamily="18" charset="0"/>
            </a:endParaRPr>
          </a:p>
          <a:p>
            <a:pPr lvl="0" algn="ctr"/>
            <a:r>
              <a:rPr lang="en-US" sz="1400" i="1" dirty="0">
                <a:solidFill>
                  <a:prstClr val="black"/>
                </a:solidFill>
                <a:latin typeface="Times New Roman" panose="02020603050405020304" pitchFamily="18" charset="0"/>
                <a:cs typeface="Times New Roman" panose="02020603050405020304" pitchFamily="18" charset="0"/>
              </a:rPr>
              <a:t>https://pamyat-naroda.ru</a:t>
            </a:r>
            <a:r>
              <a:rPr lang="ru-RU" sz="1400" i="1" dirty="0">
                <a:solidFill>
                  <a:prstClr val="black"/>
                </a:solidFill>
                <a:latin typeface="Times New Roman" panose="02020603050405020304" pitchFamily="18" charset="0"/>
                <a:cs typeface="Times New Roman" panose="02020603050405020304" pitchFamily="18" charset="0"/>
              </a:rPr>
              <a:t>.</a:t>
            </a:r>
          </a:p>
          <a:p>
            <a:pPr lvl="0" algn="ct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4499992" y="5579507"/>
            <a:ext cx="4714876" cy="1384995"/>
          </a:xfrm>
          <a:prstGeom prst="rect">
            <a:avLst/>
          </a:prstGeom>
        </p:spPr>
        <p:txBody>
          <a:bodyPr wrap="square">
            <a:spAutoFit/>
          </a:bodyPr>
          <a:lstStyle/>
          <a:p>
            <a:pPr algn="ctr"/>
            <a:endParaRPr lang="ru-RU" sz="1400" dirty="0" smtClean="0">
              <a:solidFill>
                <a:prstClr val="black"/>
              </a:solidFill>
              <a:latin typeface="Times New Roman" panose="02020603050405020304" pitchFamily="18" charset="0"/>
              <a:cs typeface="Times New Roman" panose="02020603050405020304" pitchFamily="18" charset="0"/>
            </a:endParaRPr>
          </a:p>
          <a:p>
            <a:pPr algn="ctr"/>
            <a:r>
              <a:rPr lang="ru-RU" sz="1400" dirty="0" smtClean="0">
                <a:solidFill>
                  <a:prstClr val="black"/>
                </a:solidFill>
                <a:latin typeface="Times New Roman" panose="02020603050405020304" pitchFamily="18" charset="0"/>
                <a:cs typeface="Times New Roman" panose="02020603050405020304" pitchFamily="18" charset="0"/>
              </a:rPr>
              <a:t>Приказ по 2 отдельному стрелковому корпусу </a:t>
            </a:r>
          </a:p>
          <a:p>
            <a:pPr algn="ctr"/>
            <a:r>
              <a:rPr lang="ru-RU" sz="1400" dirty="0" smtClean="0">
                <a:solidFill>
                  <a:prstClr val="black"/>
                </a:solidFill>
                <a:latin typeface="Times New Roman" panose="02020603050405020304" pitchFamily="18" charset="0"/>
                <a:cs typeface="Times New Roman" panose="02020603050405020304" pitchFamily="18" charset="0"/>
              </a:rPr>
              <a:t>36 армии Забайкальского </a:t>
            </a:r>
            <a:r>
              <a:rPr lang="ru-RU" sz="1400" dirty="0">
                <a:solidFill>
                  <a:prstClr val="black"/>
                </a:solidFill>
                <a:latin typeface="Times New Roman" panose="02020603050405020304" pitchFamily="18" charset="0"/>
                <a:cs typeface="Times New Roman" panose="02020603050405020304" pitchFamily="18" charset="0"/>
              </a:rPr>
              <a:t>округа от 28 августа 1945 г.</a:t>
            </a:r>
          </a:p>
          <a:p>
            <a:pPr algn="ctr"/>
            <a:r>
              <a:rPr lang="ru-RU" sz="1400" dirty="0" smtClean="0">
                <a:solidFill>
                  <a:prstClr val="black"/>
                </a:solidFill>
                <a:latin typeface="Times New Roman" panose="02020603050405020304" pitchFamily="18" charset="0"/>
                <a:cs typeface="Times New Roman" panose="02020603050405020304" pitchFamily="18" charset="0"/>
              </a:rPr>
              <a:t>о награждении Павленко Н.И. орденом Красного Звезды.</a:t>
            </a:r>
          </a:p>
          <a:p>
            <a:pPr algn="ctr"/>
            <a:r>
              <a:rPr lang="ru-RU" sz="1400" dirty="0" smtClean="0">
                <a:solidFill>
                  <a:prstClr val="black"/>
                </a:solidFill>
                <a:latin typeface="Times New Roman" panose="02020603050405020304" pitchFamily="18" charset="0"/>
                <a:cs typeface="Times New Roman" panose="02020603050405020304" pitchFamily="18" charset="0"/>
              </a:rPr>
              <a:t> </a:t>
            </a:r>
            <a:r>
              <a:rPr lang="en-US" sz="1400" i="1" dirty="0" smtClean="0">
                <a:solidFill>
                  <a:prstClr val="black"/>
                </a:solidFill>
                <a:latin typeface="Times New Roman" panose="02020603050405020304" pitchFamily="18" charset="0"/>
                <a:cs typeface="Times New Roman" panose="02020603050405020304" pitchFamily="18" charset="0"/>
              </a:rPr>
              <a:t>https</a:t>
            </a:r>
            <a:r>
              <a:rPr lang="en-US" sz="1400" i="1" dirty="0">
                <a:solidFill>
                  <a:prstClr val="black"/>
                </a:solidFill>
                <a:latin typeface="Times New Roman" panose="02020603050405020304" pitchFamily="18" charset="0"/>
                <a:cs typeface="Times New Roman" panose="02020603050405020304" pitchFamily="18" charset="0"/>
              </a:rPr>
              <a:t>://pamyat-naroda.ru</a:t>
            </a:r>
            <a:r>
              <a:rPr lang="ru-RU" sz="1400" i="1" dirty="0">
                <a:solidFill>
                  <a:prstClr val="black"/>
                </a:solidFill>
                <a:latin typeface="Times New Roman" panose="02020603050405020304" pitchFamily="18" charset="0"/>
                <a:cs typeface="Times New Roman" panose="02020603050405020304" pitchFamily="18" charset="0"/>
              </a:rPr>
              <a:t>.</a:t>
            </a:r>
          </a:p>
          <a:p>
            <a:pPr algn="ctr"/>
            <a:endParaRPr lang="ru-RU" sz="1400" dirty="0" smtClean="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408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43504" y="980728"/>
            <a:ext cx="3393318" cy="4628857"/>
          </a:xfrm>
          <a:prstGeom prst="rect">
            <a:avLst/>
          </a:prstGeom>
        </p:spPr>
      </p:pic>
      <p:pic>
        <p:nvPicPr>
          <p:cNvPr id="3" name="Рисунок 2"/>
          <p:cNvPicPr>
            <a:picLocks noChangeAspect="1"/>
          </p:cNvPicPr>
          <p:nvPr/>
        </p:nvPicPr>
        <p:blipFill rotWithShape="1">
          <a:blip r:embed="rId3" cstate="print">
            <a:lum contrast="10000"/>
            <a:extLst>
              <a:ext uri="{28A0092B-C50C-407E-A947-70E740481C1C}">
                <a14:useLocalDpi xmlns:a14="http://schemas.microsoft.com/office/drawing/2010/main" val="0"/>
              </a:ext>
            </a:extLst>
          </a:blip>
          <a:srcRect b="3312"/>
          <a:stretch/>
        </p:blipFill>
        <p:spPr>
          <a:xfrm>
            <a:off x="611560" y="922239"/>
            <a:ext cx="3131844" cy="4649901"/>
          </a:xfrm>
          <a:prstGeom prst="rect">
            <a:avLst/>
          </a:prstGeom>
        </p:spPr>
      </p:pic>
      <p:sp>
        <p:nvSpPr>
          <p:cNvPr id="5" name="Прямоугольник 4"/>
          <p:cNvSpPr/>
          <p:nvPr/>
        </p:nvSpPr>
        <p:spPr>
          <a:xfrm>
            <a:off x="4572000" y="5643578"/>
            <a:ext cx="4572000" cy="1384995"/>
          </a:xfrm>
          <a:prstGeom prst="rect">
            <a:avLst/>
          </a:prstGeom>
        </p:spPr>
        <p:txBody>
          <a:bodyPr>
            <a:spAutoFit/>
          </a:bodyPr>
          <a:lstStyle/>
          <a:p>
            <a:pPr algn="ctr"/>
            <a:r>
              <a:rPr lang="ru-RU" sz="1400" dirty="0" err="1" smtClean="0">
                <a:latin typeface="Times New Roman" pitchFamily="18" charset="0"/>
                <a:cs typeface="Times New Roman" pitchFamily="18" charset="0"/>
              </a:rPr>
              <a:t>Новосельский</a:t>
            </a:r>
            <a:r>
              <a:rPr lang="ru-RU" sz="1400" dirty="0">
                <a:latin typeface="Times New Roman" pitchFamily="18" charset="0"/>
                <a:cs typeface="Times New Roman" pitchFamily="18" charset="0"/>
              </a:rPr>
              <a:t> Алексей Андреевич (</a:t>
            </a:r>
            <a:r>
              <a:rPr lang="ru-RU" sz="1400" dirty="0" smtClean="0">
                <a:latin typeface="Times New Roman" pitchFamily="18" charset="0"/>
                <a:cs typeface="Times New Roman" pitchFamily="18" charset="0"/>
              </a:rPr>
              <a:t>1891–1967),                     доктор исторических наук, профессор Московского историко-архивного института, научный руководитель Павленко Н.И. во время его обучения в аспирантуре.</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algn="ctr"/>
            <a:endParaRPr lang="ru-RU" sz="1400" dirty="0">
              <a:latin typeface="Times New Roman" pitchFamily="18" charset="0"/>
              <a:cs typeface="Times New Roman" pitchFamily="18" charset="0"/>
            </a:endParaRPr>
          </a:p>
        </p:txBody>
      </p:sp>
      <p:sp>
        <p:nvSpPr>
          <p:cNvPr id="6" name="Прямоугольник 5"/>
          <p:cNvSpPr/>
          <p:nvPr/>
        </p:nvSpPr>
        <p:spPr>
          <a:xfrm>
            <a:off x="285720" y="5643578"/>
            <a:ext cx="3932807" cy="954107"/>
          </a:xfrm>
          <a:prstGeom prst="rect">
            <a:avLst/>
          </a:prstGeom>
        </p:spPr>
        <p:txBody>
          <a:bodyPr wrap="none">
            <a:spAutoFit/>
          </a:bodyPr>
          <a:lstStyle/>
          <a:p>
            <a:pPr algn="ctr"/>
            <a:r>
              <a:rPr lang="ru-RU" sz="1400" dirty="0" smtClean="0">
                <a:latin typeface="Times New Roman" pitchFamily="18" charset="0"/>
                <a:cs typeface="Times New Roman" pitchFamily="18" charset="0"/>
              </a:rPr>
              <a:t>Вид на здание Московского историко-архивного </a:t>
            </a:r>
          </a:p>
          <a:p>
            <a:pPr algn="ctr"/>
            <a:r>
              <a:rPr lang="ru-RU" sz="1400" dirty="0" smtClean="0">
                <a:latin typeface="Times New Roman" pitchFamily="18" charset="0"/>
                <a:cs typeface="Times New Roman" pitchFamily="18" charset="0"/>
              </a:rPr>
              <a:t>института.</a:t>
            </a:r>
          </a:p>
          <a:p>
            <a:pPr algn="ctr"/>
            <a:r>
              <a:rPr lang="ru-RU" sz="1400" dirty="0" smtClean="0">
                <a:latin typeface="Times New Roman" pitchFamily="18" charset="0"/>
                <a:cs typeface="Times New Roman" pitchFamily="18" charset="0"/>
              </a:rPr>
              <a:t>Москва, 50-годы ХХ века.</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p:txBody>
      </p:sp>
    </p:spTree>
    <p:extLst>
      <p:ext uri="{BB962C8B-B14F-4D97-AF65-F5344CB8AC3E}">
        <p14:creationId xmlns:p14="http://schemas.microsoft.com/office/powerpoint/2010/main" val="3341039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4100" name="Picture 4" descr="F:\ПАВЛЕНКО Н.И,\ЧИСТИЛИЩЕ\9. молодой ученый. 1954 г..jpeg"/>
          <p:cNvPicPr>
            <a:picLocks noChangeAspect="1" noChangeArrowheads="1"/>
          </p:cNvPicPr>
          <p:nvPr/>
        </p:nvPicPr>
        <p:blipFill>
          <a:blip r:embed="rId2"/>
          <a:srcRect/>
          <a:stretch>
            <a:fillRect/>
          </a:stretch>
        </p:blipFill>
        <p:spPr bwMode="auto">
          <a:xfrm>
            <a:off x="5724128" y="789754"/>
            <a:ext cx="3143272" cy="4958683"/>
          </a:xfrm>
          <a:prstGeom prst="rect">
            <a:avLst/>
          </a:prstGeom>
          <a:noFill/>
        </p:spPr>
      </p:pic>
      <p:sp>
        <p:nvSpPr>
          <p:cNvPr id="3" name="Прямоугольник 2"/>
          <p:cNvSpPr/>
          <p:nvPr/>
        </p:nvSpPr>
        <p:spPr>
          <a:xfrm>
            <a:off x="4895528" y="5748437"/>
            <a:ext cx="4572000" cy="954107"/>
          </a:xfrm>
          <a:prstGeom prst="rect">
            <a:avLst/>
          </a:prstGeom>
        </p:spPr>
        <p:txBody>
          <a:bodyPr>
            <a:spAutoFit/>
          </a:bodyPr>
          <a:lstStyle/>
          <a:p>
            <a:pPr lvl="0" algn="ctr"/>
            <a:r>
              <a:rPr lang="ru-RU" sz="1400" dirty="0">
                <a:solidFill>
                  <a:prstClr val="black"/>
                </a:solidFill>
                <a:latin typeface="Times New Roman" panose="02020603050405020304" pitchFamily="18" charset="0"/>
                <a:cs typeface="Times New Roman" panose="02020603050405020304" pitchFamily="18" charset="0"/>
              </a:rPr>
              <a:t>Николай </a:t>
            </a:r>
            <a:r>
              <a:rPr lang="ru-RU" sz="1400" dirty="0" smtClean="0">
                <a:solidFill>
                  <a:prstClr val="black"/>
                </a:solidFill>
                <a:latin typeface="Times New Roman" panose="02020603050405020304" pitchFamily="18" charset="0"/>
                <a:cs typeface="Times New Roman" panose="02020603050405020304" pitchFamily="18" charset="0"/>
              </a:rPr>
              <a:t>Павленко – </a:t>
            </a:r>
            <a:r>
              <a:rPr lang="ru-RU" sz="1400" dirty="0">
                <a:solidFill>
                  <a:prstClr val="black"/>
                </a:solidFill>
                <a:latin typeface="Times New Roman" panose="02020603050405020304" pitchFamily="18" charset="0"/>
                <a:cs typeface="Times New Roman" panose="02020603050405020304" pitchFamily="18" charset="0"/>
              </a:rPr>
              <a:t>молодой </a:t>
            </a:r>
            <a:r>
              <a:rPr lang="ru-RU" sz="1400" dirty="0" smtClean="0">
                <a:solidFill>
                  <a:prstClr val="black"/>
                </a:solidFill>
                <a:latin typeface="Times New Roman" panose="02020603050405020304" pitchFamily="18" charset="0"/>
                <a:cs typeface="Times New Roman" panose="02020603050405020304" pitchFamily="18" charset="0"/>
              </a:rPr>
              <a:t>учёный.</a:t>
            </a:r>
          </a:p>
          <a:p>
            <a:pPr lvl="0" algn="ctr"/>
            <a:r>
              <a:rPr lang="ru-RU" sz="1400" dirty="0" smtClean="0">
                <a:solidFill>
                  <a:prstClr val="black"/>
                </a:solidFill>
                <a:latin typeface="Times New Roman" panose="02020603050405020304" pitchFamily="18" charset="0"/>
                <a:cs typeface="Times New Roman" panose="02020603050405020304" pitchFamily="18" charset="0"/>
              </a:rPr>
              <a:t>Москва, 1954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lvl="0" algn="ct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5004048" y="6030434"/>
            <a:ext cx="4463480" cy="523220"/>
          </a:xfrm>
          <a:prstGeom prst="rect">
            <a:avLst/>
          </a:prstGeom>
        </p:spPr>
        <p:txBody>
          <a:bodyPr wrap="square">
            <a:spAutoFit/>
          </a:bodyPr>
          <a:lstStyle/>
          <a:p>
            <a:pPr lvl="0" algn="ctr"/>
            <a:r>
              <a:rPr lang="ru-RU" sz="1400" i="1" dirty="0" smtClean="0">
                <a:solidFill>
                  <a:prstClr val="black"/>
                </a:solidFill>
                <a:latin typeface="Times New Roman" panose="02020603050405020304" pitchFamily="18" charset="0"/>
                <a:cs typeface="Times New Roman" panose="02020603050405020304" pitchFamily="18" charset="0"/>
              </a:rPr>
              <a:t>.</a:t>
            </a:r>
            <a:endParaRPr lang="ru-RU" sz="1400" i="1" dirty="0">
              <a:solidFill>
                <a:prstClr val="black"/>
              </a:solidFill>
              <a:latin typeface="Times New Roman" panose="02020603050405020304" pitchFamily="18" charset="0"/>
              <a:cs typeface="Times New Roman" panose="02020603050405020304" pitchFamily="18" charset="0"/>
            </a:endParaRPr>
          </a:p>
          <a:p>
            <a:pPr lvl="0" algn="ctr"/>
            <a:endParaRPr lang="ru-RU" sz="1400" dirty="0">
              <a:solidFill>
                <a:prstClr val="black"/>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a:stretch>
            <a:fillRect/>
          </a:stretch>
        </p:blipFill>
        <p:spPr>
          <a:xfrm>
            <a:off x="179512" y="2702142"/>
            <a:ext cx="5402370" cy="1944216"/>
          </a:xfrm>
          <a:prstGeom prst="rect">
            <a:avLst/>
          </a:prstGeom>
        </p:spPr>
      </p:pic>
      <p:sp>
        <p:nvSpPr>
          <p:cNvPr id="6" name="Прямоугольник 5"/>
          <p:cNvSpPr/>
          <p:nvPr/>
        </p:nvSpPr>
        <p:spPr>
          <a:xfrm>
            <a:off x="288944" y="5748437"/>
            <a:ext cx="4931127" cy="738664"/>
          </a:xfrm>
          <a:prstGeom prst="rect">
            <a:avLst/>
          </a:prstGeom>
        </p:spPr>
        <p:txBody>
          <a:bodyPr wrap="square">
            <a:spAutoFit/>
          </a:bodyPr>
          <a:lstStyle/>
          <a:p>
            <a:pPr lvl="0" algn="ctr"/>
            <a:r>
              <a:rPr lang="ru-RU" sz="1400" dirty="0">
                <a:solidFill>
                  <a:prstClr val="black"/>
                </a:solidFill>
                <a:latin typeface="Times New Roman" panose="02020603050405020304" pitchFamily="18" charset="0"/>
                <a:cs typeface="Times New Roman" panose="02020603050405020304" pitchFamily="18" charset="0"/>
              </a:rPr>
              <a:t>Диплом кандидата исторических наук Павленко Н.И.                   от 21 июня 1950 г.</a:t>
            </a:r>
          </a:p>
          <a:p>
            <a:pPr algn="ctr"/>
            <a:r>
              <a:rPr lang="ru-RU" sz="1400" dirty="0">
                <a:solidFill>
                  <a:prstClr val="black"/>
                </a:solidFill>
                <a:latin typeface="Times New Roman" panose="02020603050405020304" pitchFamily="18" charset="0"/>
                <a:cs typeface="Times New Roman" panose="02020603050405020304" pitchFamily="18" charset="0"/>
              </a:rPr>
              <a:t>  </a:t>
            </a:r>
            <a:r>
              <a:rPr lang="ru-RU" sz="1400" i="1" dirty="0">
                <a:solidFill>
                  <a:prstClr val="black"/>
                </a:solidFill>
                <a:latin typeface="Times New Roman" panose="02020603050405020304" pitchFamily="18" charset="0"/>
                <a:cs typeface="Times New Roman" panose="02020603050405020304" pitchFamily="18" charset="0"/>
              </a:rPr>
              <a:t>Документы из личного архива Павленко Н.И</a:t>
            </a:r>
            <a:r>
              <a:rPr lang="ru-RU" sz="1400" i="1" dirty="0" smtClean="0">
                <a:solidFill>
                  <a:prstClr val="black"/>
                </a:solidFill>
                <a:latin typeface="Times New Roman" panose="02020603050405020304" pitchFamily="18" charset="0"/>
                <a:cs typeface="Times New Roman" panose="02020603050405020304" pitchFamily="18" charset="0"/>
              </a:rPr>
              <a:t>.</a:t>
            </a:r>
            <a:endParaRPr lang="ru-RU" sz="1400" i="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5180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sp>
        <p:nvSpPr>
          <p:cNvPr id="3" name="Прямоугольник 2"/>
          <p:cNvSpPr/>
          <p:nvPr/>
        </p:nvSpPr>
        <p:spPr>
          <a:xfrm>
            <a:off x="4572000" y="5589239"/>
            <a:ext cx="4572000" cy="1169551"/>
          </a:xfrm>
          <a:prstGeom prst="rect">
            <a:avLst/>
          </a:prstGeom>
        </p:spPr>
        <p:txBody>
          <a:bodyPr>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Статья Павленко</a:t>
            </a:r>
            <a:r>
              <a:rPr lang="ru-RU" sz="1400" dirty="0">
                <a:solidFill>
                  <a:prstClr val="black"/>
                </a:solidFill>
                <a:latin typeface="Times New Roman" panose="02020603050405020304" pitchFamily="18" charset="0"/>
                <a:cs typeface="Times New Roman" panose="02020603050405020304" pitchFamily="18" charset="0"/>
              </a:rPr>
              <a:t> </a:t>
            </a:r>
            <a:r>
              <a:rPr lang="ru-RU" sz="1400" dirty="0" smtClean="0">
                <a:solidFill>
                  <a:prstClr val="black"/>
                </a:solidFill>
                <a:latin typeface="Times New Roman" panose="02020603050405020304" pitchFamily="18" charset="0"/>
                <a:cs typeface="Times New Roman" panose="02020603050405020304" pitchFamily="18" charset="0"/>
              </a:rPr>
              <a:t>Н.И. «Принудительный и наёмный труд                  в металлургии России второй половины </a:t>
            </a:r>
            <a:r>
              <a:rPr lang="en-US" sz="1400" dirty="0" smtClean="0">
                <a:solidFill>
                  <a:prstClr val="black"/>
                </a:solidFill>
                <a:latin typeface="Times New Roman" panose="02020603050405020304" pitchFamily="18" charset="0"/>
                <a:cs typeface="Times New Roman" panose="02020603050405020304" pitchFamily="18" charset="0"/>
              </a:rPr>
              <a:t>XVIII </a:t>
            </a:r>
            <a:r>
              <a:rPr lang="ru-RU" sz="1400" dirty="0">
                <a:solidFill>
                  <a:prstClr val="black"/>
                </a:solidFill>
                <a:latin typeface="Times New Roman" panose="02020603050405020304" pitchFamily="18" charset="0"/>
                <a:cs typeface="Times New Roman" panose="02020603050405020304" pitchFamily="18" charset="0"/>
              </a:rPr>
              <a:t>в</a:t>
            </a:r>
            <a:r>
              <a:rPr lang="ru-RU" sz="1400" dirty="0" smtClean="0">
                <a:solidFill>
                  <a:prstClr val="black"/>
                </a:solidFill>
                <a:latin typeface="Times New Roman" panose="02020603050405020304" pitchFamily="18" charset="0"/>
                <a:cs typeface="Times New Roman" panose="02020603050405020304" pitchFamily="18" charset="0"/>
              </a:rPr>
              <a:t>.»                            в сборнике статей  «Из истории рабочего класса и революционного движения» за 1958 год. </a:t>
            </a:r>
          </a:p>
          <a:p>
            <a:pPr lvl="0" algn="ctr"/>
            <a:r>
              <a:rPr lang="ru-RU" sz="1400" i="1" dirty="0" smtClean="0">
                <a:solidFill>
                  <a:prstClr val="black"/>
                </a:solidFill>
                <a:latin typeface="Times New Roman" panose="02020603050405020304" pitchFamily="18" charset="0"/>
                <a:cs typeface="Times New Roman" panose="02020603050405020304" pitchFamily="18" charset="0"/>
              </a:rPr>
              <a:t>МКУ «Архив». </a:t>
            </a:r>
            <a:r>
              <a:rPr lang="ru-RU" sz="1400" i="1" dirty="0">
                <a:solidFill>
                  <a:prstClr val="black"/>
                </a:solidFill>
                <a:latin typeface="Times New Roman" panose="02020603050405020304" pitchFamily="18" charset="0"/>
                <a:cs typeface="Times New Roman" panose="02020603050405020304" pitchFamily="18" charset="0"/>
              </a:rPr>
              <a:t>Ф.Р – 606. Оп.7. </a:t>
            </a:r>
            <a:r>
              <a:rPr lang="ru-RU" sz="1400" i="1" dirty="0" smtClean="0">
                <a:solidFill>
                  <a:prstClr val="black"/>
                </a:solidFill>
                <a:latin typeface="Times New Roman" panose="02020603050405020304" pitchFamily="18" charset="0"/>
                <a:cs typeface="Times New Roman" panose="02020603050405020304" pitchFamily="18" charset="0"/>
              </a:rPr>
              <a:t>Д.53. </a:t>
            </a:r>
            <a:r>
              <a:rPr lang="ru-RU" sz="1400" i="1" dirty="0">
                <a:solidFill>
                  <a:prstClr val="black"/>
                </a:solidFill>
                <a:latin typeface="Times New Roman" panose="02020603050405020304" pitchFamily="18" charset="0"/>
                <a:cs typeface="Times New Roman" panose="02020603050405020304" pitchFamily="18" charset="0"/>
              </a:rPr>
              <a:t>Л.1. </a:t>
            </a:r>
          </a:p>
        </p:txBody>
      </p:sp>
      <p:sp>
        <p:nvSpPr>
          <p:cNvPr id="6" name="Прямоугольник 5"/>
          <p:cNvSpPr/>
          <p:nvPr/>
        </p:nvSpPr>
        <p:spPr>
          <a:xfrm>
            <a:off x="0" y="5589240"/>
            <a:ext cx="4788024" cy="954107"/>
          </a:xfrm>
          <a:prstGeom prst="rect">
            <a:avLst/>
          </a:prstGeom>
        </p:spPr>
        <p:txBody>
          <a:bodyPr wrap="square">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Выписки Павленко Н.И. из архивных документов Российского Государственного архива древних актов (РГАДА) по теме «История металлургии в России</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a:solidFill>
                  <a:prstClr val="black"/>
                </a:solidFill>
                <a:latin typeface="Times New Roman" panose="02020603050405020304" pitchFamily="18" charset="0"/>
                <a:cs typeface="Times New Roman" panose="02020603050405020304" pitchFamily="18" charset="0"/>
              </a:rPr>
              <a:t>XVIII</a:t>
            </a:r>
            <a:r>
              <a:rPr lang="ru-RU" sz="1400" dirty="0">
                <a:solidFill>
                  <a:prstClr val="black"/>
                </a:solidFill>
                <a:latin typeface="Times New Roman" panose="02020603050405020304" pitchFamily="18" charset="0"/>
                <a:cs typeface="Times New Roman" panose="02020603050405020304" pitchFamily="18" charset="0"/>
              </a:rPr>
              <a:t> </a:t>
            </a:r>
            <a:r>
              <a:rPr lang="ru-RU" sz="1400" dirty="0" smtClean="0">
                <a:solidFill>
                  <a:prstClr val="black"/>
                </a:solidFill>
                <a:latin typeface="Times New Roman" panose="02020603050405020304" pitchFamily="18" charset="0"/>
                <a:cs typeface="Times New Roman" panose="02020603050405020304" pitchFamily="18" charset="0"/>
              </a:rPr>
              <a:t>в.». </a:t>
            </a:r>
          </a:p>
          <a:p>
            <a:pPr lvl="0" algn="ctr"/>
            <a:r>
              <a:rPr lang="ru-RU" sz="1400" i="1" dirty="0" smtClean="0">
                <a:solidFill>
                  <a:prstClr val="black"/>
                </a:solidFill>
                <a:latin typeface="Times New Roman" panose="02020603050405020304" pitchFamily="18" charset="0"/>
                <a:cs typeface="Times New Roman" panose="02020603050405020304" pitchFamily="18" charset="0"/>
              </a:rPr>
              <a:t>МКУ «Архив». Ф.Р – 606. Оп.7. Д.45. Л.1. </a:t>
            </a:r>
            <a:endParaRPr lang="ru-RU" sz="1400" i="1" dirty="0">
              <a:solidFill>
                <a:prstClr val="black"/>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780" y="627930"/>
            <a:ext cx="3469172" cy="4889301"/>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8064" y="649262"/>
            <a:ext cx="3170616" cy="4889301"/>
          </a:xfrm>
          <a:prstGeom prst="rect">
            <a:avLst/>
          </a:prstGeom>
        </p:spPr>
      </p:pic>
    </p:spTree>
    <p:extLst>
      <p:ext uri="{BB962C8B-B14F-4D97-AF65-F5344CB8AC3E}">
        <p14:creationId xmlns:p14="http://schemas.microsoft.com/office/powerpoint/2010/main" val="729074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4099" name="Picture 3" descr="F:\ПАВЛЕНКО Н.И,\ЧИСТИЛИЩЕ\14 н.и. павленко. 1958 г. у дома.jpeg"/>
          <p:cNvPicPr>
            <a:picLocks noChangeAspect="1" noChangeArrowheads="1"/>
          </p:cNvPicPr>
          <p:nvPr/>
        </p:nvPicPr>
        <p:blipFill>
          <a:blip r:embed="rId2" cstate="print"/>
          <a:srcRect/>
          <a:stretch>
            <a:fillRect/>
          </a:stretch>
        </p:blipFill>
        <p:spPr bwMode="auto">
          <a:xfrm>
            <a:off x="211224" y="980728"/>
            <a:ext cx="3314796" cy="5047831"/>
          </a:xfrm>
          <a:prstGeom prst="rect">
            <a:avLst/>
          </a:prstGeom>
          <a:noFill/>
        </p:spPr>
      </p:pic>
      <p:sp>
        <p:nvSpPr>
          <p:cNvPr id="4" name="Прямоугольник 3"/>
          <p:cNvSpPr/>
          <p:nvPr/>
        </p:nvSpPr>
        <p:spPr>
          <a:xfrm>
            <a:off x="-396552" y="6028559"/>
            <a:ext cx="4968552" cy="738664"/>
          </a:xfrm>
          <a:prstGeom prst="rect">
            <a:avLst/>
          </a:prstGeom>
        </p:spPr>
        <p:txBody>
          <a:bodyPr wrap="square">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Павленко Н.И. у своего дома. </a:t>
            </a:r>
          </a:p>
          <a:p>
            <a:pPr lvl="0" algn="ctr"/>
            <a:r>
              <a:rPr lang="ru-RU" sz="1400" dirty="0" smtClean="0">
                <a:solidFill>
                  <a:prstClr val="black"/>
                </a:solidFill>
                <a:latin typeface="Times New Roman" panose="02020603050405020304" pitchFamily="18" charset="0"/>
                <a:cs typeface="Times New Roman" panose="02020603050405020304" pitchFamily="18" charset="0"/>
              </a:rPr>
              <a:t>Москва. 1958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p:txBody>
      </p:sp>
      <p:pic>
        <p:nvPicPr>
          <p:cNvPr id="5" name="Рисунок 4"/>
          <p:cNvPicPr>
            <a:picLocks noChangeAspect="1"/>
          </p:cNvPicPr>
          <p:nvPr/>
        </p:nvPicPr>
        <p:blipFill>
          <a:blip r:embed="rId3"/>
          <a:stretch>
            <a:fillRect/>
          </a:stretch>
        </p:blipFill>
        <p:spPr>
          <a:xfrm>
            <a:off x="3635896" y="2852935"/>
            <a:ext cx="5432646" cy="1887993"/>
          </a:xfrm>
          <a:prstGeom prst="rect">
            <a:avLst/>
          </a:prstGeom>
        </p:spPr>
      </p:pic>
      <p:sp>
        <p:nvSpPr>
          <p:cNvPr id="6" name="Прямоугольник 5"/>
          <p:cNvSpPr/>
          <p:nvPr/>
        </p:nvSpPr>
        <p:spPr>
          <a:xfrm>
            <a:off x="4211960" y="5818944"/>
            <a:ext cx="4572000" cy="954107"/>
          </a:xfrm>
          <a:prstGeom prst="rect">
            <a:avLst/>
          </a:prstGeom>
        </p:spPr>
        <p:txBody>
          <a:bodyPr>
            <a:spAutoFit/>
          </a:bodyPr>
          <a:lstStyle/>
          <a:p>
            <a:pPr lvl="0" algn="ctr"/>
            <a:r>
              <a:rPr lang="ru-RU" sz="1400" dirty="0">
                <a:solidFill>
                  <a:prstClr val="black"/>
                </a:solidFill>
                <a:latin typeface="Times New Roman" panose="02020603050405020304" pitchFamily="18" charset="0"/>
                <a:cs typeface="Times New Roman" panose="02020603050405020304" pitchFamily="18" charset="0"/>
              </a:rPr>
              <a:t>Диплом доктора исторических наук Павленко Н.И.                          от 14 июня 1963 г.</a:t>
            </a:r>
          </a:p>
          <a:p>
            <a:pPr algn="ctr"/>
            <a:r>
              <a:rPr lang="ru-RU" sz="1400" i="1" dirty="0" smtClean="0">
                <a:solidFill>
                  <a:prstClr val="black"/>
                </a:solidFill>
                <a:latin typeface="Times New Roman" panose="02020603050405020304" pitchFamily="18" charset="0"/>
                <a:cs typeface="Times New Roman" panose="02020603050405020304" pitchFamily="18" charset="0"/>
              </a:rPr>
              <a:t>Документы </a:t>
            </a:r>
            <a:r>
              <a:rPr lang="ru-RU" sz="1400" i="1" dirty="0">
                <a:solidFill>
                  <a:prstClr val="black"/>
                </a:solidFill>
                <a:latin typeface="Times New Roman" panose="02020603050405020304" pitchFamily="18" charset="0"/>
                <a:cs typeface="Times New Roman" panose="02020603050405020304" pitchFamily="18" charset="0"/>
              </a:rPr>
              <a:t>из личного архива Павленко Н.И.</a:t>
            </a:r>
          </a:p>
          <a:p>
            <a:pPr lvl="0" algn="ctr"/>
            <a:r>
              <a:rPr lang="ru-RU" sz="1400" i="1" dirty="0" smtClean="0">
                <a:solidFill>
                  <a:prstClr val="black"/>
                </a:solidFill>
                <a:latin typeface="Times New Roman" panose="02020603050405020304" pitchFamily="18" charset="0"/>
                <a:cs typeface="Times New Roman" panose="02020603050405020304" pitchFamily="18" charset="0"/>
              </a:rPr>
              <a:t> </a:t>
            </a:r>
            <a:endParaRPr lang="ru-RU" sz="1400" i="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3198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741745"/>
            <a:ext cx="3483731" cy="4728455"/>
          </a:xfrm>
          <a:prstGeom prst="rect">
            <a:avLst/>
          </a:prstGeom>
        </p:spPr>
      </p:pic>
      <p:pic>
        <p:nvPicPr>
          <p:cNvPr id="4098" name="Picture 2" descr="F:\ПАВЛЕНКО Н.И,\ЧИСТИЛИЩЕ\11. с сыном Володей, 1960г..jpeg"/>
          <p:cNvPicPr>
            <a:picLocks noChangeAspect="1" noChangeArrowheads="1"/>
          </p:cNvPicPr>
          <p:nvPr/>
        </p:nvPicPr>
        <p:blipFill>
          <a:blip r:embed="rId3"/>
          <a:srcRect/>
          <a:stretch>
            <a:fillRect/>
          </a:stretch>
        </p:blipFill>
        <p:spPr bwMode="auto">
          <a:xfrm>
            <a:off x="3995936" y="1268760"/>
            <a:ext cx="4894992" cy="3791620"/>
          </a:xfrm>
          <a:prstGeom prst="rect">
            <a:avLst/>
          </a:prstGeom>
          <a:noFill/>
        </p:spPr>
      </p:pic>
      <p:sp>
        <p:nvSpPr>
          <p:cNvPr id="5" name="Прямоугольник 4"/>
          <p:cNvSpPr/>
          <p:nvPr/>
        </p:nvSpPr>
        <p:spPr>
          <a:xfrm>
            <a:off x="4211960" y="5591257"/>
            <a:ext cx="4572000" cy="738664"/>
          </a:xfrm>
          <a:prstGeom prst="rect">
            <a:avLst/>
          </a:prstGeom>
        </p:spPr>
        <p:txBody>
          <a:bodyPr>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Павленко Н.И. с сыном Владимиром. </a:t>
            </a:r>
          </a:p>
          <a:p>
            <a:pPr lvl="0" algn="ctr"/>
            <a:r>
              <a:rPr lang="ru-RU" sz="1400" dirty="0" smtClean="0">
                <a:solidFill>
                  <a:prstClr val="black"/>
                </a:solidFill>
                <a:latin typeface="Times New Roman" panose="02020603050405020304" pitchFamily="18" charset="0"/>
                <a:cs typeface="Times New Roman" panose="02020603050405020304" pitchFamily="18" charset="0"/>
              </a:rPr>
              <a:t>Москва. 1960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p:txBody>
      </p:sp>
      <p:sp>
        <p:nvSpPr>
          <p:cNvPr id="6" name="Прямоугольник 5"/>
          <p:cNvSpPr/>
          <p:nvPr/>
        </p:nvSpPr>
        <p:spPr>
          <a:xfrm>
            <a:off x="-180528" y="5591257"/>
            <a:ext cx="4572000" cy="1169551"/>
          </a:xfrm>
          <a:prstGeom prst="rect">
            <a:avLst/>
          </a:prstGeom>
        </p:spPr>
        <p:txBody>
          <a:bodyPr>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Павленко Н.И. с женой, Лилией Фёдоровной </a:t>
            </a:r>
          </a:p>
          <a:p>
            <a:pPr lvl="0" algn="ctr"/>
            <a:r>
              <a:rPr lang="ru-RU" sz="1400" dirty="0" smtClean="0">
                <a:solidFill>
                  <a:prstClr val="black"/>
                </a:solidFill>
                <a:latin typeface="Times New Roman" panose="02020603050405020304" pitchFamily="18" charset="0"/>
                <a:cs typeface="Times New Roman" panose="02020603050405020304" pitchFamily="18" charset="0"/>
              </a:rPr>
              <a:t>и сыном Владимиром. </a:t>
            </a:r>
          </a:p>
          <a:p>
            <a:pPr lvl="0" algn="ctr"/>
            <a:r>
              <a:rPr lang="ru-RU" sz="1400" dirty="0" smtClean="0">
                <a:solidFill>
                  <a:prstClr val="black"/>
                </a:solidFill>
                <a:latin typeface="Times New Roman" panose="02020603050405020304" pitchFamily="18" charset="0"/>
                <a:cs typeface="Times New Roman" panose="02020603050405020304" pitchFamily="18" charset="0"/>
              </a:rPr>
              <a:t>Москва. 50-е годы ХХ века.</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lvl="0" algn="ctr"/>
            <a:endParaRPr lang="ru-RU" sz="1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5180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sp>
        <p:nvSpPr>
          <p:cNvPr id="3" name="Прямоугольник 2"/>
          <p:cNvSpPr/>
          <p:nvPr/>
        </p:nvSpPr>
        <p:spPr>
          <a:xfrm>
            <a:off x="4572000" y="5589239"/>
            <a:ext cx="4572000" cy="954107"/>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Статья Павленко Н.И. «</a:t>
            </a:r>
            <a:r>
              <a:rPr kumimoji="0" lang="ru-RU" sz="1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Одворянивание</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русской буржуазии в </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XVIII </a:t>
            </a:r>
            <a:r>
              <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в</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в  журнале «История СССР»                   за 1961 год № 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a:t>
            </a:r>
            <a:r>
              <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Ф.Р – 606. Оп.7. </a:t>
            </a: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Д.54. </a:t>
            </a:r>
            <a:r>
              <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Л.1. </a:t>
            </a:r>
          </a:p>
        </p:txBody>
      </p:sp>
      <p:sp>
        <p:nvSpPr>
          <p:cNvPr id="6" name="Прямоугольник 5"/>
          <p:cNvSpPr/>
          <p:nvPr/>
        </p:nvSpPr>
        <p:spPr>
          <a:xfrm>
            <a:off x="0" y="5589240"/>
            <a:ext cx="4788024" cy="7386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Рукопись статьи Павленко Н.И. «Василий Никитич Татищев </a:t>
            </a:r>
            <a:r>
              <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(1896–1750</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 отец отечественной исторической эпохи» </a:t>
            </a: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Ф.Р – 606. Оп.7. Д.65. Л.1. </a:t>
            </a:r>
            <a:endPar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096" y="692533"/>
            <a:ext cx="2961534" cy="4752691"/>
          </a:xfrm>
          <a:prstGeom prst="rect">
            <a:avLst/>
          </a:prstGeom>
        </p:spPr>
      </p:pic>
      <p:pic>
        <p:nvPicPr>
          <p:cNvPr id="5" name="Рисунок 4"/>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tretch>
            <a:fillRect/>
          </a:stretch>
        </p:blipFill>
        <p:spPr>
          <a:xfrm>
            <a:off x="683568" y="692533"/>
            <a:ext cx="3312368" cy="4699538"/>
          </a:xfrm>
          <a:prstGeom prst="rect">
            <a:avLst/>
          </a:prstGeom>
        </p:spPr>
      </p:pic>
    </p:spTree>
    <p:extLst>
      <p:ext uri="{BB962C8B-B14F-4D97-AF65-F5344CB8AC3E}">
        <p14:creationId xmlns:p14="http://schemas.microsoft.com/office/powerpoint/2010/main" val="3193173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4" name="Рисунок 3"/>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7200"/>
                    </a14:imgEffect>
                  </a14:imgLayer>
                </a14:imgProps>
              </a:ext>
              <a:ext uri="{28A0092B-C50C-407E-A947-70E740481C1C}">
                <a14:useLocalDpi xmlns:a14="http://schemas.microsoft.com/office/drawing/2010/main" val="0"/>
              </a:ext>
            </a:extLst>
          </a:blip>
          <a:stretch>
            <a:fillRect/>
          </a:stretch>
        </p:blipFill>
        <p:spPr>
          <a:xfrm>
            <a:off x="2951820" y="620688"/>
            <a:ext cx="3240360" cy="4860540"/>
          </a:xfrm>
          <a:prstGeom prst="rect">
            <a:avLst/>
          </a:prstGeom>
        </p:spPr>
      </p:pic>
      <p:sp>
        <p:nvSpPr>
          <p:cNvPr id="3" name="Прямоугольник 2"/>
          <p:cNvSpPr/>
          <p:nvPr/>
        </p:nvSpPr>
        <p:spPr>
          <a:xfrm>
            <a:off x="1619672" y="5481228"/>
            <a:ext cx="6552728" cy="1200329"/>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Николай Иванович </a:t>
            </a:r>
            <a:r>
              <a:rPr lang="ru-RU" b="1" dirty="0">
                <a:latin typeface="Times New Roman" panose="02020603050405020304" pitchFamily="18" charset="0"/>
                <a:cs typeface="Times New Roman" panose="02020603050405020304" pitchFamily="18" charset="0"/>
              </a:rPr>
              <a:t>Павленко </a:t>
            </a:r>
            <a:r>
              <a:rPr lang="ru-RU" dirty="0">
                <a:latin typeface="Times New Roman" panose="02020603050405020304" pitchFamily="18" charset="0"/>
                <a:cs typeface="Times New Roman" panose="02020603050405020304" pitchFamily="18" charset="0"/>
              </a:rPr>
              <a:t>(15.02.1916 – 09.06.2016) –</a:t>
            </a:r>
          </a:p>
          <a:p>
            <a:pPr algn="ct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профессор, доктор </a:t>
            </a:r>
            <a:r>
              <a:rPr lang="ru-RU" dirty="0">
                <a:latin typeface="Times New Roman" panose="02020603050405020304" pitchFamily="18" charset="0"/>
                <a:cs typeface="Times New Roman" panose="02020603050405020304" pitchFamily="18" charset="0"/>
              </a:rPr>
              <a:t>исторических </a:t>
            </a:r>
            <a:r>
              <a:rPr lang="ru-RU" dirty="0" smtClean="0">
                <a:latin typeface="Times New Roman" panose="02020603050405020304" pitchFamily="18" charset="0"/>
                <a:cs typeface="Times New Roman" panose="02020603050405020304" pitchFamily="18" charset="0"/>
              </a:rPr>
              <a:t>наук,</a:t>
            </a:r>
            <a:endParaRPr lang="ru-RU" dirty="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Член Союза </a:t>
            </a:r>
            <a:r>
              <a:rPr lang="ru-RU" dirty="0">
                <a:latin typeface="Times New Roman" panose="02020603050405020304" pitchFamily="18" charset="0"/>
                <a:cs typeface="Times New Roman" panose="02020603050405020304" pitchFamily="18" charset="0"/>
              </a:rPr>
              <a:t>писателей СССР, </a:t>
            </a:r>
            <a:r>
              <a:rPr lang="ru-RU" dirty="0" smtClean="0">
                <a:latin typeface="Times New Roman" panose="02020603050405020304" pitchFamily="18" charset="0"/>
                <a:cs typeface="Times New Roman" panose="02020603050405020304" pitchFamily="18" charset="0"/>
              </a:rPr>
              <a:t>Почётный гражданин </a:t>
            </a:r>
            <a:r>
              <a:rPr lang="ru-RU" dirty="0">
                <a:latin typeface="Times New Roman" panose="02020603050405020304" pitchFamily="18" charset="0"/>
                <a:cs typeface="Times New Roman" panose="02020603050405020304" pitchFamily="18" charset="0"/>
              </a:rPr>
              <a:t>города Ейска </a:t>
            </a:r>
          </a:p>
          <a:p>
            <a:pPr algn="ct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sp>
        <p:nvSpPr>
          <p:cNvPr id="3" name="Прямоугольник 2"/>
          <p:cNvSpPr/>
          <p:nvPr/>
        </p:nvSpPr>
        <p:spPr>
          <a:xfrm>
            <a:off x="4572000" y="5589239"/>
            <a:ext cx="4572000" cy="1169551"/>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Рукопись статьи Павленко Н.И. «История будет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помнить во веки веков», посвященная                             Погодину М.П. (</a:t>
            </a:r>
            <a:r>
              <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1800–1875) </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русскому историку, писателю, коллекционеру, общественному деятелю.</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a:t>
            </a:r>
            <a:r>
              <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Ф.Р – 606. Оп.7. </a:t>
            </a: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Д.66. </a:t>
            </a:r>
            <a:r>
              <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Л.1. </a:t>
            </a:r>
          </a:p>
        </p:txBody>
      </p:sp>
      <p:sp>
        <p:nvSpPr>
          <p:cNvPr id="6" name="Прямоугольник 5"/>
          <p:cNvSpPr/>
          <p:nvPr/>
        </p:nvSpPr>
        <p:spPr>
          <a:xfrm>
            <a:off x="0" y="5696960"/>
            <a:ext cx="4788024"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Рукопись </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монографии Павленко Н.И. «Михаил Петрович Погодин», посвящённой жизни и творчеству российского историка </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XIX </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века.</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Ф.Р – 606. Оп.7. Д.67. Л.110. </a:t>
            </a:r>
            <a:endPar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705481"/>
            <a:ext cx="3361064" cy="4752691"/>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0072" y="705480"/>
            <a:ext cx="3361064" cy="4752691"/>
          </a:xfrm>
          <a:prstGeom prst="rect">
            <a:avLst/>
          </a:prstGeom>
        </p:spPr>
      </p:pic>
    </p:spTree>
    <p:extLst>
      <p:ext uri="{BB962C8B-B14F-4D97-AF65-F5344CB8AC3E}">
        <p14:creationId xmlns:p14="http://schemas.microsoft.com/office/powerpoint/2010/main" val="2386098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sp>
        <p:nvSpPr>
          <p:cNvPr id="4" name="Прямоугольник 3"/>
          <p:cNvSpPr/>
          <p:nvPr/>
        </p:nvSpPr>
        <p:spPr>
          <a:xfrm>
            <a:off x="4391472" y="5626112"/>
            <a:ext cx="4572000" cy="1169551"/>
          </a:xfrm>
          <a:prstGeom prst="rect">
            <a:avLst/>
          </a:prstGeom>
        </p:spPr>
        <p:txBody>
          <a:bodyPr>
            <a:spAutoFit/>
          </a:bodyPr>
          <a:lstStyle/>
          <a:p>
            <a:pPr algn="ctr"/>
            <a:r>
              <a:rPr lang="ru-RU" sz="1400" dirty="0" smtClean="0">
                <a:latin typeface="Times New Roman" panose="02020603050405020304" pitchFamily="18" charset="0"/>
                <a:cs typeface="Times New Roman" panose="02020603050405020304" pitchFamily="18" charset="0"/>
              </a:rPr>
              <a:t>Вид на здание Московского государственного педагогического института им. В.И. Ленина, в котором преподавал Павленко Н.И.</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algn="ctr"/>
            <a:endParaRPr lang="ru-RU" sz="1400" dirty="0">
              <a:latin typeface="Times New Roman" panose="02020603050405020304" pitchFamily="18" charset="0"/>
              <a:cs typeface="Times New Roman" panose="02020603050405020304" pitchFamily="18" charset="0"/>
            </a:endParaRPr>
          </a:p>
        </p:txBody>
      </p:sp>
      <p:pic>
        <p:nvPicPr>
          <p:cNvPr id="2050" name="Picture 2" descr="F:\ПАВЛЕНКО Н.И,\1325722+.jpg"/>
          <p:cNvPicPr>
            <a:picLocks noChangeAspect="1" noChangeArrowheads="1"/>
          </p:cNvPicPr>
          <p:nvPr/>
        </p:nvPicPr>
        <p:blipFill>
          <a:blip r:embed="rId2"/>
          <a:srcRect/>
          <a:stretch>
            <a:fillRect/>
          </a:stretch>
        </p:blipFill>
        <p:spPr bwMode="auto">
          <a:xfrm>
            <a:off x="3929058" y="1571612"/>
            <a:ext cx="4992698" cy="3703674"/>
          </a:xfrm>
          <a:prstGeom prst="rect">
            <a:avLst/>
          </a:prstGeom>
          <a:noFill/>
        </p:spPr>
      </p:pic>
      <p:pic>
        <p:nvPicPr>
          <p:cNvPr id="3" name="Рисунок 2"/>
          <p:cNvPicPr>
            <a:picLocks noChangeAspect="1"/>
          </p:cNvPicPr>
          <p:nvPr/>
        </p:nvPicPr>
        <p:blipFill>
          <a:blip r:embed="rId3"/>
          <a:stretch>
            <a:fillRect/>
          </a:stretch>
        </p:blipFill>
        <p:spPr>
          <a:xfrm>
            <a:off x="251520" y="722811"/>
            <a:ext cx="3456384" cy="4884160"/>
          </a:xfrm>
          <a:prstGeom prst="rect">
            <a:avLst/>
          </a:prstGeom>
        </p:spPr>
      </p:pic>
      <p:sp>
        <p:nvSpPr>
          <p:cNvPr id="9" name="Прямоугольник 8"/>
          <p:cNvSpPr/>
          <p:nvPr/>
        </p:nvSpPr>
        <p:spPr>
          <a:xfrm>
            <a:off x="0" y="5606971"/>
            <a:ext cx="4572000" cy="1384995"/>
          </a:xfrm>
          <a:prstGeom prst="rect">
            <a:avLst/>
          </a:prstGeom>
        </p:spPr>
        <p:txBody>
          <a:bodyPr>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Выписка из протокола № 4 Учёного Совета</a:t>
            </a:r>
          </a:p>
          <a:p>
            <a:pPr lvl="0" algn="ctr"/>
            <a:r>
              <a:rPr lang="ru-RU" sz="1400" dirty="0" smtClean="0">
                <a:solidFill>
                  <a:prstClr val="black"/>
                </a:solidFill>
                <a:latin typeface="Times New Roman" panose="02020603050405020304" pitchFamily="18" charset="0"/>
                <a:cs typeface="Times New Roman" panose="02020603050405020304" pitchFamily="18" charset="0"/>
              </a:rPr>
              <a:t>исторического факультета МГПИ им. В.И. Ленина                         от 17 ноября 1976 г. на выдвижении Павленко Н.И. для избрания в члены-корреспонденты АН СССР.</a:t>
            </a:r>
          </a:p>
          <a:p>
            <a:pPr algn="ctr"/>
            <a:r>
              <a:rPr lang="ru-RU" sz="1400" i="1" dirty="0" smtClean="0">
                <a:solidFill>
                  <a:prstClr val="black"/>
                </a:solidFill>
                <a:latin typeface="Times New Roman" panose="02020603050405020304" pitchFamily="18" charset="0"/>
                <a:cs typeface="Times New Roman" panose="02020603050405020304" pitchFamily="18" charset="0"/>
              </a:rPr>
              <a:t>МКУ «Архив». Ф.Р – 606. Оп.7. Д.38. Л.6. </a:t>
            </a:r>
            <a:endParaRPr lang="ru-RU" sz="1400" dirty="0" smtClean="0">
              <a:solidFill>
                <a:prstClr val="black"/>
              </a:solidFill>
              <a:latin typeface="Times New Roman" panose="02020603050405020304" pitchFamily="18" charset="0"/>
              <a:cs typeface="Times New Roman" panose="02020603050405020304" pitchFamily="18" charset="0"/>
            </a:endParaRPr>
          </a:p>
          <a:p>
            <a:pPr lvl="0" algn="ctr"/>
            <a:endParaRPr lang="ru-RU" sz="1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0958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076" name="Picture 4" descr="F:\ПАВЛЕНКО Н.И,\ЧИСТИЛИЩЕ\13 междун. конгр. ист наук 1970.jpeg"/>
          <p:cNvPicPr>
            <a:picLocks noChangeAspect="1" noChangeArrowheads="1"/>
          </p:cNvPicPr>
          <p:nvPr/>
        </p:nvPicPr>
        <p:blipFill>
          <a:blip r:embed="rId2" cstate="print"/>
          <a:srcRect/>
          <a:stretch>
            <a:fillRect/>
          </a:stretch>
        </p:blipFill>
        <p:spPr bwMode="auto">
          <a:xfrm>
            <a:off x="4671179" y="1916832"/>
            <a:ext cx="4400553" cy="2875822"/>
          </a:xfrm>
          <a:prstGeom prst="rect">
            <a:avLst/>
          </a:prstGeom>
          <a:noFill/>
        </p:spPr>
      </p:pic>
      <p:sp>
        <p:nvSpPr>
          <p:cNvPr id="8" name="Прямоугольник 7"/>
          <p:cNvSpPr/>
          <p:nvPr/>
        </p:nvSpPr>
        <p:spPr>
          <a:xfrm>
            <a:off x="4702429" y="5215990"/>
            <a:ext cx="4289636" cy="1169551"/>
          </a:xfrm>
          <a:prstGeom prst="rect">
            <a:avLst/>
          </a:prstGeom>
        </p:spPr>
        <p:txBody>
          <a:bodyPr wrap="none">
            <a:spAutoFit/>
          </a:bodyPr>
          <a:lstStyle/>
          <a:p>
            <a:pPr algn="ctr"/>
            <a:r>
              <a:rPr lang="ru-RU" sz="1400" dirty="0" smtClean="0">
                <a:latin typeface="Times New Roman" pitchFamily="18" charset="0"/>
                <a:cs typeface="Times New Roman" pitchFamily="18" charset="0"/>
              </a:rPr>
              <a:t>Павленко Н.И. </a:t>
            </a:r>
            <a:r>
              <a:rPr lang="ru-RU" sz="1400" dirty="0">
                <a:latin typeface="Times New Roman" pitchFamily="18" charset="0"/>
                <a:cs typeface="Times New Roman" pitchFamily="18" charset="0"/>
              </a:rPr>
              <a:t>(второй слева) </a:t>
            </a:r>
            <a:r>
              <a:rPr lang="ru-RU" sz="1400" dirty="0" smtClean="0">
                <a:latin typeface="Times New Roman" pitchFamily="18" charset="0"/>
                <a:cs typeface="Times New Roman" pitchFamily="18" charset="0"/>
              </a:rPr>
              <a:t>участник </a:t>
            </a:r>
          </a:p>
          <a:p>
            <a:pPr algn="ctr"/>
            <a:r>
              <a:rPr lang="ru-RU" sz="1400" dirty="0" smtClean="0">
                <a:latin typeface="Times New Roman" pitchFamily="18" charset="0"/>
                <a:cs typeface="Times New Roman" pitchFamily="18" charset="0"/>
              </a:rPr>
              <a:t>13-го Международного конгресса исторических наук.</a:t>
            </a:r>
          </a:p>
          <a:p>
            <a:pPr algn="ctr"/>
            <a:r>
              <a:rPr lang="ru-RU" sz="1400" dirty="0" smtClean="0">
                <a:latin typeface="Times New Roman" pitchFamily="18" charset="0"/>
                <a:cs typeface="Times New Roman" pitchFamily="18" charset="0"/>
              </a:rPr>
              <a:t>Москва, 1970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algn="ctr"/>
            <a:endParaRPr lang="ru-RU" sz="1400" dirty="0">
              <a:latin typeface="Times New Roman" pitchFamily="18" charset="0"/>
              <a:cs typeface="Times New Roman" pitchFamily="18" charset="0"/>
            </a:endParaRPr>
          </a:p>
        </p:txBody>
      </p:sp>
      <p:pic>
        <p:nvPicPr>
          <p:cNvPr id="5" name="Рисунок 4"/>
          <p:cNvPicPr>
            <a:picLocks noChangeAspect="1"/>
          </p:cNvPicPr>
          <p:nvPr/>
        </p:nvPicPr>
        <p:blipFill>
          <a:blip r:embed="rId3"/>
          <a:stretch>
            <a:fillRect/>
          </a:stretch>
        </p:blipFill>
        <p:spPr>
          <a:xfrm>
            <a:off x="63847" y="2714487"/>
            <a:ext cx="4508153" cy="1544460"/>
          </a:xfrm>
          <a:prstGeom prst="rect">
            <a:avLst/>
          </a:prstGeom>
        </p:spPr>
      </p:pic>
      <p:sp>
        <p:nvSpPr>
          <p:cNvPr id="6" name="Прямоугольник 5"/>
          <p:cNvSpPr/>
          <p:nvPr/>
        </p:nvSpPr>
        <p:spPr>
          <a:xfrm>
            <a:off x="141118" y="5300106"/>
            <a:ext cx="4572000" cy="523220"/>
          </a:xfrm>
          <a:prstGeom prst="rect">
            <a:avLst/>
          </a:prstGeom>
        </p:spPr>
        <p:txBody>
          <a:bodyPr>
            <a:spAutoFit/>
          </a:bodyPr>
          <a:lstStyle/>
          <a:p>
            <a:pPr lvl="0" algn="ctr"/>
            <a:r>
              <a:rPr lang="ru-RU" sz="1400" dirty="0">
                <a:solidFill>
                  <a:prstClr val="black"/>
                </a:solidFill>
                <a:latin typeface="Times New Roman" panose="02020603050405020304" pitchFamily="18" charset="0"/>
                <a:cs typeface="Times New Roman" panose="02020603050405020304" pitchFamily="18" charset="0"/>
              </a:rPr>
              <a:t>Аттестат профессора Павленко Н.И. от 17 мая 1968 г.</a:t>
            </a:r>
          </a:p>
          <a:p>
            <a:pPr lvl="0" algn="ctr"/>
            <a:r>
              <a:rPr lang="ru-RU" sz="1400" dirty="0">
                <a:solidFill>
                  <a:prstClr val="black"/>
                </a:solidFill>
                <a:latin typeface="Times New Roman" panose="02020603050405020304" pitchFamily="18" charset="0"/>
                <a:cs typeface="Times New Roman" panose="02020603050405020304" pitchFamily="18" charset="0"/>
              </a:rPr>
              <a:t> </a:t>
            </a:r>
            <a:r>
              <a:rPr lang="ru-RU" sz="1400" i="1" dirty="0">
                <a:solidFill>
                  <a:prstClr val="black"/>
                </a:solidFill>
                <a:latin typeface="Times New Roman" panose="02020603050405020304" pitchFamily="18" charset="0"/>
                <a:cs typeface="Times New Roman" panose="02020603050405020304" pitchFamily="18" charset="0"/>
              </a:rPr>
              <a:t>Документы из личного архива Павленко Н.И.</a:t>
            </a:r>
          </a:p>
        </p:txBody>
      </p:sp>
    </p:spTree>
    <p:extLst>
      <p:ext uri="{BB962C8B-B14F-4D97-AF65-F5344CB8AC3E}">
        <p14:creationId xmlns:p14="http://schemas.microsoft.com/office/powerpoint/2010/main" val="1243581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226" y="1839947"/>
            <a:ext cx="4128447" cy="2938078"/>
          </a:xfrm>
          <a:prstGeom prst="rect">
            <a:avLst/>
          </a:prstGeom>
        </p:spPr>
      </p:pic>
      <p:sp>
        <p:nvSpPr>
          <p:cNvPr id="4" name="Прямоугольник 3"/>
          <p:cNvSpPr/>
          <p:nvPr/>
        </p:nvSpPr>
        <p:spPr>
          <a:xfrm>
            <a:off x="-16551" y="5304786"/>
            <a:ext cx="4572000" cy="1384995"/>
          </a:xfrm>
          <a:prstGeom prst="rect">
            <a:avLst/>
          </a:prstGeom>
        </p:spPr>
        <p:txBody>
          <a:bodyPr>
            <a:spAutoFit/>
          </a:bodyPr>
          <a:lstStyle/>
          <a:p>
            <a:pPr algn="ctr"/>
            <a:r>
              <a:rPr lang="ru-RU" sz="1400" dirty="0">
                <a:latin typeface="Times New Roman" panose="02020603050405020304" pitchFamily="18" charset="0"/>
                <a:cs typeface="Times New Roman" panose="02020603050405020304" pitchFamily="18" charset="0"/>
              </a:rPr>
              <a:t>Павленко Николай Иванович и </a:t>
            </a:r>
            <a:r>
              <a:rPr lang="ru-RU" sz="1400" dirty="0" smtClean="0">
                <a:latin typeface="Times New Roman" panose="02020603050405020304" pitchFamily="18" charset="0"/>
                <a:cs typeface="Times New Roman" panose="02020603050405020304" pitchFamily="18" charset="0"/>
              </a:rPr>
              <a:t>академик </a:t>
            </a:r>
            <a:r>
              <a:rPr lang="ru-RU" sz="1400" dirty="0" err="1" smtClean="0">
                <a:latin typeface="Times New Roman" panose="02020603050405020304" pitchFamily="18" charset="0"/>
                <a:cs typeface="Times New Roman" panose="02020603050405020304" pitchFamily="18" charset="0"/>
              </a:rPr>
              <a:t>Чубарьян</a:t>
            </a:r>
            <a:r>
              <a:rPr lang="ru-RU" sz="1400" dirty="0" smtClean="0">
                <a:latin typeface="Times New Roman" panose="02020603050405020304" pitchFamily="18" charset="0"/>
                <a:cs typeface="Times New Roman" panose="02020603050405020304" pitchFamily="18" charset="0"/>
              </a:rPr>
              <a:t> Александр </a:t>
            </a:r>
            <a:r>
              <a:rPr lang="ru-RU" sz="1400" dirty="0" err="1" smtClean="0">
                <a:latin typeface="Times New Roman" panose="02020603050405020304" pitchFamily="18" charset="0"/>
                <a:cs typeface="Times New Roman" panose="02020603050405020304" pitchFamily="18" charset="0"/>
              </a:rPr>
              <a:t>Оганович</a:t>
            </a:r>
            <a:r>
              <a:rPr lang="ru-RU" sz="1400" dirty="0" smtClean="0">
                <a:latin typeface="Times New Roman" panose="02020603050405020304" pitchFamily="18" charset="0"/>
                <a:cs typeface="Times New Roman" panose="02020603050405020304" pitchFamily="18" charset="0"/>
              </a:rPr>
              <a:t> (справа), директор Института </a:t>
            </a:r>
            <a:r>
              <a:rPr lang="ru-RU" sz="1400" dirty="0">
                <a:latin typeface="Times New Roman" panose="02020603050405020304" pitchFamily="18" charset="0"/>
                <a:cs typeface="Times New Roman" panose="02020603050405020304" pitchFamily="18" charset="0"/>
              </a:rPr>
              <a:t>всеобщей истории </a:t>
            </a:r>
            <a:r>
              <a:rPr lang="ru-RU" sz="1400" dirty="0" smtClean="0">
                <a:latin typeface="Times New Roman" panose="02020603050405020304" pitchFamily="18" charset="0"/>
                <a:cs typeface="Times New Roman" panose="02020603050405020304" pitchFamily="18" charset="0"/>
              </a:rPr>
              <a:t>РАН (1988–2015). </a:t>
            </a:r>
          </a:p>
          <a:p>
            <a:pPr algn="ctr"/>
            <a:r>
              <a:rPr lang="ru-RU" sz="1400" dirty="0" smtClean="0">
                <a:latin typeface="Times New Roman" panose="02020603050405020304" pitchFamily="18" charset="0"/>
                <a:cs typeface="Times New Roman" panose="02020603050405020304" pitchFamily="18" charset="0"/>
              </a:rPr>
              <a:t>Москва, начало 2000-х годов.</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algn="ctr"/>
            <a:endParaRPr lang="ru-RU" sz="14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rotWithShape="1">
          <a:blip r:embed="rId3"/>
          <a:srcRect/>
          <a:stretch/>
        </p:blipFill>
        <p:spPr>
          <a:xfrm>
            <a:off x="4393803" y="2780928"/>
            <a:ext cx="4654678" cy="1656184"/>
          </a:xfrm>
          <a:prstGeom prst="rect">
            <a:avLst/>
          </a:prstGeom>
        </p:spPr>
      </p:pic>
      <p:sp>
        <p:nvSpPr>
          <p:cNvPr id="6" name="Прямоугольник 5"/>
          <p:cNvSpPr/>
          <p:nvPr/>
        </p:nvSpPr>
        <p:spPr>
          <a:xfrm>
            <a:off x="4476481" y="5316364"/>
            <a:ext cx="4572000" cy="738664"/>
          </a:xfrm>
          <a:prstGeom prst="rect">
            <a:avLst/>
          </a:prstGeom>
        </p:spPr>
        <p:txBody>
          <a:bodyPr>
            <a:spAutoFit/>
          </a:bodyPr>
          <a:lstStyle/>
          <a:p>
            <a:pPr lvl="0" algn="ctr"/>
            <a:r>
              <a:rPr lang="ru-RU" sz="1400" dirty="0">
                <a:solidFill>
                  <a:prstClr val="black"/>
                </a:solidFill>
                <a:latin typeface="Times New Roman" panose="02020603050405020304" pitchFamily="18" charset="0"/>
                <a:cs typeface="Times New Roman" panose="02020603050405020304" pitchFamily="18" charset="0"/>
              </a:rPr>
              <a:t>Членский билет Союза писателей России Павленко Н.И. от 27 августа 2001 г. </a:t>
            </a:r>
          </a:p>
          <a:p>
            <a:pPr lvl="0" algn="ctr"/>
            <a:r>
              <a:rPr lang="ru-RU" sz="1400" i="1" dirty="0">
                <a:solidFill>
                  <a:prstClr val="black"/>
                </a:solidFill>
                <a:latin typeface="Times New Roman" panose="02020603050405020304" pitchFamily="18" charset="0"/>
                <a:cs typeface="Times New Roman" panose="02020603050405020304" pitchFamily="18" charset="0"/>
              </a:rPr>
              <a:t>Документы из личного архива Павленко Н.И.</a:t>
            </a:r>
          </a:p>
        </p:txBody>
      </p:sp>
    </p:spTree>
    <p:extLst>
      <p:ext uri="{BB962C8B-B14F-4D97-AF65-F5344CB8AC3E}">
        <p14:creationId xmlns:p14="http://schemas.microsoft.com/office/powerpoint/2010/main" val="1132199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1311" y="673756"/>
            <a:ext cx="1682356" cy="2373091"/>
          </a:xfrm>
          <a:prstGeom prst="rect">
            <a:avLst/>
          </a:prstGeom>
        </p:spPr>
      </p:pic>
      <p:pic>
        <p:nvPicPr>
          <p:cNvPr id="16" name="Рисунок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9238" y="639858"/>
            <a:ext cx="1594730" cy="2501110"/>
          </a:xfrm>
          <a:prstGeom prst="rect">
            <a:avLst/>
          </a:prstGeom>
        </p:spPr>
      </p:pic>
      <p:pic>
        <p:nvPicPr>
          <p:cNvPr id="17" name="Рисунок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1311" y="3363021"/>
            <a:ext cx="1553907" cy="2489903"/>
          </a:xfrm>
          <a:prstGeom prst="rect">
            <a:avLst/>
          </a:prstGeom>
        </p:spPr>
      </p:pic>
      <p:pic>
        <p:nvPicPr>
          <p:cNvPr id="18" name="Рисунок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06727" y="3328310"/>
            <a:ext cx="1586294" cy="2497455"/>
          </a:xfrm>
          <a:prstGeom prst="rect">
            <a:avLst/>
          </a:prstGeom>
        </p:spPr>
      </p:pic>
      <p:pic>
        <p:nvPicPr>
          <p:cNvPr id="19" name="Рисунок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76159" y="3346183"/>
            <a:ext cx="1535801" cy="2487375"/>
          </a:xfrm>
          <a:prstGeom prst="rect">
            <a:avLst/>
          </a:prstGeom>
        </p:spPr>
      </p:pic>
      <p:pic>
        <p:nvPicPr>
          <p:cNvPr id="20" name="Рисунок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10878" y="3346183"/>
            <a:ext cx="1609594" cy="2483633"/>
          </a:xfrm>
          <a:prstGeom prst="rect">
            <a:avLst/>
          </a:prstGeom>
        </p:spPr>
      </p:pic>
      <p:sp>
        <p:nvSpPr>
          <p:cNvPr id="3" name="Прямоугольник 2"/>
          <p:cNvSpPr/>
          <p:nvPr/>
        </p:nvSpPr>
        <p:spPr>
          <a:xfrm>
            <a:off x="457200" y="5892885"/>
            <a:ext cx="8418694" cy="7386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Книги, написанные Павленко Н.И.</a:t>
            </a:r>
          </a:p>
          <a:p>
            <a:pPr lvl="0" algn="ctr">
              <a:defRPr/>
            </a:pP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Библиотека СИФ </a:t>
            </a:r>
            <a:r>
              <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и  Фонд № </a:t>
            </a: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Р – 606</a:t>
            </a:r>
            <a:r>
              <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Оп. 7. «Павленко Н.И. (</a:t>
            </a:r>
            <a:r>
              <a:rPr lang="ru-RU" sz="1400" i="1" dirty="0">
                <a:solidFill>
                  <a:prstClr val="black"/>
                </a:solidFill>
                <a:latin typeface="Times New Roman" panose="02020603050405020304" pitchFamily="18" charset="0"/>
                <a:cs typeface="Times New Roman" panose="02020603050405020304" pitchFamily="18" charset="0"/>
              </a:rPr>
              <a:t>1916–2016</a:t>
            </a:r>
            <a:r>
              <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профессор, доктор исторических наук, член Союза писателей СССР, Почётный гражданин города Ейска» </a:t>
            </a:r>
          </a:p>
        </p:txBody>
      </p:sp>
      <p:pic>
        <p:nvPicPr>
          <p:cNvPr id="4" name="Рисунок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77379" y="630272"/>
            <a:ext cx="1543093" cy="2520280"/>
          </a:xfrm>
          <a:prstGeom prst="rect">
            <a:avLst/>
          </a:prstGeom>
        </p:spPr>
      </p:pic>
      <p:pic>
        <p:nvPicPr>
          <p:cNvPr id="6" name="Рисунок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77750" y="607507"/>
            <a:ext cx="1610474" cy="2530075"/>
          </a:xfrm>
          <a:prstGeom prst="rect">
            <a:avLst/>
          </a:prstGeom>
        </p:spPr>
      </p:pic>
    </p:spTree>
    <p:extLst>
      <p:ext uri="{BB962C8B-B14F-4D97-AF65-F5344CB8AC3E}">
        <p14:creationId xmlns:p14="http://schemas.microsoft.com/office/powerpoint/2010/main" val="1388810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63688" y="974939"/>
            <a:ext cx="1282882" cy="2060848"/>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5856" y="969149"/>
            <a:ext cx="1281690" cy="2044711"/>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980728"/>
            <a:ext cx="1278783" cy="2060848"/>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28184" y="3209860"/>
            <a:ext cx="1246710" cy="2045019"/>
          </a:xfrm>
          <a:prstGeom prst="rect">
            <a:avLst/>
          </a:prstGeom>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63688" y="3192133"/>
            <a:ext cx="1295911" cy="2101352"/>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88024" y="3220432"/>
            <a:ext cx="1256724" cy="2069859"/>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75856" y="3220432"/>
            <a:ext cx="1281690" cy="2073053"/>
          </a:xfrm>
          <a:prstGeom prst="rect">
            <a:avLst/>
          </a:prstGeom>
        </p:spPr>
      </p:pic>
      <p:pic>
        <p:nvPicPr>
          <p:cNvPr id="12" name="Рисунок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68344" y="3205547"/>
            <a:ext cx="1296144" cy="2109320"/>
          </a:xfrm>
          <a:prstGeom prst="rect">
            <a:avLst/>
          </a:prstGeom>
        </p:spPr>
      </p:pic>
      <p:pic>
        <p:nvPicPr>
          <p:cNvPr id="13" name="Рисунок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28184" y="1012321"/>
            <a:ext cx="1246710" cy="2023466"/>
          </a:xfrm>
          <a:prstGeom prst="rect">
            <a:avLst/>
          </a:prstGeom>
        </p:spPr>
      </p:pic>
      <p:pic>
        <p:nvPicPr>
          <p:cNvPr id="14" name="Рисунок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668344" y="997069"/>
            <a:ext cx="1224136" cy="2016000"/>
          </a:xfrm>
          <a:prstGeom prst="rect">
            <a:avLst/>
          </a:prstGeom>
        </p:spPr>
      </p:pic>
      <p:pic>
        <p:nvPicPr>
          <p:cNvPr id="15" name="Рисунок 1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51520" y="3220432"/>
            <a:ext cx="1264431" cy="2053714"/>
          </a:xfrm>
          <a:prstGeom prst="rect">
            <a:avLst/>
          </a:prstGeom>
        </p:spPr>
      </p:pic>
      <p:sp>
        <p:nvSpPr>
          <p:cNvPr id="5" name="Прямоугольник 4"/>
          <p:cNvSpPr/>
          <p:nvPr/>
        </p:nvSpPr>
        <p:spPr>
          <a:xfrm>
            <a:off x="457200" y="5430329"/>
            <a:ext cx="8229600" cy="7386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Книги, </a:t>
            </a:r>
            <a:r>
              <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написанные Павленко Н.И</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изданные в 2016-2018 годах издательством «Проспект» </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lvl="0" algn="ctr">
              <a:defRPr/>
            </a:pPr>
            <a:r>
              <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Библиотека СИФ и  Фонд № </a:t>
            </a: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Р – 606</a:t>
            </a:r>
            <a:r>
              <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Оп. 7. «Павленко Н.И. (</a:t>
            </a:r>
            <a:r>
              <a:rPr lang="ru-RU" sz="1400" i="1" dirty="0">
                <a:solidFill>
                  <a:prstClr val="black"/>
                </a:solidFill>
                <a:latin typeface="Times New Roman" panose="02020603050405020304" pitchFamily="18" charset="0"/>
                <a:cs typeface="Times New Roman" panose="02020603050405020304" pitchFamily="18" charset="0"/>
              </a:rPr>
              <a:t>1916–2016</a:t>
            </a:r>
            <a:r>
              <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профессор, доктор исторических наук, член Союза писателей СССР, Почётный гражданин города Ейска» </a:t>
            </a:r>
          </a:p>
        </p:txBody>
      </p:sp>
      <p:pic>
        <p:nvPicPr>
          <p:cNvPr id="16" name="Рисунок 1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757247" y="960300"/>
            <a:ext cx="1287501" cy="2069480"/>
          </a:xfrm>
          <a:prstGeom prst="rect">
            <a:avLst/>
          </a:prstGeom>
        </p:spPr>
      </p:pic>
    </p:spTree>
    <p:extLst>
      <p:ext uri="{BB962C8B-B14F-4D97-AF65-F5344CB8AC3E}">
        <p14:creationId xmlns:p14="http://schemas.microsoft.com/office/powerpoint/2010/main" val="3097751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sp>
        <p:nvSpPr>
          <p:cNvPr id="3" name="Прямоугольник 2"/>
          <p:cNvSpPr/>
          <p:nvPr/>
        </p:nvSpPr>
        <p:spPr>
          <a:xfrm>
            <a:off x="4788024" y="5995049"/>
            <a:ext cx="4572000" cy="523220"/>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Книга Павленко Н.И</a:t>
            </a:r>
            <a:r>
              <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«Екатерина Первая</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Ф.Р – 606. Оп.7. Д.24. </a:t>
            </a:r>
          </a:p>
        </p:txBody>
      </p:sp>
      <p:sp>
        <p:nvSpPr>
          <p:cNvPr id="10" name="Прямоугольник 9"/>
          <p:cNvSpPr/>
          <p:nvPr/>
        </p:nvSpPr>
        <p:spPr>
          <a:xfrm>
            <a:off x="-180528" y="5960411"/>
            <a:ext cx="4572000" cy="73866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Рукопись Павленко Н.И. главы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 </a:t>
            </a:r>
            <a:endPar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книги «Екатерина Первая».</a:t>
            </a: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Ф.Р – 606. Оп.7. Д.70. Л.1.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9595" y="715743"/>
            <a:ext cx="3576732" cy="5149613"/>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2609" y="715743"/>
            <a:ext cx="3191839" cy="5184251"/>
          </a:xfrm>
          <a:prstGeom prst="rect">
            <a:avLst/>
          </a:prstGeom>
        </p:spPr>
      </p:pic>
    </p:spTree>
    <p:extLst>
      <p:ext uri="{BB962C8B-B14F-4D97-AF65-F5344CB8AC3E}">
        <p14:creationId xmlns:p14="http://schemas.microsoft.com/office/powerpoint/2010/main" val="42454128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146" y="720501"/>
            <a:ext cx="3478790" cy="5222657"/>
          </a:xfrm>
          <a:prstGeom prst="rect">
            <a:avLst/>
          </a:prstGeom>
        </p:spPr>
      </p:pic>
      <p:sp>
        <p:nvSpPr>
          <p:cNvPr id="3" name="Прямоугольник 2"/>
          <p:cNvSpPr/>
          <p:nvPr/>
        </p:nvSpPr>
        <p:spPr>
          <a:xfrm>
            <a:off x="31923" y="6090652"/>
            <a:ext cx="4572000" cy="523220"/>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Рукопись Павленко Н.И. главы </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II</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книги «Пётр </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II</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МКУ «Архив». Ф.Р – 606. Оп.7. Д.72. Л.1. </a:t>
            </a:r>
          </a:p>
        </p:txBody>
      </p:sp>
      <p:sp>
        <p:nvSpPr>
          <p:cNvPr id="10" name="Прямоугольник 9"/>
          <p:cNvSpPr/>
          <p:nvPr/>
        </p:nvSpPr>
        <p:spPr>
          <a:xfrm>
            <a:off x="4619843" y="6090652"/>
            <a:ext cx="4572000" cy="523220"/>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Книга Павленко Н.И. </a:t>
            </a:r>
            <a:r>
              <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«Пётр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 </a:t>
            </a:r>
            <a:endPar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Библиотека СИФ </a:t>
            </a: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1689.</a:t>
            </a: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4088" y="720501"/>
            <a:ext cx="3240360" cy="5254323"/>
          </a:xfrm>
          <a:prstGeom prst="rect">
            <a:avLst/>
          </a:prstGeom>
        </p:spPr>
      </p:pic>
    </p:spTree>
    <p:extLst>
      <p:ext uri="{BB962C8B-B14F-4D97-AF65-F5344CB8AC3E}">
        <p14:creationId xmlns:p14="http://schemas.microsoft.com/office/powerpoint/2010/main" val="632902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8898" y="764704"/>
            <a:ext cx="3601054" cy="5092048"/>
          </a:xfrm>
          <a:prstGeom prst="rect">
            <a:avLst/>
          </a:prstGeom>
        </p:spPr>
      </p:pic>
      <p:sp>
        <p:nvSpPr>
          <p:cNvPr id="10" name="Прямоугольник 9"/>
          <p:cNvSpPr/>
          <p:nvPr/>
        </p:nvSpPr>
        <p:spPr>
          <a:xfrm>
            <a:off x="107504" y="5880926"/>
            <a:ext cx="4572000" cy="73866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Рукопись Павленко Н.И. главы «Личность императрицы» книги «Анна Иоанновна».</a:t>
            </a: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Ф.Р – 606. Оп.7. Д.75. Л.1. </a:t>
            </a:r>
          </a:p>
        </p:txBody>
      </p:sp>
      <p:sp>
        <p:nvSpPr>
          <p:cNvPr id="8" name="Прямоугольник 7"/>
          <p:cNvSpPr/>
          <p:nvPr/>
        </p:nvSpPr>
        <p:spPr>
          <a:xfrm>
            <a:off x="4811452" y="5890434"/>
            <a:ext cx="4572000" cy="73866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Книга Павленко Н.И. «Анна Иоанновна».</a:t>
            </a: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Библиотека </a:t>
            </a: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СИФ № 1708.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096" y="724828"/>
            <a:ext cx="3178696" cy="5141337"/>
          </a:xfrm>
          <a:prstGeom prst="rect">
            <a:avLst/>
          </a:prstGeom>
        </p:spPr>
      </p:pic>
    </p:spTree>
    <p:extLst>
      <p:ext uri="{BB962C8B-B14F-4D97-AF65-F5344CB8AC3E}">
        <p14:creationId xmlns:p14="http://schemas.microsoft.com/office/powerpoint/2010/main" val="5281346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sp>
        <p:nvSpPr>
          <p:cNvPr id="10" name="Прямоугольник 9"/>
          <p:cNvSpPr/>
          <p:nvPr/>
        </p:nvSpPr>
        <p:spPr>
          <a:xfrm>
            <a:off x="187421" y="5971133"/>
            <a:ext cx="4572000" cy="73866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Рукопись Павленко Н.И. главы «Ветреница на троне» книги </a:t>
            </a:r>
            <a:r>
              <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«Елизавета </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Петровна».</a:t>
            </a: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Ф.Р – 606. Оп.7. Д.80. Л.1. </a:t>
            </a:r>
          </a:p>
        </p:txBody>
      </p:sp>
      <p:sp>
        <p:nvSpPr>
          <p:cNvPr id="8" name="Прямоугольник 7"/>
          <p:cNvSpPr/>
          <p:nvPr/>
        </p:nvSpPr>
        <p:spPr>
          <a:xfrm>
            <a:off x="4759421" y="6047240"/>
            <a:ext cx="4572000" cy="523220"/>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Книга Павленко Н.И. «</a:t>
            </a:r>
            <a:r>
              <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Елизавета Петровна». </a:t>
            </a:r>
            <a:endPar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Ф.Р – 606. Оп.7. Д.31.</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4997" y="669925"/>
            <a:ext cx="3748971" cy="5301208"/>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096" y="669925"/>
            <a:ext cx="3218651" cy="5301208"/>
          </a:xfrm>
          <a:prstGeom prst="rect">
            <a:avLst/>
          </a:prstGeom>
        </p:spPr>
      </p:pic>
    </p:spTree>
    <p:extLst>
      <p:ext uri="{BB962C8B-B14F-4D97-AF65-F5344CB8AC3E}">
        <p14:creationId xmlns:p14="http://schemas.microsoft.com/office/powerpoint/2010/main" val="1485880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sp>
        <p:nvSpPr>
          <p:cNvPr id="5" name="Прямоугольник 4"/>
          <p:cNvSpPr/>
          <p:nvPr/>
        </p:nvSpPr>
        <p:spPr>
          <a:xfrm>
            <a:off x="323528" y="692696"/>
            <a:ext cx="8640960" cy="5909310"/>
          </a:xfrm>
          <a:prstGeom prst="rect">
            <a:avLst/>
          </a:prstGeom>
        </p:spPr>
        <p:txBody>
          <a:bodyPr wrap="square">
            <a:spAutoFit/>
          </a:bodyPr>
          <a:lstStyle/>
          <a:p>
            <a:pPr indent="540385" algn="just">
              <a:spcAft>
                <a:spcPts val="0"/>
              </a:spcAft>
            </a:pPr>
            <a:r>
              <a:rPr lang="ru-RU" sz="1400" dirty="0">
                <a:latin typeface="Times New Roman" panose="02020603050405020304" pitchFamily="18" charset="0"/>
                <a:ea typeface="Times New Roman" panose="02020603050405020304" pitchFamily="18" charset="0"/>
              </a:rPr>
              <a:t>Электронная фотодокументальная выставка «Биограф петровской эпохи» приурочена к 110-летию </a:t>
            </a:r>
            <a:r>
              <a:rPr lang="ru-RU" sz="1400" dirty="0" smtClean="0">
                <a:latin typeface="Times New Roman" panose="02020603050405020304" pitchFamily="18" charset="0"/>
                <a:ea typeface="Times New Roman" panose="02020603050405020304" pitchFamily="18" charset="0"/>
              </a:rPr>
              <a:t>                           со </a:t>
            </a:r>
            <a:r>
              <a:rPr lang="ru-RU" sz="1400" dirty="0">
                <a:latin typeface="Times New Roman" panose="02020603050405020304" pitchFamily="18" charset="0"/>
                <a:ea typeface="Times New Roman" panose="02020603050405020304" pitchFamily="18" charset="0"/>
              </a:rPr>
              <a:t>дня рождения </a:t>
            </a:r>
            <a:r>
              <a:rPr lang="ru-RU" sz="1400" dirty="0" smtClean="0">
                <a:latin typeface="Times New Roman" panose="02020603050405020304" pitchFamily="18" charset="0"/>
                <a:ea typeface="Times New Roman" panose="02020603050405020304" pitchFamily="18" charset="0"/>
              </a:rPr>
              <a:t>Павленко Николая </a:t>
            </a:r>
            <a:r>
              <a:rPr lang="ru-RU" sz="1400" dirty="0">
                <a:latin typeface="Times New Roman" panose="02020603050405020304" pitchFamily="18" charset="0"/>
                <a:ea typeface="Times New Roman" panose="02020603050405020304" pitchFamily="18" charset="0"/>
              </a:rPr>
              <a:t>Ивановича </a:t>
            </a:r>
            <a:r>
              <a:rPr lang="ru-RU" sz="1400" dirty="0" smtClean="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доктора исторических наук, профессора, Заслуженного деятеля науки РСФСР, члена Союза писателей СССР, </a:t>
            </a:r>
            <a:r>
              <a:rPr lang="ru-RU" sz="1400" dirty="0" smtClean="0">
                <a:latin typeface="Times New Roman" panose="02020603050405020304" pitchFamily="18" charset="0"/>
                <a:ea typeface="Times New Roman" panose="02020603050405020304" pitchFamily="18" charset="0"/>
              </a:rPr>
              <a:t>Почётного </a:t>
            </a:r>
            <a:r>
              <a:rPr lang="ru-RU" sz="1400" dirty="0">
                <a:latin typeface="Times New Roman" panose="02020603050405020304" pitchFamily="18" charset="0"/>
                <a:ea typeface="Times New Roman" panose="02020603050405020304" pitchFamily="18" charset="0"/>
              </a:rPr>
              <a:t>гражданина города Ейска, участника Великой Отечественной войны. Эта выставка рассказывает о его </a:t>
            </a:r>
            <a:r>
              <a:rPr lang="ru-RU" sz="1400" dirty="0" smtClean="0">
                <a:latin typeface="Times New Roman" panose="02020603050405020304" pitchFamily="18" charset="0"/>
                <a:ea typeface="Times New Roman" panose="02020603050405020304" pitchFamily="18" charset="0"/>
              </a:rPr>
              <a:t>жизни, многолетней научной работе и том, </a:t>
            </a:r>
            <a:r>
              <a:rPr lang="ru-RU" sz="1400" dirty="0">
                <a:latin typeface="Times New Roman" panose="02020603050405020304" pitchFamily="18" charset="0"/>
                <a:ea typeface="Times New Roman" panose="02020603050405020304" pitchFamily="18" charset="0"/>
              </a:rPr>
              <a:t>какое наследие потомкам он</a:t>
            </a:r>
            <a:r>
              <a:rPr lang="ru-RU" sz="1400" b="1" dirty="0">
                <a:latin typeface="Times New Roman" panose="02020603050405020304" pitchFamily="18" charset="0"/>
                <a:ea typeface="Times New Roman" panose="02020603050405020304" pitchFamily="18" charset="0"/>
              </a:rPr>
              <a:t> </a:t>
            </a:r>
            <a:r>
              <a:rPr lang="ru-RU" sz="1400" dirty="0" smtClean="0">
                <a:latin typeface="Times New Roman" panose="02020603050405020304" pitchFamily="18" charset="0"/>
                <a:ea typeface="Times New Roman" panose="02020603050405020304" pitchFamily="18" charset="0"/>
              </a:rPr>
              <a:t>оставил по </a:t>
            </a:r>
            <a:r>
              <a:rPr lang="ru-RU" sz="1400" dirty="0">
                <a:latin typeface="Times New Roman" panose="02020603050405020304" pitchFamily="18" charset="0"/>
                <a:ea typeface="Times New Roman" panose="02020603050405020304" pitchFamily="18" charset="0"/>
              </a:rPr>
              <a:t>истории России </a:t>
            </a:r>
            <a:r>
              <a:rPr lang="ru-RU" sz="1400" dirty="0" smtClean="0">
                <a:latin typeface="Times New Roman" panose="02020603050405020304" pitchFamily="18" charset="0"/>
                <a:ea typeface="Times New Roman" panose="02020603050405020304" pitchFamily="18" charset="0"/>
              </a:rPr>
              <a:t>XVII–</a:t>
            </a:r>
            <a:r>
              <a:rPr lang="en-US" sz="1400" dirty="0">
                <a:latin typeface="Times New Roman" panose="02020603050405020304" pitchFamily="18" charset="0"/>
                <a:ea typeface="Times New Roman" panose="02020603050405020304" pitchFamily="18" charset="0"/>
              </a:rPr>
              <a:t>XX</a:t>
            </a:r>
            <a:r>
              <a:rPr lang="ru-RU" sz="1400" dirty="0" smtClean="0">
                <a:latin typeface="Times New Roman" panose="02020603050405020304" pitchFamily="18" charset="0"/>
                <a:ea typeface="Times New Roman" panose="02020603050405020304" pitchFamily="18" charset="0"/>
              </a:rPr>
              <a:t> веков.</a:t>
            </a:r>
            <a:r>
              <a:rPr lang="ru-RU" sz="1100" dirty="0" smtClean="0">
                <a:latin typeface="Calibri" panose="020F0502020204030204" pitchFamily="34" charset="0"/>
                <a:ea typeface="Times New Roman" panose="02020603050405020304" pitchFamily="18" charset="0"/>
              </a:rPr>
              <a:t> </a:t>
            </a:r>
            <a:endParaRPr lang="ru-RU" sz="1100" dirty="0">
              <a:latin typeface="Calibri" panose="020F0502020204030204" pitchFamily="34" charset="0"/>
              <a:ea typeface="Times New Roman" panose="02020603050405020304" pitchFamily="18" charset="0"/>
            </a:endParaRPr>
          </a:p>
          <a:p>
            <a:pPr indent="540385" algn="just">
              <a:spcAft>
                <a:spcPts val="0"/>
              </a:spcAft>
            </a:pPr>
            <a:r>
              <a:rPr lang="ru-RU" sz="1400" dirty="0" smtClean="0">
                <a:latin typeface="Times New Roman" panose="02020603050405020304" pitchFamily="18" charset="0"/>
                <a:ea typeface="Times New Roman" panose="02020603050405020304" pitchFamily="18" charset="0"/>
              </a:rPr>
              <a:t>Павленко Николай </a:t>
            </a:r>
            <a:r>
              <a:rPr lang="ru-RU" sz="1400" dirty="0">
                <a:latin typeface="Times New Roman" panose="02020603050405020304" pitchFamily="18" charset="0"/>
                <a:ea typeface="Times New Roman" panose="02020603050405020304" pitchFamily="18" charset="0"/>
              </a:rPr>
              <a:t>Иванович </a:t>
            </a:r>
            <a:r>
              <a:rPr lang="ru-RU" sz="1400" dirty="0" smtClean="0">
                <a:latin typeface="Times New Roman" panose="02020603050405020304" pitchFamily="18" charset="0"/>
                <a:ea typeface="Times New Roman" panose="02020603050405020304" pitchFamily="18" charset="0"/>
              </a:rPr>
              <a:t>родился </a:t>
            </a:r>
            <a:r>
              <a:rPr lang="ru-RU" sz="1400" dirty="0">
                <a:latin typeface="Times New Roman" panose="02020603050405020304" pitchFamily="18" charset="0"/>
                <a:ea typeface="Times New Roman" panose="02020603050405020304" pitchFamily="18" charset="0"/>
              </a:rPr>
              <a:t>15 февраля 1916 </a:t>
            </a:r>
            <a:r>
              <a:rPr lang="ru-RU" sz="1400" dirty="0" smtClean="0">
                <a:latin typeface="Times New Roman" panose="02020603050405020304" pitchFamily="18" charset="0"/>
                <a:ea typeface="Times New Roman" panose="02020603050405020304" pitchFamily="18" charset="0"/>
              </a:rPr>
              <a:t>г. </a:t>
            </a:r>
            <a:r>
              <a:rPr lang="ru-RU" sz="1400" dirty="0">
                <a:latin typeface="Times New Roman" panose="02020603050405020304" pitchFamily="18" charset="0"/>
                <a:ea typeface="Times New Roman" panose="02020603050405020304" pitchFamily="18" charset="0"/>
              </a:rPr>
              <a:t>в </a:t>
            </a:r>
            <a:r>
              <a:rPr lang="ru-RU" sz="1400" dirty="0" err="1">
                <a:latin typeface="Times New Roman" panose="02020603050405020304" pitchFamily="18" charset="0"/>
                <a:ea typeface="Times New Roman" panose="02020603050405020304" pitchFamily="18" charset="0"/>
              </a:rPr>
              <a:t>ст-це</a:t>
            </a:r>
            <a:r>
              <a:rPr lang="ru-RU" sz="1400" dirty="0">
                <a:latin typeface="Times New Roman" panose="02020603050405020304" pitchFamily="18" charset="0"/>
                <a:ea typeface="Times New Roman" panose="02020603050405020304" pitchFamily="18" charset="0"/>
              </a:rPr>
              <a:t> Уманской </a:t>
            </a:r>
            <a:r>
              <a:rPr lang="ru-RU" sz="1400" dirty="0" err="1">
                <a:latin typeface="Times New Roman" panose="02020603050405020304" pitchFamily="18" charset="0"/>
                <a:ea typeface="Times New Roman" panose="02020603050405020304" pitchFamily="18" charset="0"/>
              </a:rPr>
              <a:t>Ейского</a:t>
            </a:r>
            <a:r>
              <a:rPr lang="ru-RU" sz="1400" dirty="0">
                <a:latin typeface="Times New Roman" panose="02020603050405020304" pitchFamily="18" charset="0"/>
                <a:ea typeface="Times New Roman" panose="02020603050405020304" pitchFamily="18" charset="0"/>
              </a:rPr>
              <a:t> отдела Кубанской области (сейчас </a:t>
            </a:r>
            <a:r>
              <a:rPr lang="ru-RU" sz="1400" dirty="0" err="1">
                <a:latin typeface="Times New Roman" panose="02020603050405020304" pitchFamily="18" charset="0"/>
                <a:ea typeface="Times New Roman" panose="02020603050405020304" pitchFamily="18" charset="0"/>
              </a:rPr>
              <a:t>ст-ца</a:t>
            </a:r>
            <a:r>
              <a:rPr lang="ru-RU" sz="1400" dirty="0">
                <a:latin typeface="Times New Roman" panose="02020603050405020304" pitchFamily="18" charset="0"/>
                <a:ea typeface="Times New Roman" panose="02020603050405020304" pitchFamily="18" charset="0"/>
              </a:rPr>
              <a:t> Ленинградская Краснодарского края). Его отец – Иван Григорьевич (</a:t>
            </a:r>
            <a:r>
              <a:rPr lang="ru-RU" sz="1400" dirty="0" smtClean="0">
                <a:latin typeface="Times New Roman" panose="02020603050405020304" pitchFamily="18" charset="0"/>
                <a:ea typeface="Times New Roman" panose="02020603050405020304" pitchFamily="18" charset="0"/>
              </a:rPr>
              <a:t>1879–1975) </a:t>
            </a:r>
            <a:r>
              <a:rPr lang="ru-RU" sz="1400" dirty="0">
                <a:latin typeface="Times New Roman" panose="02020603050405020304" pitchFamily="18" charset="0"/>
                <a:ea typeface="Times New Roman" panose="02020603050405020304" pitchFamily="18" charset="0"/>
              </a:rPr>
              <a:t>был портным, а мать, Наталья Григорьевна, домохозяйкой. В 1921 году Иван Григорьевич с семьёй уехал на свою родину в с. </a:t>
            </a:r>
            <a:r>
              <a:rPr lang="ru-RU" sz="1400" dirty="0" err="1">
                <a:latin typeface="Times New Roman" panose="02020603050405020304" pitchFamily="18" charset="0"/>
                <a:ea typeface="Times New Roman" panose="02020603050405020304" pitchFamily="18" charset="0"/>
              </a:rPr>
              <a:t>Буромка</a:t>
            </a:r>
            <a:r>
              <a:rPr lang="ru-RU" sz="1400" dirty="0">
                <a:latin typeface="Times New Roman" panose="02020603050405020304" pitchFamily="18" charset="0"/>
                <a:ea typeface="Times New Roman" panose="02020603050405020304" pitchFamily="18" charset="0"/>
              </a:rPr>
              <a:t> Черниговской губернии (сейчас </a:t>
            </a:r>
            <a:r>
              <a:rPr lang="ru-RU" sz="1400" dirty="0" err="1">
                <a:latin typeface="Times New Roman" panose="02020603050405020304" pitchFamily="18" charset="0"/>
                <a:ea typeface="Times New Roman" panose="02020603050405020304" pitchFamily="18" charset="0"/>
              </a:rPr>
              <a:t>Прилукский</a:t>
            </a:r>
            <a:r>
              <a:rPr lang="ru-RU" sz="1400" dirty="0">
                <a:latin typeface="Times New Roman" panose="02020603050405020304" pitchFamily="18" charset="0"/>
                <a:ea typeface="Times New Roman" panose="02020603050405020304" pitchFamily="18" charset="0"/>
              </a:rPr>
              <a:t> район Черниговской области Украины), затем из-за отсутствия работы – </a:t>
            </a:r>
            <a:r>
              <a:rPr lang="ru-RU" sz="1400" dirty="0" smtClean="0">
                <a:latin typeface="Times New Roman" panose="02020603050405020304" pitchFamily="18" charset="0"/>
                <a:ea typeface="Times New Roman" panose="02020603050405020304" pitchFamily="18" charset="0"/>
              </a:rPr>
              <a:t>вернулся </a:t>
            </a:r>
            <a:r>
              <a:rPr lang="ru-RU" sz="1400" dirty="0">
                <a:latin typeface="Times New Roman" panose="02020603050405020304" pitchFamily="18" charset="0"/>
                <a:ea typeface="Times New Roman" panose="02020603050405020304" pitchFamily="18" charset="0"/>
              </a:rPr>
              <a:t>в </a:t>
            </a:r>
            <a:r>
              <a:rPr lang="ru-RU" sz="1400" dirty="0" err="1">
                <a:latin typeface="Times New Roman" panose="02020603050405020304" pitchFamily="18" charset="0"/>
                <a:ea typeface="Times New Roman" panose="02020603050405020304" pitchFamily="18" charset="0"/>
              </a:rPr>
              <a:t>ст-цу</a:t>
            </a:r>
            <a:r>
              <a:rPr lang="ru-RU" sz="1400" dirty="0">
                <a:latin typeface="Times New Roman" panose="02020603050405020304" pitchFamily="18" charset="0"/>
                <a:ea typeface="Times New Roman" panose="02020603050405020304" pitchFamily="18" charset="0"/>
              </a:rPr>
              <a:t> Уманскую.</a:t>
            </a:r>
            <a:endParaRPr lang="ru-RU" sz="1100" dirty="0">
              <a:latin typeface="Calibri" panose="020F0502020204030204" pitchFamily="34" charset="0"/>
              <a:ea typeface="Times New Roman" panose="02020603050405020304" pitchFamily="18" charset="0"/>
            </a:endParaRPr>
          </a:p>
          <a:p>
            <a:pPr indent="540385" algn="just">
              <a:spcAft>
                <a:spcPts val="0"/>
              </a:spcAft>
            </a:pPr>
            <a:r>
              <a:rPr lang="ru-RU" sz="1400" dirty="0">
                <a:latin typeface="Times New Roman" panose="02020603050405020304" pitchFamily="18" charset="0"/>
                <a:ea typeface="Times New Roman" panose="02020603050405020304" pitchFamily="18" charset="0"/>
              </a:rPr>
              <a:t>В 1930 году семья Павленко переехала в г. Ейск, а Николай Павленко стал учеником 7-го класса </a:t>
            </a:r>
            <a:r>
              <a:rPr lang="ru-RU" sz="1400" dirty="0" smtClean="0">
                <a:latin typeface="Times New Roman" panose="02020603050405020304" pitchFamily="18" charset="0"/>
                <a:ea typeface="Times New Roman" panose="02020603050405020304" pitchFamily="18" charset="0"/>
              </a:rPr>
              <a:t>                         школы </a:t>
            </a:r>
            <a:r>
              <a:rPr lang="ru-RU" sz="1400" dirty="0">
                <a:latin typeface="Times New Roman" panose="02020603050405020304" pitchFamily="18" charset="0"/>
                <a:ea typeface="Times New Roman" panose="02020603050405020304" pitchFamily="18" charset="0"/>
              </a:rPr>
              <a:t>II ступени, которая располагалась в здании бывшей </a:t>
            </a:r>
            <a:r>
              <a:rPr lang="ru-RU" sz="1400" dirty="0" err="1">
                <a:latin typeface="Times New Roman" panose="02020603050405020304" pitchFamily="18" charset="0"/>
                <a:ea typeface="Times New Roman" panose="02020603050405020304" pitchFamily="18" charset="0"/>
              </a:rPr>
              <a:t>Ксенинской</a:t>
            </a:r>
            <a:r>
              <a:rPr lang="ru-RU" sz="1400" dirty="0">
                <a:latin typeface="Times New Roman" panose="02020603050405020304" pitchFamily="18" charset="0"/>
                <a:ea typeface="Times New Roman" panose="02020603050405020304" pitchFamily="18" charset="0"/>
              </a:rPr>
              <a:t> гимназии (ныне в этом здании размещается </a:t>
            </a:r>
            <a:r>
              <a:rPr lang="ru-RU" sz="1400" dirty="0" smtClean="0">
                <a:latin typeface="Times New Roman" panose="02020603050405020304" pitchFamily="18" charset="0"/>
                <a:ea typeface="Times New Roman" panose="02020603050405020304" pitchFamily="18" charset="0"/>
              </a:rPr>
              <a:t>средняя </a:t>
            </a:r>
            <a:r>
              <a:rPr lang="ru-RU" sz="1400" dirty="0">
                <a:latin typeface="Times New Roman" panose="02020603050405020304" pitchFamily="18" charset="0"/>
                <a:ea typeface="Times New Roman" panose="02020603050405020304" pitchFamily="18" charset="0"/>
              </a:rPr>
              <a:t>общеобразовательная школа № 2 </a:t>
            </a:r>
            <a:r>
              <a:rPr lang="ru-RU" sz="1400" dirty="0" smtClean="0">
                <a:latin typeface="Times New Roman" panose="02020603050405020304" pitchFamily="18" charset="0"/>
                <a:ea typeface="Times New Roman" panose="02020603050405020304" pitchFamily="18" charset="0"/>
              </a:rPr>
              <a:t>имени </a:t>
            </a:r>
            <a:r>
              <a:rPr lang="ru-RU" sz="1400" dirty="0">
                <a:latin typeface="Times New Roman" panose="02020603050405020304" pitchFamily="18" charset="0"/>
                <a:ea typeface="Times New Roman" panose="02020603050405020304" pitchFamily="18" charset="0"/>
              </a:rPr>
              <a:t>Героя Советского </a:t>
            </a:r>
            <a:r>
              <a:rPr lang="ru-RU" sz="1400" dirty="0" smtClean="0">
                <a:latin typeface="Times New Roman" panose="02020603050405020304" pitchFamily="18" charset="0"/>
                <a:ea typeface="Times New Roman" panose="02020603050405020304" pitchFamily="18" charset="0"/>
              </a:rPr>
              <a:t>Союза А.В</a:t>
            </a:r>
            <a:r>
              <a:rPr lang="ru-RU" sz="1400" dirty="0">
                <a:latin typeface="Times New Roman" panose="02020603050405020304" pitchFamily="18" charset="0"/>
                <a:ea typeface="Times New Roman" panose="02020603050405020304" pitchFamily="18" charset="0"/>
              </a:rPr>
              <a:t>. </a:t>
            </a:r>
            <a:r>
              <a:rPr lang="ru-RU" sz="1400" dirty="0" err="1">
                <a:latin typeface="Times New Roman" panose="02020603050405020304" pitchFamily="18" charset="0"/>
                <a:ea typeface="Times New Roman" panose="02020603050405020304" pitchFamily="18" charset="0"/>
              </a:rPr>
              <a:t>Ляпидевского</a:t>
            </a:r>
            <a:r>
              <a:rPr lang="ru-RU" sz="1400" dirty="0">
                <a:latin typeface="Times New Roman" panose="02020603050405020304" pitchFamily="18" charset="0"/>
                <a:ea typeface="Times New Roman" panose="02020603050405020304" pitchFamily="18" charset="0"/>
              </a:rPr>
              <a:t>). </a:t>
            </a:r>
            <a:r>
              <a:rPr lang="ru-RU" sz="1400" dirty="0" smtClean="0">
                <a:latin typeface="Times New Roman" panose="02020603050405020304" pitchFamily="18" charset="0"/>
                <a:ea typeface="Times New Roman" panose="02020603050405020304" pitchFamily="18" charset="0"/>
              </a:rPr>
              <a:t>                      В </a:t>
            </a:r>
            <a:r>
              <a:rPr lang="ru-RU" sz="1400" dirty="0">
                <a:latin typeface="Times New Roman" panose="02020603050405020304" pitchFamily="18" charset="0"/>
                <a:ea typeface="Times New Roman" panose="02020603050405020304" pitchFamily="18" charset="0"/>
              </a:rPr>
              <a:t>1932 </a:t>
            </a:r>
            <a:r>
              <a:rPr lang="ru-RU" sz="1400" dirty="0" smtClean="0">
                <a:latin typeface="Times New Roman" panose="02020603050405020304" pitchFamily="18" charset="0"/>
                <a:ea typeface="Times New Roman" panose="02020603050405020304" pitchFamily="18" charset="0"/>
              </a:rPr>
              <a:t>г. </a:t>
            </a:r>
            <a:r>
              <a:rPr lang="ru-RU" sz="1400" dirty="0">
                <a:latin typeface="Times New Roman" panose="02020603050405020304" pitchFamily="18" charset="0"/>
                <a:ea typeface="Times New Roman" panose="02020603050405020304" pitchFamily="18" charset="0"/>
              </a:rPr>
              <a:t>статус школы был изменён, старшие классы </a:t>
            </a:r>
            <a:r>
              <a:rPr lang="ru-RU" sz="1400" dirty="0" smtClean="0">
                <a:latin typeface="Times New Roman" panose="02020603050405020304" pitchFamily="18" charset="0"/>
                <a:ea typeface="Times New Roman" panose="02020603050405020304" pitchFamily="18" charset="0"/>
              </a:rPr>
              <a:t>были реорганизованы </a:t>
            </a:r>
            <a:r>
              <a:rPr lang="ru-RU" sz="1400" dirty="0">
                <a:latin typeface="Times New Roman" panose="02020603050405020304" pitchFamily="18" charset="0"/>
                <a:ea typeface="Times New Roman" panose="02020603050405020304" pitchFamily="18" charset="0"/>
              </a:rPr>
              <a:t>в педагогический техникум, который стал готовить учителей начальных классов. Курс обучения был увеличен на год и введены дополнительные дисциплины: педагогика, психология, философия и политэкономия. </a:t>
            </a:r>
            <a:endParaRPr lang="ru-RU" sz="1100" dirty="0">
              <a:latin typeface="Calibri" panose="020F0502020204030204" pitchFamily="34" charset="0"/>
              <a:ea typeface="Times New Roman" panose="02020603050405020304" pitchFamily="18" charset="0"/>
            </a:endParaRPr>
          </a:p>
          <a:p>
            <a:pPr indent="540385" algn="just">
              <a:spcAft>
                <a:spcPts val="0"/>
              </a:spcAft>
            </a:pPr>
            <a:r>
              <a:rPr lang="ru-RU" sz="1400" dirty="0">
                <a:latin typeface="Times New Roman" panose="02020603050405020304" pitchFamily="18" charset="0"/>
                <a:ea typeface="Times New Roman" panose="02020603050405020304" pitchFamily="18" charset="0"/>
              </a:rPr>
              <a:t>Учителями </a:t>
            </a:r>
            <a:r>
              <a:rPr lang="ru-RU" sz="1400" dirty="0" smtClean="0">
                <a:latin typeface="Times New Roman" panose="02020603050405020304" pitchFamily="18" charset="0"/>
                <a:ea typeface="Times New Roman" panose="02020603050405020304" pitchFamily="18" charset="0"/>
              </a:rPr>
              <a:t>в педагогическом техникуме, </a:t>
            </a:r>
            <a:r>
              <a:rPr lang="ru-RU" sz="1400" dirty="0">
                <a:latin typeface="Times New Roman" panose="02020603050405020304" pitchFamily="18" charset="0"/>
                <a:ea typeface="Times New Roman" panose="02020603050405020304" pitchFamily="18" charset="0"/>
              </a:rPr>
              <a:t>которые </a:t>
            </a:r>
            <a:r>
              <a:rPr lang="ru-RU" sz="1400" dirty="0" smtClean="0">
                <a:latin typeface="Times New Roman" panose="02020603050405020304" pitchFamily="18" charset="0"/>
                <a:ea typeface="Times New Roman" panose="02020603050405020304" pitchFamily="18" charset="0"/>
              </a:rPr>
              <a:t>преподавали и запомнились </a:t>
            </a:r>
            <a:r>
              <a:rPr lang="ru-RU" sz="1400" dirty="0">
                <a:latin typeface="Times New Roman" panose="02020603050405020304" pitchFamily="18" charset="0"/>
                <a:ea typeface="Times New Roman" panose="02020603050405020304" pitchFamily="18" charset="0"/>
              </a:rPr>
              <a:t>Николаю </a:t>
            </a:r>
            <a:r>
              <a:rPr lang="ru-RU" sz="1400" dirty="0" smtClean="0">
                <a:latin typeface="Times New Roman" panose="02020603050405020304" pitchFamily="18" charset="0"/>
                <a:ea typeface="Times New Roman" panose="02020603050405020304" pitchFamily="18" charset="0"/>
              </a:rPr>
              <a:t>Ивановичу</a:t>
            </a:r>
            <a:r>
              <a:rPr lang="ru-RU" sz="1400" dirty="0">
                <a:latin typeface="Times New Roman" panose="02020603050405020304" pitchFamily="18" charset="0"/>
                <a:ea typeface="Times New Roman" panose="02020603050405020304" pitchFamily="18" charset="0"/>
              </a:rPr>
              <a:t>: </a:t>
            </a:r>
            <a:r>
              <a:rPr lang="ru-RU" sz="1400" dirty="0" smtClean="0">
                <a:latin typeface="Times New Roman" panose="02020603050405020304" pitchFamily="18" charset="0"/>
                <a:ea typeface="Times New Roman" panose="02020603050405020304" pitchFamily="18" charset="0"/>
              </a:rPr>
              <a:t>преподаватель географии </a:t>
            </a:r>
            <a:r>
              <a:rPr lang="ru-RU" sz="1400" dirty="0">
                <a:latin typeface="Times New Roman" panose="02020603050405020304" pitchFamily="18" charset="0"/>
                <a:ea typeface="Times New Roman" panose="02020603050405020304" pitchFamily="18" charset="0"/>
              </a:rPr>
              <a:t>Лейдекер Сергей Константинович (</a:t>
            </a:r>
            <a:r>
              <a:rPr lang="ru-RU" sz="1400" dirty="0" smtClean="0">
                <a:latin typeface="Times New Roman" panose="02020603050405020304" pitchFamily="18" charset="0"/>
                <a:ea typeface="Times New Roman" panose="02020603050405020304" pitchFamily="18" charset="0"/>
              </a:rPr>
              <a:t>1866–ум</a:t>
            </a:r>
            <a:r>
              <a:rPr lang="ru-RU" sz="1400" dirty="0">
                <a:latin typeface="Times New Roman" panose="02020603050405020304" pitchFamily="18" charset="0"/>
                <a:ea typeface="Times New Roman" panose="02020603050405020304" pitchFamily="18" charset="0"/>
              </a:rPr>
              <a:t>. после 1938</a:t>
            </a:r>
            <a:r>
              <a:rPr lang="ru-RU" sz="1400" dirty="0" smtClean="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директор педтехникума Журавлев Николай Венедиктович (</a:t>
            </a:r>
            <a:r>
              <a:rPr lang="ru-RU" sz="1400" dirty="0" smtClean="0">
                <a:latin typeface="Times New Roman" panose="02020603050405020304" pitchFamily="18" charset="0"/>
                <a:ea typeface="Times New Roman" panose="02020603050405020304" pitchFamily="18" charset="0"/>
              </a:rPr>
              <a:t>1901–1957),</a:t>
            </a:r>
            <a:r>
              <a:rPr lang="ru-RU" sz="1100" dirty="0">
                <a:latin typeface="Calibri" panose="020F0502020204030204" pitchFamily="34" charset="0"/>
                <a:ea typeface="Times New Roman" panose="02020603050405020304" pitchFamily="18" charset="0"/>
              </a:rPr>
              <a:t> </a:t>
            </a:r>
            <a:r>
              <a:rPr lang="ru-RU" sz="1400" dirty="0" smtClean="0">
                <a:latin typeface="Times New Roman" panose="02020603050405020304" pitchFamily="18" charset="0"/>
                <a:ea typeface="Times New Roman" panose="02020603050405020304" pitchFamily="18" charset="0"/>
              </a:rPr>
              <a:t>рекомендовавший </a:t>
            </a:r>
            <a:r>
              <a:rPr lang="ru-RU" sz="1400" dirty="0">
                <a:latin typeface="Times New Roman" panose="02020603050405020304" pitchFamily="18" charset="0"/>
                <a:ea typeface="Times New Roman" panose="02020603050405020304" pitchFamily="18" charset="0"/>
              </a:rPr>
              <a:t>Николаю Павленко поступать учиться в Московский историко-архивный </a:t>
            </a:r>
            <a:r>
              <a:rPr lang="ru-RU" sz="1400" dirty="0" smtClean="0">
                <a:latin typeface="Times New Roman" panose="02020603050405020304" pitchFamily="18" charset="0"/>
                <a:ea typeface="Times New Roman" panose="02020603050405020304" pitchFamily="18" charset="0"/>
              </a:rPr>
              <a:t>институт и </a:t>
            </a:r>
            <a:r>
              <a:rPr lang="ru-RU" sz="1400" dirty="0">
                <a:latin typeface="Times New Roman" panose="02020603050405020304" pitchFamily="18" charset="0"/>
                <a:ea typeface="Times New Roman" panose="02020603050405020304" pitchFamily="18" charset="0"/>
              </a:rPr>
              <a:t>преподаватель исторический </a:t>
            </a:r>
            <a:r>
              <a:rPr lang="ru-RU" sz="1400" dirty="0" smtClean="0">
                <a:latin typeface="Times New Roman" panose="02020603050405020304" pitchFamily="18" charset="0"/>
                <a:ea typeface="Times New Roman" panose="02020603050405020304" pitchFamily="18" charset="0"/>
              </a:rPr>
              <a:t>материализма Корнильев Адриан Петрович (1889–1972), сменивший Журавлёва Н.В. на </a:t>
            </a:r>
            <a:r>
              <a:rPr lang="ru-RU" sz="1400" dirty="0">
                <a:latin typeface="Times New Roman" panose="02020603050405020304" pitchFamily="18" charset="0"/>
                <a:ea typeface="Times New Roman" panose="02020603050405020304" pitchFamily="18" charset="0"/>
              </a:rPr>
              <a:t>посту </a:t>
            </a:r>
            <a:r>
              <a:rPr lang="ru-RU" sz="1400" dirty="0" smtClean="0">
                <a:latin typeface="Times New Roman" panose="02020603050405020304" pitchFamily="18" charset="0"/>
                <a:ea typeface="Times New Roman" panose="02020603050405020304" pitchFamily="18" charset="0"/>
              </a:rPr>
              <a:t>директора </a:t>
            </a:r>
            <a:r>
              <a:rPr lang="ru-RU" sz="1400" dirty="0" err="1" smtClean="0">
                <a:latin typeface="Times New Roman" panose="02020603050405020304" pitchFamily="18" charset="0"/>
                <a:ea typeface="Times New Roman" panose="02020603050405020304" pitchFamily="18" charset="0"/>
              </a:rPr>
              <a:t>педтехникума</a:t>
            </a:r>
            <a:r>
              <a:rPr lang="ru-RU" sz="1400" dirty="0">
                <a:latin typeface="Times New Roman" panose="02020603050405020304" pitchFamily="18" charset="0"/>
                <a:ea typeface="Times New Roman" panose="02020603050405020304" pitchFamily="18" charset="0"/>
              </a:rPr>
              <a:t>.</a:t>
            </a:r>
            <a:r>
              <a:rPr lang="ru-RU" sz="1400" dirty="0" smtClean="0">
                <a:latin typeface="Times New Roman" panose="02020603050405020304" pitchFamily="18" charset="0"/>
                <a:ea typeface="Times New Roman" panose="02020603050405020304" pitchFamily="18" charset="0"/>
              </a:rPr>
              <a:t> </a:t>
            </a:r>
            <a:endParaRPr lang="ru-RU" sz="1100" dirty="0">
              <a:latin typeface="Calibri" panose="020F0502020204030204" pitchFamily="34" charset="0"/>
              <a:ea typeface="Times New Roman" panose="02020603050405020304" pitchFamily="18" charset="0"/>
            </a:endParaRPr>
          </a:p>
          <a:p>
            <a:pPr indent="540385" algn="just">
              <a:spcAft>
                <a:spcPts val="0"/>
              </a:spcAft>
            </a:pPr>
            <a:r>
              <a:rPr lang="ru-RU" sz="1400" dirty="0" smtClean="0">
                <a:latin typeface="Times New Roman" panose="02020603050405020304" pitchFamily="18" charset="0"/>
                <a:ea typeface="Times New Roman" panose="02020603050405020304" pitchFamily="18" charset="0"/>
              </a:rPr>
              <a:t>Закончив в 1933 </a:t>
            </a:r>
            <a:r>
              <a:rPr lang="ru-RU" sz="1400" dirty="0">
                <a:latin typeface="Times New Roman" panose="02020603050405020304" pitchFamily="18" charset="0"/>
                <a:ea typeface="Times New Roman" panose="02020603050405020304" pitchFamily="18" charset="0"/>
              </a:rPr>
              <a:t>году </a:t>
            </a:r>
            <a:r>
              <a:rPr lang="ru-RU" sz="1400" dirty="0" smtClean="0">
                <a:latin typeface="Times New Roman" panose="02020603050405020304" pitchFamily="18" charset="0"/>
                <a:ea typeface="Times New Roman" panose="02020603050405020304" pitchFamily="18" charset="0"/>
              </a:rPr>
              <a:t>педагогический техникум, в 1933–1936 </a:t>
            </a:r>
            <a:r>
              <a:rPr lang="ru-RU" sz="1400" dirty="0">
                <a:latin typeface="Times New Roman" panose="02020603050405020304" pitchFamily="18" charset="0"/>
                <a:ea typeface="Times New Roman" panose="02020603050405020304" pitchFamily="18" charset="0"/>
              </a:rPr>
              <a:t>годах Павленко Н.И. работал учителем </a:t>
            </a:r>
            <a:r>
              <a:rPr lang="ru-RU" sz="1400" dirty="0" smtClean="0">
                <a:latin typeface="Times New Roman" panose="02020603050405020304" pitchFamily="18" charset="0"/>
                <a:ea typeface="Times New Roman" panose="02020603050405020304" pitchFamily="18" charset="0"/>
              </a:rPr>
              <a:t>                 в </a:t>
            </a:r>
            <a:r>
              <a:rPr lang="ru-RU" sz="1400" dirty="0" err="1">
                <a:latin typeface="Times New Roman" panose="02020603050405020304" pitchFamily="18" charset="0"/>
                <a:ea typeface="Times New Roman" panose="02020603050405020304" pitchFamily="18" charset="0"/>
              </a:rPr>
              <a:t>ст-це</a:t>
            </a:r>
            <a:r>
              <a:rPr lang="ru-RU" sz="1400" dirty="0">
                <a:latin typeface="Times New Roman" panose="02020603050405020304" pitchFamily="18" charset="0"/>
                <a:ea typeface="Times New Roman" panose="02020603050405020304" pitchFamily="18" charset="0"/>
              </a:rPr>
              <a:t> </a:t>
            </a:r>
            <a:r>
              <a:rPr lang="ru-RU" sz="1400" dirty="0" err="1">
                <a:latin typeface="Times New Roman" panose="02020603050405020304" pitchFamily="18" charset="0"/>
                <a:ea typeface="Times New Roman" panose="02020603050405020304" pitchFamily="18" charset="0"/>
              </a:rPr>
              <a:t>Копанской</a:t>
            </a:r>
            <a:r>
              <a:rPr lang="ru-RU" sz="1400" dirty="0">
                <a:latin typeface="Times New Roman" panose="02020603050405020304" pitchFamily="18" charset="0"/>
                <a:ea typeface="Times New Roman" panose="02020603050405020304" pitchFamily="18" charset="0"/>
              </a:rPr>
              <a:t> и с. </a:t>
            </a:r>
            <a:r>
              <a:rPr lang="ru-RU" sz="1400" dirty="0" smtClean="0">
                <a:latin typeface="Times New Roman" panose="02020603050405020304" pitchFamily="18" charset="0"/>
                <a:ea typeface="Times New Roman" panose="02020603050405020304" pitchFamily="18" charset="0"/>
              </a:rPr>
              <a:t>Екатериновка и </a:t>
            </a:r>
            <a:r>
              <a:rPr lang="ru-RU" sz="1400" dirty="0">
                <a:latin typeface="Times New Roman" panose="02020603050405020304" pitchFamily="18" charset="0"/>
                <a:ea typeface="Times New Roman" panose="02020603050405020304" pitchFamily="18" charset="0"/>
              </a:rPr>
              <a:t>одновременно учился на заочном отделении исторического факультета Ростовского педагогического института. В 1936 </a:t>
            </a:r>
            <a:r>
              <a:rPr lang="ru-RU" sz="1400" dirty="0" smtClean="0">
                <a:latin typeface="Times New Roman" panose="02020603050405020304" pitchFamily="18" charset="0"/>
                <a:ea typeface="Times New Roman" panose="02020603050405020304" pitchFamily="18" charset="0"/>
              </a:rPr>
              <a:t>г. с </a:t>
            </a:r>
            <a:r>
              <a:rPr lang="ru-RU" sz="1400" dirty="0">
                <a:latin typeface="Times New Roman" panose="02020603050405020304" pitchFamily="18" charset="0"/>
                <a:ea typeface="Times New Roman" panose="02020603050405020304" pitchFamily="18" charset="0"/>
              </a:rPr>
              <a:t>3-го курса Ростовского пединститута он </a:t>
            </a:r>
            <a:r>
              <a:rPr lang="ru-RU" sz="1400" dirty="0" smtClean="0">
                <a:latin typeface="Times New Roman" panose="02020603050405020304" pitchFamily="18" charset="0"/>
                <a:ea typeface="Times New Roman" panose="02020603050405020304" pitchFamily="18" charset="0"/>
              </a:rPr>
              <a:t>перевёлся                         на </a:t>
            </a:r>
            <a:r>
              <a:rPr lang="ru-RU" sz="1400" dirty="0">
                <a:latin typeface="Times New Roman" panose="02020603050405020304" pitchFamily="18" charset="0"/>
                <a:ea typeface="Times New Roman" panose="02020603050405020304" pitchFamily="18" charset="0"/>
              </a:rPr>
              <a:t>2-й курс Московского государственного историко-архивного института. В 1939 </a:t>
            </a:r>
            <a:r>
              <a:rPr lang="ru-RU" sz="1400" dirty="0" smtClean="0">
                <a:latin typeface="Times New Roman" panose="02020603050405020304" pitchFamily="18" charset="0"/>
                <a:ea typeface="Times New Roman" panose="02020603050405020304" pitchFamily="18" charset="0"/>
              </a:rPr>
              <a:t>г. </a:t>
            </a:r>
            <a:r>
              <a:rPr lang="ru-RU" sz="1400" dirty="0">
                <a:latin typeface="Times New Roman" panose="02020603050405020304" pitchFamily="18" charset="0"/>
                <a:ea typeface="Times New Roman" panose="02020603050405020304" pitchFamily="18" charset="0"/>
              </a:rPr>
              <a:t>после его окончания, Николай Иванович поступил в аспирантуру, но занятия были прерваны </a:t>
            </a:r>
            <a:r>
              <a:rPr lang="ru-RU" sz="1400" dirty="0" smtClean="0">
                <a:latin typeface="Times New Roman" panose="02020603050405020304" pitchFamily="18" charset="0"/>
                <a:ea typeface="Times New Roman" panose="02020603050405020304" pitchFamily="18" charset="0"/>
              </a:rPr>
              <a:t>в связи с призывом </a:t>
            </a:r>
            <a:r>
              <a:rPr lang="ru-RU" sz="1400" dirty="0">
                <a:latin typeface="Times New Roman" panose="02020603050405020304" pitchFamily="18" charset="0"/>
                <a:ea typeface="Times New Roman" panose="02020603050405020304" pitchFamily="18" charset="0"/>
              </a:rPr>
              <a:t>в </a:t>
            </a:r>
            <a:r>
              <a:rPr lang="ru-RU" sz="1400" dirty="0" smtClean="0">
                <a:latin typeface="Times New Roman" panose="02020603050405020304" pitchFamily="18" charset="0"/>
                <a:ea typeface="Times New Roman" panose="02020603050405020304" pitchFamily="18" charset="0"/>
              </a:rPr>
              <a:t>Красную армию </a:t>
            </a:r>
            <a:r>
              <a:rPr lang="ru-RU" sz="1400" dirty="0">
                <a:latin typeface="Times New Roman" panose="02020603050405020304" pitchFamily="18" charset="0"/>
                <a:ea typeface="Times New Roman" panose="02020603050405020304" pitchFamily="18" charset="0"/>
              </a:rPr>
              <a:t>и начавшейся Великой Отечественной войной. </a:t>
            </a:r>
            <a:endParaRPr lang="ru-RU" sz="1100" dirty="0">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4427132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sp>
        <p:nvSpPr>
          <p:cNvPr id="10" name="Прямоугольник 9"/>
          <p:cNvSpPr/>
          <p:nvPr/>
        </p:nvSpPr>
        <p:spPr>
          <a:xfrm>
            <a:off x="4788024" y="6093296"/>
            <a:ext cx="4572000" cy="523220"/>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Книга Павленко Н.И.  «Екатерина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II</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Ф.Р – 606. Оп.7. Д.9. </a:t>
            </a:r>
          </a:p>
        </p:txBody>
      </p:sp>
      <p:sp>
        <p:nvSpPr>
          <p:cNvPr id="8" name="Прямоугольник 7"/>
          <p:cNvSpPr/>
          <p:nvPr/>
        </p:nvSpPr>
        <p:spPr>
          <a:xfrm>
            <a:off x="288032" y="5985574"/>
            <a:ext cx="4572000" cy="73866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Рукопись Павленко Н.И. главы </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XV</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«Никита Иванович Панин» книги «Екатерины </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II</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Ф.Р – 606. Оп.7. Д.79. Л.1.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8542" y="646674"/>
            <a:ext cx="3745426" cy="5296196"/>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4088" y="671338"/>
            <a:ext cx="3265516" cy="5314236"/>
          </a:xfrm>
          <a:prstGeom prst="rect">
            <a:avLst/>
          </a:prstGeom>
        </p:spPr>
      </p:pic>
    </p:spTree>
    <p:extLst>
      <p:ext uri="{BB962C8B-B14F-4D97-AF65-F5344CB8AC3E}">
        <p14:creationId xmlns:p14="http://schemas.microsoft.com/office/powerpoint/2010/main" val="33911257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sp>
        <p:nvSpPr>
          <p:cNvPr id="6" name="Прямоугольник 5"/>
          <p:cNvSpPr/>
          <p:nvPr/>
        </p:nvSpPr>
        <p:spPr>
          <a:xfrm>
            <a:off x="827584" y="5157192"/>
            <a:ext cx="7200800"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Учебники</a:t>
            </a:r>
            <a:r>
              <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написанные Павленко Н.И.</a:t>
            </a:r>
          </a:p>
          <a:p>
            <a:pPr lvl="0" algn="ctr">
              <a:defRPr/>
            </a:pPr>
            <a:r>
              <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МКУ «Архив». Библиотека СИФ и  Фонд № Р – 606. Оп. 7. «Павленко Н.И. (</a:t>
            </a:r>
            <a:r>
              <a:rPr lang="ru-RU" sz="1400" i="1" dirty="0" smtClean="0">
                <a:solidFill>
                  <a:prstClr val="black"/>
                </a:solidFill>
                <a:latin typeface="Times New Roman" panose="02020603050405020304" pitchFamily="18" charset="0"/>
                <a:cs typeface="Times New Roman" panose="02020603050405020304" pitchFamily="18" charset="0"/>
              </a:rPr>
              <a:t>1916–2016</a:t>
            </a:r>
            <a:r>
              <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профессор, доктор исторических наук, член Союза писателей СССР, </a:t>
            </a: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Почётный </a:t>
            </a:r>
            <a:r>
              <a:rPr kumimoji="0" lang="ru-RU" sz="1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гражданин города Ейска»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852904"/>
            <a:ext cx="2426032" cy="3897825"/>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76689" y="848346"/>
            <a:ext cx="2919447" cy="3892597"/>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8763" y="848346"/>
            <a:ext cx="2933717" cy="3892597"/>
          </a:xfrm>
          <a:prstGeom prst="rect">
            <a:avLst/>
          </a:prstGeom>
        </p:spPr>
      </p:pic>
    </p:spTree>
    <p:extLst>
      <p:ext uri="{BB962C8B-B14F-4D97-AF65-F5344CB8AC3E}">
        <p14:creationId xmlns:p14="http://schemas.microsoft.com/office/powerpoint/2010/main" val="29654192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6146" name="Picture 2" descr="F:\ПАВЛЕНКО Н.И,\ЧИСТИЛИЩЕ\документы сканированные\Ф.Р-589. Оп.1. Д.121. Л. 121.jpg"/>
          <p:cNvPicPr>
            <a:picLocks noChangeAspect="1" noChangeArrowheads="1"/>
          </p:cNvPicPr>
          <p:nvPr/>
        </p:nvPicPr>
        <p:blipFill>
          <a:blip r:embed="rId2" cstate="print"/>
          <a:srcRect/>
          <a:stretch>
            <a:fillRect/>
          </a:stretch>
        </p:blipFill>
        <p:spPr bwMode="auto">
          <a:xfrm>
            <a:off x="395536" y="620688"/>
            <a:ext cx="3132082" cy="4871163"/>
          </a:xfrm>
          <a:prstGeom prst="rect">
            <a:avLst/>
          </a:prstGeom>
          <a:noFill/>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rcRect t="4503"/>
          <a:stretch>
            <a:fillRect/>
          </a:stretch>
        </p:blipFill>
        <p:spPr>
          <a:xfrm>
            <a:off x="3851920" y="2671397"/>
            <a:ext cx="5157897" cy="1629719"/>
          </a:xfrm>
          <a:prstGeom prst="rect">
            <a:avLst/>
          </a:prstGeom>
        </p:spPr>
      </p:pic>
      <p:sp>
        <p:nvSpPr>
          <p:cNvPr id="3" name="Прямоугольник 2"/>
          <p:cNvSpPr/>
          <p:nvPr/>
        </p:nvSpPr>
        <p:spPr>
          <a:xfrm>
            <a:off x="0" y="5515966"/>
            <a:ext cx="4537717" cy="1169551"/>
          </a:xfrm>
          <a:prstGeom prst="rect">
            <a:avLst/>
          </a:prstGeom>
        </p:spPr>
        <p:txBody>
          <a:bodyPr wrap="none">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Постановление главы города Ейска Краснодарского края</a:t>
            </a:r>
            <a:endParaRPr lang="ru-RU" sz="1400" dirty="0">
              <a:solidFill>
                <a:prstClr val="black"/>
              </a:solidFill>
              <a:latin typeface="Times New Roman" panose="02020603050405020304" pitchFamily="18" charset="0"/>
              <a:cs typeface="Times New Roman" panose="02020603050405020304" pitchFamily="18" charset="0"/>
            </a:endParaRPr>
          </a:p>
          <a:p>
            <a:pPr lvl="0" algn="ctr"/>
            <a:r>
              <a:rPr lang="ru-RU" sz="1400" dirty="0">
                <a:solidFill>
                  <a:prstClr val="black"/>
                </a:solidFill>
                <a:latin typeface="Times New Roman" panose="02020603050405020304" pitchFamily="18" charset="0"/>
                <a:cs typeface="Times New Roman" panose="02020603050405020304" pitchFamily="18" charset="0"/>
              </a:rPr>
              <a:t>Ейский район от </a:t>
            </a:r>
            <a:r>
              <a:rPr lang="ru-RU" sz="1400" dirty="0" smtClean="0">
                <a:solidFill>
                  <a:prstClr val="black"/>
                </a:solidFill>
                <a:latin typeface="Times New Roman" panose="02020603050405020304" pitchFamily="18" charset="0"/>
                <a:cs typeface="Times New Roman" panose="02020603050405020304" pitchFamily="18" charset="0"/>
              </a:rPr>
              <a:t>20.08.1998 </a:t>
            </a:r>
            <a:r>
              <a:rPr lang="ru-RU" sz="1400" dirty="0">
                <a:solidFill>
                  <a:prstClr val="black"/>
                </a:solidFill>
                <a:latin typeface="Times New Roman" panose="02020603050405020304" pitchFamily="18" charset="0"/>
                <a:cs typeface="Times New Roman" panose="02020603050405020304" pitchFamily="18" charset="0"/>
              </a:rPr>
              <a:t>№ </a:t>
            </a:r>
            <a:r>
              <a:rPr lang="ru-RU" sz="1400" dirty="0" smtClean="0">
                <a:solidFill>
                  <a:prstClr val="black"/>
                </a:solidFill>
                <a:latin typeface="Times New Roman" panose="02020603050405020304" pitchFamily="18" charset="0"/>
                <a:cs typeface="Times New Roman" panose="02020603050405020304" pitchFamily="18" charset="0"/>
              </a:rPr>
              <a:t>2442 </a:t>
            </a:r>
            <a:r>
              <a:rPr lang="ru-RU" sz="1400" dirty="0">
                <a:solidFill>
                  <a:prstClr val="black"/>
                </a:solidFill>
                <a:latin typeface="Times New Roman" panose="02020603050405020304" pitchFamily="18" charset="0"/>
                <a:cs typeface="Times New Roman" panose="02020603050405020304" pitchFamily="18" charset="0"/>
              </a:rPr>
              <a:t>о присвоении</a:t>
            </a:r>
          </a:p>
          <a:p>
            <a:pPr lvl="0" algn="ctr"/>
            <a:r>
              <a:rPr lang="ru-RU" sz="1400" dirty="0" smtClean="0">
                <a:solidFill>
                  <a:prstClr val="black"/>
                </a:solidFill>
                <a:latin typeface="Times New Roman" panose="02020603050405020304" pitchFamily="18" charset="0"/>
                <a:cs typeface="Times New Roman" panose="02020603050405020304" pitchFamily="18" charset="0"/>
              </a:rPr>
              <a:t>звания «Почётный гражданин города Ейска»</a:t>
            </a:r>
            <a:endParaRPr lang="ru-RU" sz="1400" dirty="0">
              <a:solidFill>
                <a:prstClr val="black"/>
              </a:solidFill>
              <a:latin typeface="Times New Roman" panose="02020603050405020304" pitchFamily="18" charset="0"/>
              <a:cs typeface="Times New Roman" panose="02020603050405020304" pitchFamily="18" charset="0"/>
            </a:endParaRPr>
          </a:p>
          <a:p>
            <a:pPr lvl="0" algn="ctr"/>
            <a:r>
              <a:rPr lang="ru-RU" sz="1400" dirty="0" smtClean="0">
                <a:solidFill>
                  <a:prstClr val="black"/>
                </a:solidFill>
                <a:latin typeface="Times New Roman" panose="02020603050405020304" pitchFamily="18" charset="0"/>
                <a:cs typeface="Times New Roman" panose="02020603050405020304" pitchFamily="18" charset="0"/>
              </a:rPr>
              <a:t>Павленко Н.И.</a:t>
            </a:r>
            <a:endParaRPr lang="ru-RU" sz="1400" dirty="0">
              <a:solidFill>
                <a:prstClr val="black"/>
              </a:solidFill>
              <a:latin typeface="Times New Roman" panose="02020603050405020304" pitchFamily="18" charset="0"/>
              <a:cs typeface="Times New Roman" panose="02020603050405020304" pitchFamily="18" charset="0"/>
            </a:endParaRP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a:t>
            </a:r>
            <a:r>
              <a:rPr lang="ru-RU" sz="1400" i="1" dirty="0" smtClean="0">
                <a:latin typeface="Times New Roman" panose="02020603050405020304" pitchFamily="18" charset="0"/>
                <a:cs typeface="Times New Roman" panose="02020603050405020304" pitchFamily="18" charset="0"/>
              </a:rPr>
              <a:t>Ф.Р – 589</a:t>
            </a:r>
            <a:r>
              <a:rPr lang="ru-RU" sz="1400" i="1" dirty="0">
                <a:latin typeface="Times New Roman" panose="02020603050405020304" pitchFamily="18" charset="0"/>
                <a:cs typeface="Times New Roman" panose="02020603050405020304" pitchFamily="18" charset="0"/>
              </a:rPr>
              <a:t>. Оп.1. Д.121. </a:t>
            </a:r>
            <a:r>
              <a:rPr lang="ru-RU" sz="1400" i="1" dirty="0" smtClean="0">
                <a:latin typeface="Times New Roman" panose="02020603050405020304" pitchFamily="18" charset="0"/>
                <a:cs typeface="Times New Roman" panose="02020603050405020304" pitchFamily="18" charset="0"/>
              </a:rPr>
              <a:t>Л.121.</a:t>
            </a:r>
            <a:endParaRPr lang="ru-RU" sz="1400" i="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437817" y="5515966"/>
            <a:ext cx="4572000" cy="984885"/>
          </a:xfrm>
          <a:prstGeom prst="rect">
            <a:avLst/>
          </a:prstGeom>
        </p:spPr>
        <p:txBody>
          <a:bodyPr>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Удостоверение «Почётный </a:t>
            </a:r>
            <a:r>
              <a:rPr lang="ru-RU" sz="1400" dirty="0">
                <a:solidFill>
                  <a:prstClr val="black"/>
                </a:solidFill>
                <a:latin typeface="Times New Roman" panose="02020603050405020304" pitchFamily="18" charset="0"/>
                <a:cs typeface="Times New Roman" panose="02020603050405020304" pitchFamily="18" charset="0"/>
              </a:rPr>
              <a:t>гражданин города Ейска»</a:t>
            </a:r>
          </a:p>
          <a:p>
            <a:pPr lvl="0" algn="ctr"/>
            <a:r>
              <a:rPr lang="ru-RU" sz="1400" dirty="0">
                <a:solidFill>
                  <a:prstClr val="black"/>
                </a:solidFill>
                <a:latin typeface="Times New Roman" panose="02020603050405020304" pitchFamily="18" charset="0"/>
                <a:cs typeface="Times New Roman" panose="02020603050405020304" pitchFamily="18" charset="0"/>
              </a:rPr>
              <a:t>Павленко Н.И</a:t>
            </a:r>
            <a:r>
              <a:rPr lang="ru-RU" sz="1400" dirty="0" smtClean="0">
                <a:solidFill>
                  <a:prstClr val="black"/>
                </a:solidFill>
                <a:latin typeface="Times New Roman" panose="02020603050405020304" pitchFamily="18" charset="0"/>
                <a:cs typeface="Times New Roman" panose="02020603050405020304" pitchFamily="18" charset="0"/>
              </a:rPr>
              <a:t>.</a:t>
            </a:r>
          </a:p>
          <a:p>
            <a:pPr lvl="0" algn="ctr"/>
            <a:r>
              <a:rPr lang="ru-RU" sz="1400" i="1" dirty="0">
                <a:solidFill>
                  <a:prstClr val="black"/>
                </a:solidFill>
                <a:latin typeface="Times New Roman" panose="02020603050405020304" pitchFamily="18" charset="0"/>
                <a:cs typeface="Times New Roman" panose="02020603050405020304" pitchFamily="18" charset="0"/>
              </a:rPr>
              <a:t>Документы из личного архива </a:t>
            </a:r>
            <a:r>
              <a:rPr lang="ru-RU" sz="1400" i="1" dirty="0" smtClean="0">
                <a:solidFill>
                  <a:prstClr val="black"/>
                </a:solidFill>
                <a:latin typeface="Times New Roman" panose="02020603050405020304" pitchFamily="18" charset="0"/>
                <a:cs typeface="Times New Roman" panose="02020603050405020304" pitchFamily="18" charset="0"/>
              </a:rPr>
              <a:t>Павленко Н.И.</a:t>
            </a:r>
            <a:endParaRPr lang="ru-RU" sz="1400" i="1" dirty="0">
              <a:solidFill>
                <a:prstClr val="black"/>
              </a:solidFill>
              <a:latin typeface="Times New Roman" panose="02020603050405020304" pitchFamily="18" charset="0"/>
              <a:cs typeface="Times New Roman" panose="02020603050405020304" pitchFamily="18" charset="0"/>
            </a:endParaRPr>
          </a:p>
          <a:p>
            <a:pPr lvl="0" algn="ctr"/>
            <a:endParaRPr lang="ru-RU" sz="1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29410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1559686"/>
            <a:ext cx="4163955" cy="3122966"/>
          </a:xfrm>
          <a:prstGeom prst="rect">
            <a:avLst/>
          </a:prstGeom>
        </p:spPr>
      </p:pic>
      <p:pic>
        <p:nvPicPr>
          <p:cNvPr id="4" name="Рисунок 3"/>
          <p:cNvPicPr>
            <a:picLocks noChangeAspect="1"/>
          </p:cNvPicPr>
          <p:nvPr/>
        </p:nvPicPr>
        <p:blipFill>
          <a:blip r:embed="rId3"/>
          <a:stretch>
            <a:fillRect/>
          </a:stretch>
        </p:blipFill>
        <p:spPr>
          <a:xfrm>
            <a:off x="4345596" y="1559686"/>
            <a:ext cx="4690900" cy="3122966"/>
          </a:xfrm>
          <a:prstGeom prst="rect">
            <a:avLst/>
          </a:prstGeom>
        </p:spPr>
      </p:pic>
      <p:sp>
        <p:nvSpPr>
          <p:cNvPr id="5" name="Прямоугольник 4"/>
          <p:cNvSpPr/>
          <p:nvPr/>
        </p:nvSpPr>
        <p:spPr>
          <a:xfrm>
            <a:off x="1193426" y="5143512"/>
            <a:ext cx="6291273" cy="1169551"/>
          </a:xfrm>
          <a:prstGeom prst="rect">
            <a:avLst/>
          </a:prstGeom>
        </p:spPr>
        <p:txBody>
          <a:bodyPr wrap="none">
            <a:spAutoFit/>
          </a:bodyPr>
          <a:lstStyle/>
          <a:p>
            <a:pPr algn="ctr"/>
            <a:r>
              <a:rPr lang="ru-RU" sz="1400" dirty="0" smtClean="0">
                <a:latin typeface="Times New Roman" pitchFamily="18" charset="0"/>
                <a:cs typeface="Times New Roman" pitchFamily="18" charset="0"/>
              </a:rPr>
              <a:t>Встреча Павленко Н.И. </a:t>
            </a:r>
            <a:r>
              <a:rPr lang="ru-RU" sz="1400" dirty="0">
                <a:latin typeface="Times New Roman" pitchFamily="18" charset="0"/>
                <a:cs typeface="Times New Roman" pitchFamily="18" charset="0"/>
              </a:rPr>
              <a:t>– доктора </a:t>
            </a:r>
            <a:r>
              <a:rPr lang="ru-RU" sz="1400" dirty="0" smtClean="0">
                <a:latin typeface="Times New Roman" pitchFamily="18" charset="0"/>
                <a:cs typeface="Times New Roman" pitchFamily="18" charset="0"/>
              </a:rPr>
              <a:t>исторических </a:t>
            </a:r>
            <a:r>
              <a:rPr lang="ru-RU" sz="1400" dirty="0">
                <a:latin typeface="Times New Roman" pitchFamily="18" charset="0"/>
                <a:cs typeface="Times New Roman" pitchFamily="18" charset="0"/>
              </a:rPr>
              <a:t>наук, профессора и </a:t>
            </a:r>
            <a:endParaRPr lang="ru-RU" sz="1400" dirty="0" smtClean="0">
              <a:latin typeface="Times New Roman" pitchFamily="18" charset="0"/>
              <a:cs typeface="Times New Roman" pitchFamily="18" charset="0"/>
            </a:endParaRPr>
          </a:p>
          <a:p>
            <a:pPr algn="ctr"/>
            <a:r>
              <a:rPr lang="ru-RU" sz="1400" dirty="0" smtClean="0">
                <a:latin typeface="Times New Roman" pitchFamily="18" charset="0"/>
                <a:cs typeface="Times New Roman" pitchFamily="18" charset="0"/>
              </a:rPr>
              <a:t>Котенко Е.А</a:t>
            </a:r>
            <a:r>
              <a:rPr lang="ru-RU" sz="1400" dirty="0">
                <a:latin typeface="Times New Roman" pitchFamily="18" charset="0"/>
                <a:cs typeface="Times New Roman" pitchFamily="18" charset="0"/>
              </a:rPr>
              <a:t>. – </a:t>
            </a:r>
            <a:r>
              <a:rPr lang="ru-RU" sz="1400" dirty="0" smtClean="0">
                <a:latin typeface="Times New Roman" pitchFamily="18" charset="0"/>
                <a:cs typeface="Times New Roman" pitchFamily="18" charset="0"/>
              </a:rPr>
              <a:t>доктора </a:t>
            </a:r>
            <a:r>
              <a:rPr lang="ru-RU" sz="1400" dirty="0">
                <a:latin typeface="Times New Roman" pitchFamily="18" charset="0"/>
                <a:cs typeface="Times New Roman" pitchFamily="18" charset="0"/>
              </a:rPr>
              <a:t>технических наук, </a:t>
            </a:r>
            <a:r>
              <a:rPr lang="ru-RU" sz="1400" dirty="0" smtClean="0">
                <a:latin typeface="Times New Roman" pitchFamily="18" charset="0"/>
                <a:cs typeface="Times New Roman" pitchFamily="18" charset="0"/>
              </a:rPr>
              <a:t>профессора </a:t>
            </a:r>
          </a:p>
          <a:p>
            <a:pPr algn="ctr"/>
            <a:r>
              <a:rPr lang="ru-RU" sz="1400" dirty="0" smtClean="0">
                <a:latin typeface="Times New Roman" pitchFamily="18" charset="0"/>
                <a:cs typeface="Times New Roman" pitchFamily="18" charset="0"/>
              </a:rPr>
              <a:t>с </a:t>
            </a:r>
            <a:r>
              <a:rPr lang="ru-RU" sz="1400" dirty="0">
                <a:latin typeface="Times New Roman" pitchFamily="18" charset="0"/>
                <a:cs typeface="Times New Roman" pitchFamily="18" charset="0"/>
              </a:rPr>
              <a:t>работниками </a:t>
            </a:r>
            <a:r>
              <a:rPr lang="ru-RU" sz="1400" dirty="0" smtClean="0">
                <a:latin typeface="Times New Roman" pitchFamily="18" charset="0"/>
                <a:cs typeface="Times New Roman" pitchFamily="18" charset="0"/>
              </a:rPr>
              <a:t>культуры г. Ейска в Центральной городской детской библиотеке.</a:t>
            </a:r>
          </a:p>
          <a:p>
            <a:pPr algn="ctr"/>
            <a:r>
              <a:rPr lang="ru-RU" sz="1400" dirty="0" smtClean="0">
                <a:latin typeface="Times New Roman" pitchFamily="18" charset="0"/>
                <a:cs typeface="Times New Roman" pitchFamily="18" charset="0"/>
              </a:rPr>
              <a:t>Ейск, 15 июня 2007 г. </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p:txBody>
      </p:sp>
    </p:spTree>
    <p:extLst>
      <p:ext uri="{BB962C8B-B14F-4D97-AF65-F5344CB8AC3E}">
        <p14:creationId xmlns:p14="http://schemas.microsoft.com/office/powerpoint/2010/main" val="28618756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 name="Рисунок 2"/>
          <p:cNvPicPr>
            <a:picLocks noChangeAspect="1"/>
          </p:cNvPicPr>
          <p:nvPr/>
        </p:nvPicPr>
        <p:blipFill rotWithShape="1">
          <a:blip r:embed="rId2" cstate="print">
            <a:extLst>
              <a:ext uri="{28A0092B-C50C-407E-A947-70E740481C1C}">
                <a14:useLocalDpi xmlns:a14="http://schemas.microsoft.com/office/drawing/2010/main" val="0"/>
              </a:ext>
            </a:extLst>
          </a:blip>
          <a:srcRect l="1774"/>
          <a:stretch/>
        </p:blipFill>
        <p:spPr>
          <a:xfrm>
            <a:off x="4808556" y="1604297"/>
            <a:ext cx="4183534" cy="2976831"/>
          </a:xfrm>
          <a:prstGeom prst="rect">
            <a:avLst/>
          </a:prstGeom>
        </p:spPr>
      </p:pic>
      <p:pic>
        <p:nvPicPr>
          <p:cNvPr id="4" name="Рисунок 3"/>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79512" y="1628799"/>
            <a:ext cx="4464496" cy="2976831"/>
          </a:xfrm>
          <a:prstGeom prst="rect">
            <a:avLst/>
          </a:prstGeom>
        </p:spPr>
      </p:pic>
      <p:sp>
        <p:nvSpPr>
          <p:cNvPr id="5" name="Прямоугольник 4"/>
          <p:cNvSpPr/>
          <p:nvPr/>
        </p:nvSpPr>
        <p:spPr>
          <a:xfrm>
            <a:off x="4614323" y="4797152"/>
            <a:ext cx="4572000" cy="2246769"/>
          </a:xfrm>
          <a:prstGeom prst="rect">
            <a:avLst/>
          </a:prstGeom>
        </p:spPr>
        <p:txBody>
          <a:bodyPr>
            <a:spAutoFit/>
          </a:bodyPr>
          <a:lstStyle/>
          <a:p>
            <a:pPr algn="ctr"/>
            <a:r>
              <a:rPr lang="ru-RU" sz="1400" dirty="0" smtClean="0">
                <a:latin typeface="Times New Roman" pitchFamily="18" charset="0"/>
                <a:cs typeface="Times New Roman" pitchFamily="18" charset="0"/>
              </a:rPr>
              <a:t> На праздновании 90-летнего юбилея Павленко Н.И. (слева направо):  </a:t>
            </a:r>
            <a:r>
              <a:rPr lang="ru-RU" sz="1400" dirty="0" err="1" smtClean="0">
                <a:latin typeface="Times New Roman" pitchFamily="18" charset="0"/>
                <a:cs typeface="Times New Roman" pitchFamily="18" charset="0"/>
              </a:rPr>
              <a:t>Костанов</a:t>
            </a:r>
            <a:r>
              <a:rPr lang="ru-RU" sz="1400" dirty="0" smtClean="0">
                <a:latin typeface="Times New Roman" pitchFamily="18" charset="0"/>
                <a:cs typeface="Times New Roman" pitchFamily="18" charset="0"/>
              </a:rPr>
              <a:t> И.А. – глава муниципального образования город Ейск; Павленко Н.И</a:t>
            </a:r>
            <a:r>
              <a:rPr lang="ru-RU" sz="1400" dirty="0">
                <a:latin typeface="Times New Roman" pitchFamily="18" charset="0"/>
                <a:cs typeface="Times New Roman" pitchFamily="18" charset="0"/>
              </a:rPr>
              <a:t>. – доктор технических наук, профессор; </a:t>
            </a:r>
            <a:r>
              <a:rPr lang="ru-RU" sz="1400" dirty="0" smtClean="0">
                <a:latin typeface="Times New Roman" pitchFamily="18" charset="0"/>
                <a:cs typeface="Times New Roman" pitchFamily="18" charset="0"/>
              </a:rPr>
              <a:t>Котенко Е.А</a:t>
            </a:r>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 доктор технических наук, профессор;                                      Зинченко Ж.Ф</a:t>
            </a:r>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 генерал-майор в отставке. </a:t>
            </a:r>
          </a:p>
          <a:p>
            <a:pPr algn="ctr"/>
            <a:r>
              <a:rPr lang="ru-RU" sz="1400" dirty="0" smtClean="0">
                <a:latin typeface="Times New Roman" pitchFamily="18" charset="0"/>
                <a:cs typeface="Times New Roman" pitchFamily="18" charset="0"/>
              </a:rPr>
              <a:t>Москва, февраль 2006 г.</a:t>
            </a:r>
          </a:p>
          <a:p>
            <a:pPr algn="ctr"/>
            <a:r>
              <a:rPr lang="ru-RU" sz="1400" i="1" dirty="0">
                <a:latin typeface="Times New Roman" pitchFamily="18" charset="0"/>
                <a:cs typeface="Times New Roman" pitchFamily="18" charset="0"/>
              </a:rPr>
              <a:t>МКУ «Архив». </a:t>
            </a:r>
            <a:r>
              <a:rPr lang="ru-RU" sz="1400" i="1" dirty="0" smtClean="0">
                <a:latin typeface="Times New Roman" pitchFamily="18" charset="0"/>
                <a:cs typeface="Times New Roman" pitchFamily="18" charset="0"/>
              </a:rPr>
              <a:t>Ф.Р – 606. Оп.7. Д.11. </a:t>
            </a:r>
            <a:endParaRPr lang="ru-RU" sz="1400" i="1" dirty="0">
              <a:latin typeface="Times New Roman" pitchFamily="18" charset="0"/>
              <a:cs typeface="Times New Roman" pitchFamily="18" charset="0"/>
            </a:endParaRPr>
          </a:p>
          <a:p>
            <a:pPr algn="ctr"/>
            <a:endParaRPr lang="ru-RU" sz="1400" dirty="0" smtClean="0">
              <a:latin typeface="Times New Roman" pitchFamily="18" charset="0"/>
              <a:cs typeface="Times New Roman" pitchFamily="18" charset="0"/>
            </a:endParaRPr>
          </a:p>
          <a:p>
            <a:endParaRPr lang="ru-RU" sz="1400" dirty="0"/>
          </a:p>
        </p:txBody>
      </p:sp>
      <p:sp>
        <p:nvSpPr>
          <p:cNvPr id="6" name="Прямоугольник 5"/>
          <p:cNvSpPr/>
          <p:nvPr/>
        </p:nvSpPr>
        <p:spPr>
          <a:xfrm>
            <a:off x="179512" y="4817416"/>
            <a:ext cx="4572000" cy="1384995"/>
          </a:xfrm>
          <a:prstGeom prst="rect">
            <a:avLst/>
          </a:prstGeom>
        </p:spPr>
        <p:txBody>
          <a:bodyPr>
            <a:spAutoFit/>
          </a:bodyPr>
          <a:lstStyle/>
          <a:p>
            <a:pPr algn="ctr"/>
            <a:r>
              <a:rPr lang="ru-RU" sz="1400" dirty="0" smtClean="0">
                <a:solidFill>
                  <a:prstClr val="black"/>
                </a:solidFill>
                <a:latin typeface="Times New Roman" panose="02020603050405020304" pitchFamily="18" charset="0"/>
                <a:cs typeface="Times New Roman" panose="02020603050405020304" pitchFamily="18" charset="0"/>
              </a:rPr>
              <a:t>Во время церемонии награждение </a:t>
            </a:r>
            <a:r>
              <a:rPr lang="ru-RU" sz="1400" dirty="0">
                <a:solidFill>
                  <a:prstClr val="black"/>
                </a:solidFill>
                <a:latin typeface="Times New Roman" panose="02020603050405020304" pitchFamily="18" charset="0"/>
                <a:cs typeface="Times New Roman" panose="02020603050405020304" pitchFamily="18" charset="0"/>
              </a:rPr>
              <a:t>орденом Знак Почёта </a:t>
            </a:r>
            <a:r>
              <a:rPr lang="ru-RU" sz="1400" dirty="0" smtClean="0">
                <a:solidFill>
                  <a:prstClr val="black"/>
                </a:solidFill>
                <a:latin typeface="Times New Roman" panose="02020603050405020304" pitchFamily="18" charset="0"/>
                <a:cs typeface="Times New Roman" panose="02020603050405020304" pitchFamily="18" charset="0"/>
              </a:rPr>
              <a:t>                        Павленко </a:t>
            </a:r>
            <a:r>
              <a:rPr lang="ru-RU" sz="1400" dirty="0">
                <a:solidFill>
                  <a:prstClr val="black"/>
                </a:solidFill>
                <a:latin typeface="Times New Roman" panose="02020603050405020304" pitchFamily="18" charset="0"/>
                <a:cs typeface="Times New Roman" panose="02020603050405020304" pitchFamily="18" charset="0"/>
              </a:rPr>
              <a:t>Н.И</a:t>
            </a:r>
            <a:r>
              <a:rPr lang="ru-RU" sz="1400" dirty="0" smtClean="0">
                <a:solidFill>
                  <a:prstClr val="black"/>
                </a:solidFill>
                <a:latin typeface="Times New Roman" panose="02020603050405020304" pitchFamily="18" charset="0"/>
                <a:cs typeface="Times New Roman" panose="02020603050405020304" pitchFamily="18" charset="0"/>
              </a:rPr>
              <a:t>.(слева) министром культуры и массовых коммуникаций Российской Федерации </a:t>
            </a:r>
          </a:p>
          <a:p>
            <a:pPr algn="ctr"/>
            <a:r>
              <a:rPr lang="ru-RU" sz="1400" dirty="0" smtClean="0">
                <a:solidFill>
                  <a:prstClr val="black"/>
                </a:solidFill>
                <a:latin typeface="Times New Roman" panose="02020603050405020304" pitchFamily="18" charset="0"/>
                <a:cs typeface="Times New Roman" panose="02020603050405020304" pitchFamily="18" charset="0"/>
              </a:rPr>
              <a:t>Соколовым А.С. (справа). </a:t>
            </a:r>
          </a:p>
          <a:p>
            <a:pPr algn="ctr"/>
            <a:r>
              <a:rPr lang="ru-RU" sz="1400" dirty="0" smtClean="0">
                <a:solidFill>
                  <a:prstClr val="black"/>
                </a:solidFill>
                <a:latin typeface="Times New Roman" panose="02020603050405020304" pitchFamily="18" charset="0"/>
                <a:cs typeface="Times New Roman" panose="02020603050405020304" pitchFamily="18" charset="0"/>
              </a:rPr>
              <a:t>Москва, 2006 г.</a:t>
            </a:r>
          </a:p>
          <a:p>
            <a:pPr lvl="0" algn="ctr"/>
            <a:r>
              <a:rPr lang="ru-RU" sz="1400" i="1" dirty="0" smtClean="0">
                <a:solidFill>
                  <a:prstClr val="black"/>
                </a:solidFill>
                <a:latin typeface="Times New Roman" panose="02020603050405020304" pitchFamily="18" charset="0"/>
                <a:cs typeface="Times New Roman" panose="02020603050405020304" pitchFamily="18" charset="0"/>
              </a:rPr>
              <a:t>  МКУ </a:t>
            </a:r>
            <a:r>
              <a:rPr lang="ru-RU" sz="1400" i="1" dirty="0">
                <a:solidFill>
                  <a:prstClr val="black"/>
                </a:solidFill>
                <a:latin typeface="Times New Roman" panose="02020603050405020304" pitchFamily="18" charset="0"/>
                <a:cs typeface="Times New Roman" panose="02020603050405020304" pitchFamily="18" charset="0"/>
              </a:rPr>
              <a:t>«Архив». </a:t>
            </a:r>
            <a:r>
              <a:rPr lang="ru-RU" sz="1400" i="1" dirty="0" smtClean="0">
                <a:solidFill>
                  <a:prstClr val="black"/>
                </a:solidFill>
                <a:latin typeface="Times New Roman" panose="02020603050405020304" pitchFamily="18" charset="0"/>
                <a:cs typeface="Times New Roman" panose="02020603050405020304" pitchFamily="18" charset="0"/>
              </a:rPr>
              <a:t>Ф.Р – 606. Оп.7. Д.11. </a:t>
            </a:r>
            <a:endParaRPr lang="ru-RU" sz="1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2831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1881162"/>
            <a:ext cx="4428492" cy="2952328"/>
          </a:xfrm>
          <a:prstGeom prst="rect">
            <a:avLst/>
          </a:prstGeom>
        </p:spPr>
      </p:pic>
      <p:pic>
        <p:nvPicPr>
          <p:cNvPr id="4" name="Рисунок 3"/>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149678" y="1844824"/>
            <a:ext cx="4278306" cy="3025004"/>
          </a:xfrm>
          <a:prstGeom prst="rect">
            <a:avLst/>
          </a:prstGeom>
        </p:spPr>
      </p:pic>
      <p:sp>
        <p:nvSpPr>
          <p:cNvPr id="5" name="Прямоугольник 4"/>
          <p:cNvSpPr/>
          <p:nvPr/>
        </p:nvSpPr>
        <p:spPr>
          <a:xfrm>
            <a:off x="0" y="5000636"/>
            <a:ext cx="4643406" cy="1815882"/>
          </a:xfrm>
          <a:prstGeom prst="rect">
            <a:avLst/>
          </a:prstGeom>
        </p:spPr>
        <p:txBody>
          <a:bodyPr wrap="square">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Поздравление Павленко Н.И. с 90-летием со дня рождения Примаковым Е.М., академиком РАН, председателем </a:t>
            </a:r>
            <a:r>
              <a:rPr lang="ru-RU" sz="1400" dirty="0" smtClean="0">
                <a:latin typeface="Times New Roman" pitchFamily="18" charset="0"/>
                <a:cs typeface="Times New Roman" pitchFamily="18" charset="0"/>
              </a:rPr>
              <a:t>Торгово-промышленной палаты Российской Федерации (2001</a:t>
            </a:r>
            <a:r>
              <a:rPr lang="ru-RU" sz="1400" i="1" dirty="0" smtClean="0">
                <a:solidFill>
                  <a:prstClr val="black"/>
                </a:solidFill>
                <a:latin typeface="Times New Roman" panose="02020603050405020304" pitchFamily="18" charset="0"/>
                <a:cs typeface="Times New Roman" panose="02020603050405020304" pitchFamily="18" charset="0"/>
              </a:rPr>
              <a:t>–</a:t>
            </a:r>
            <a:r>
              <a:rPr lang="ru-RU" sz="1400" dirty="0" smtClean="0">
                <a:latin typeface="Times New Roman" pitchFamily="18" charset="0"/>
                <a:cs typeface="Times New Roman" pitchFamily="18" charset="0"/>
              </a:rPr>
              <a:t>2011)</a:t>
            </a:r>
            <a:r>
              <a:rPr lang="ru-RU" sz="1400" dirty="0" smtClean="0">
                <a:solidFill>
                  <a:prstClr val="black"/>
                </a:solidFill>
                <a:latin typeface="Times New Roman" panose="02020603050405020304" pitchFamily="18" charset="0"/>
                <a:cs typeface="Times New Roman" panose="02020603050405020304" pitchFamily="18" charset="0"/>
              </a:rPr>
              <a:t>, </a:t>
            </a:r>
          </a:p>
          <a:p>
            <a:pPr lvl="0" algn="ctr"/>
            <a:r>
              <a:rPr lang="ru-RU" sz="1400" dirty="0" smtClean="0">
                <a:solidFill>
                  <a:prstClr val="black"/>
                </a:solidFill>
                <a:latin typeface="Times New Roman" panose="02020603050405020304" pitchFamily="18" charset="0"/>
                <a:cs typeface="Times New Roman" panose="02020603050405020304" pitchFamily="18" charset="0"/>
              </a:rPr>
              <a:t>2006 г. (цветная копия).</a:t>
            </a:r>
          </a:p>
          <a:p>
            <a:pPr algn="ctr"/>
            <a:r>
              <a:rPr lang="ru-RU" sz="1400" i="1" dirty="0" smtClean="0">
                <a:solidFill>
                  <a:prstClr val="black"/>
                </a:solidFill>
                <a:latin typeface="Times New Roman" panose="02020603050405020304" pitchFamily="18" charset="0"/>
                <a:cs typeface="Times New Roman" panose="02020603050405020304" pitchFamily="18" charset="0"/>
              </a:rPr>
              <a:t>МКУ «Архив». Ф.Р – 606. Оп.7. Д.1. </a:t>
            </a:r>
            <a:endParaRPr lang="ru-RU" sz="1400" dirty="0" smtClean="0">
              <a:solidFill>
                <a:prstClr val="black"/>
              </a:solidFill>
              <a:latin typeface="Times New Roman" panose="02020603050405020304" pitchFamily="18" charset="0"/>
              <a:cs typeface="Times New Roman" panose="02020603050405020304" pitchFamily="18" charset="0"/>
            </a:endParaRPr>
          </a:p>
          <a:p>
            <a:pPr lvl="0" algn="ctr"/>
            <a:endParaRPr lang="ru-RU" sz="1400" dirty="0" smtClean="0">
              <a:solidFill>
                <a:prstClr val="black"/>
              </a:solidFill>
              <a:latin typeface="Times New Roman" panose="02020603050405020304" pitchFamily="18" charset="0"/>
              <a:cs typeface="Times New Roman" panose="02020603050405020304" pitchFamily="18" charset="0"/>
            </a:endParaRPr>
          </a:p>
          <a:p>
            <a:pPr lvl="0" algn="ct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4500562" y="5000636"/>
            <a:ext cx="4643438" cy="1815882"/>
          </a:xfrm>
          <a:prstGeom prst="rect">
            <a:avLst/>
          </a:prstGeom>
        </p:spPr>
        <p:txBody>
          <a:bodyPr wrap="square">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Во время встречи Павленко Н.И. и                          Примакова Е.М. (1929</a:t>
            </a:r>
            <a:r>
              <a:rPr lang="ru-RU" sz="1400" i="1" dirty="0" smtClean="0">
                <a:solidFill>
                  <a:prstClr val="black"/>
                </a:solidFill>
                <a:latin typeface="Times New Roman" panose="02020603050405020304" pitchFamily="18" charset="0"/>
                <a:cs typeface="Times New Roman" panose="02020603050405020304" pitchFamily="18" charset="0"/>
              </a:rPr>
              <a:t>–</a:t>
            </a:r>
            <a:r>
              <a:rPr lang="ru-RU" sz="1400" dirty="0" smtClean="0">
                <a:solidFill>
                  <a:prstClr val="black"/>
                </a:solidFill>
                <a:latin typeface="Times New Roman" panose="02020603050405020304" pitchFamily="18" charset="0"/>
                <a:cs typeface="Times New Roman" panose="02020603050405020304" pitchFamily="18" charset="0"/>
              </a:rPr>
              <a:t>2015) </a:t>
            </a:r>
            <a:r>
              <a:rPr lang="ru-RU" sz="1400" i="1" dirty="0" smtClean="0">
                <a:solidFill>
                  <a:prstClr val="black"/>
                </a:solidFill>
                <a:latin typeface="Times New Roman" panose="02020603050405020304" pitchFamily="18" charset="0"/>
                <a:cs typeface="Times New Roman" panose="02020603050405020304" pitchFamily="18" charset="0"/>
              </a:rPr>
              <a:t>– </a:t>
            </a:r>
            <a:r>
              <a:rPr lang="ru-RU" sz="1400" dirty="0" smtClean="0">
                <a:solidFill>
                  <a:prstClr val="black"/>
                </a:solidFill>
                <a:latin typeface="Times New Roman" panose="02020603050405020304" pitchFamily="18" charset="0"/>
                <a:cs typeface="Times New Roman" panose="02020603050405020304" pitchFamily="18" charset="0"/>
              </a:rPr>
              <a:t>академика РАН, председателя </a:t>
            </a:r>
            <a:r>
              <a:rPr lang="ru-RU" sz="1400" dirty="0" smtClean="0">
                <a:latin typeface="Times New Roman" pitchFamily="18" charset="0"/>
                <a:cs typeface="Times New Roman" pitchFamily="18" charset="0"/>
              </a:rPr>
              <a:t>Торгово-промышленной палаты Российской Федерации (2001</a:t>
            </a:r>
            <a:r>
              <a:rPr lang="ru-RU" sz="1400" i="1" dirty="0" smtClean="0">
                <a:solidFill>
                  <a:prstClr val="black"/>
                </a:solidFill>
                <a:latin typeface="Times New Roman" panose="02020603050405020304" pitchFamily="18" charset="0"/>
                <a:cs typeface="Times New Roman" panose="02020603050405020304" pitchFamily="18" charset="0"/>
              </a:rPr>
              <a:t>–</a:t>
            </a:r>
            <a:r>
              <a:rPr lang="ru-RU" sz="1400" dirty="0" smtClean="0">
                <a:latin typeface="Times New Roman" pitchFamily="18" charset="0"/>
                <a:cs typeface="Times New Roman" pitchFamily="18" charset="0"/>
              </a:rPr>
              <a:t>2011), Председателя Правительства Российской Федерации (1998</a:t>
            </a:r>
            <a:r>
              <a:rPr lang="ru-RU" sz="1400" i="1" dirty="0" smtClean="0">
                <a:solidFill>
                  <a:prstClr val="black"/>
                </a:solidFill>
                <a:latin typeface="Times New Roman" panose="02020603050405020304" pitchFamily="18" charset="0"/>
                <a:cs typeface="Times New Roman" panose="02020603050405020304" pitchFamily="18" charset="0"/>
              </a:rPr>
              <a:t>–</a:t>
            </a:r>
            <a:r>
              <a:rPr lang="ru-RU" sz="1400" dirty="0" smtClean="0">
                <a:latin typeface="Times New Roman" pitchFamily="18" charset="0"/>
                <a:cs typeface="Times New Roman" pitchFamily="18" charset="0"/>
              </a:rPr>
              <a:t>1999). </a:t>
            </a:r>
            <a:r>
              <a:rPr lang="ru-RU" sz="1400" dirty="0" smtClean="0">
                <a:solidFill>
                  <a:prstClr val="black"/>
                </a:solidFill>
                <a:latin typeface="Times New Roman" panose="02020603050405020304" pitchFamily="18" charset="0"/>
                <a:cs typeface="Times New Roman" panose="02020603050405020304" pitchFamily="18" charset="0"/>
              </a:rPr>
              <a:t> </a:t>
            </a:r>
          </a:p>
          <a:p>
            <a:pPr lvl="0" algn="ctr"/>
            <a:r>
              <a:rPr lang="ru-RU" sz="1400" dirty="0" smtClean="0">
                <a:solidFill>
                  <a:prstClr val="black"/>
                </a:solidFill>
                <a:latin typeface="Times New Roman" panose="02020603050405020304" pitchFamily="18" charset="0"/>
                <a:cs typeface="Times New Roman" panose="02020603050405020304" pitchFamily="18" charset="0"/>
              </a:rPr>
              <a:t>Москва, 16 ноября 2009 г.</a:t>
            </a:r>
          </a:p>
          <a:p>
            <a:pPr algn="ctr"/>
            <a:r>
              <a:rPr lang="ru-RU" sz="1400" i="1" dirty="0" smtClean="0">
                <a:solidFill>
                  <a:prstClr val="black"/>
                </a:solidFill>
                <a:latin typeface="Times New Roman" panose="02020603050405020304" pitchFamily="18" charset="0"/>
                <a:cs typeface="Times New Roman" panose="02020603050405020304" pitchFamily="18" charset="0"/>
              </a:rPr>
              <a:t>МКУ «Архив». Ф.Р – 606. Оп.7. Д.11. </a:t>
            </a:r>
            <a:endParaRPr lang="ru-RU" sz="1400" dirty="0" smtClean="0">
              <a:solidFill>
                <a:prstClr val="black"/>
              </a:solidFill>
              <a:latin typeface="Times New Roman" panose="02020603050405020304" pitchFamily="18" charset="0"/>
              <a:cs typeface="Times New Roman" panose="02020603050405020304" pitchFamily="18" charset="0"/>
            </a:endParaRPr>
          </a:p>
          <a:p>
            <a:pPr lvl="0" algn="ctr"/>
            <a:endParaRPr lang="ru-RU" sz="1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09482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714304"/>
            <a:ext cx="3312368" cy="4683833"/>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2080" y="714304"/>
            <a:ext cx="3307024" cy="4676277"/>
          </a:xfrm>
          <a:prstGeom prst="rect">
            <a:avLst/>
          </a:prstGeom>
        </p:spPr>
      </p:pic>
      <p:sp>
        <p:nvSpPr>
          <p:cNvPr id="5" name="Прямоугольник 4"/>
          <p:cNvSpPr/>
          <p:nvPr/>
        </p:nvSpPr>
        <p:spPr>
          <a:xfrm>
            <a:off x="107504" y="5433641"/>
            <a:ext cx="4572000" cy="1600438"/>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Приглашение организационного</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комитета по подготовке мероприятий празднования               300-летия Великого посольства Петра </a:t>
            </a:r>
            <a:r>
              <a:rPr kumimoji="0" lang="en-US"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 </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в Европу Павленко </a:t>
            </a:r>
            <a:r>
              <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Н.И</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Ф.Р – 606. Оп.7. Д.100. Л.1.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Прямоугольник 5"/>
          <p:cNvSpPr/>
          <p:nvPr/>
        </p:nvSpPr>
        <p:spPr>
          <a:xfrm>
            <a:off x="4499992" y="5484197"/>
            <a:ext cx="4572000" cy="954107"/>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Список членов </a:t>
            </a:r>
            <a:r>
              <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организационного</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комитета по подготовке мероприятий празднования               300-летия Великого посольства Петра I в </a:t>
            </a:r>
            <a:r>
              <a:rPr kumimoji="0" lang="ru-RU" sz="1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Европу.</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МКУ «Архив». Ф.Р – 606. Оп.7. Д.100. Л.2.</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96104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8824" y="1961129"/>
            <a:ext cx="4445288" cy="2880320"/>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107" y="1961129"/>
            <a:ext cx="4429312" cy="2880320"/>
          </a:xfrm>
          <a:prstGeom prst="rect">
            <a:avLst/>
          </a:prstGeom>
        </p:spPr>
      </p:pic>
      <p:sp>
        <p:nvSpPr>
          <p:cNvPr id="4" name="Прямоугольник 3"/>
          <p:cNvSpPr/>
          <p:nvPr/>
        </p:nvSpPr>
        <p:spPr>
          <a:xfrm>
            <a:off x="128107" y="5085184"/>
            <a:ext cx="4572000" cy="2462213"/>
          </a:xfrm>
          <a:prstGeom prst="rect">
            <a:avLst/>
          </a:prstGeom>
        </p:spPr>
        <p:txBody>
          <a:bodyPr>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На даче Павленко Н.И. (слева направо):</a:t>
            </a:r>
          </a:p>
          <a:p>
            <a:pPr lvl="0" algn="ctr"/>
            <a:r>
              <a:rPr lang="ru-RU" sz="1400" dirty="0" smtClean="0">
                <a:solidFill>
                  <a:prstClr val="black"/>
                </a:solidFill>
                <a:latin typeface="Times New Roman" panose="02020603050405020304" pitchFamily="18" charset="0"/>
                <a:cs typeface="Times New Roman" panose="02020603050405020304" pitchFamily="18" charset="0"/>
              </a:rPr>
              <a:t>Котенко Евгений Александрович </a:t>
            </a:r>
            <a:r>
              <a:rPr lang="ru-RU" sz="1400" dirty="0">
                <a:solidFill>
                  <a:prstClr val="black"/>
                </a:solidFill>
                <a:latin typeface="Times New Roman" panose="02020603050405020304" pitchFamily="18" charset="0"/>
                <a:cs typeface="Times New Roman" panose="02020603050405020304" pitchFamily="18" charset="0"/>
              </a:rPr>
              <a:t>– доктор технических наук, </a:t>
            </a:r>
            <a:r>
              <a:rPr lang="ru-RU" sz="1400" dirty="0" smtClean="0">
                <a:solidFill>
                  <a:prstClr val="black"/>
                </a:solidFill>
                <a:latin typeface="Times New Roman" panose="02020603050405020304" pitchFamily="18" charset="0"/>
                <a:cs typeface="Times New Roman" panose="02020603050405020304" pitchFamily="18" charset="0"/>
              </a:rPr>
              <a:t>профессор; Павленко Николай Иванович;                    жена Павленко Н.И., </a:t>
            </a:r>
            <a:r>
              <a:rPr lang="ru-RU" sz="1400" dirty="0">
                <a:solidFill>
                  <a:prstClr val="black"/>
                </a:solidFill>
                <a:latin typeface="Times New Roman" panose="02020603050405020304" pitchFamily="18" charset="0"/>
                <a:cs typeface="Times New Roman" panose="02020603050405020304" pitchFamily="18" charset="0"/>
              </a:rPr>
              <a:t>Лилия </a:t>
            </a:r>
            <a:r>
              <a:rPr lang="ru-RU" sz="1400" dirty="0" smtClean="0">
                <a:solidFill>
                  <a:prstClr val="black"/>
                </a:solidFill>
                <a:latin typeface="Times New Roman" panose="02020603050405020304" pitchFamily="18" charset="0"/>
                <a:cs typeface="Times New Roman" panose="02020603050405020304" pitchFamily="18" charset="0"/>
              </a:rPr>
              <a:t>Фёдоровна;                                 жена Котенко Е.А., Костерина Елена Ивановна.</a:t>
            </a:r>
          </a:p>
          <a:p>
            <a:pPr lvl="0" algn="ctr"/>
            <a:r>
              <a:rPr lang="ru-RU" sz="1400" dirty="0">
                <a:solidFill>
                  <a:prstClr val="black"/>
                </a:solidFill>
                <a:latin typeface="Times New Roman" panose="02020603050405020304" pitchFamily="18" charset="0"/>
                <a:cs typeface="Times New Roman" panose="02020603050405020304" pitchFamily="18" charset="0"/>
              </a:rPr>
              <a:t>Московская </a:t>
            </a:r>
            <a:r>
              <a:rPr lang="ru-RU" sz="1400" dirty="0" smtClean="0">
                <a:solidFill>
                  <a:prstClr val="black"/>
                </a:solidFill>
                <a:latin typeface="Times New Roman" panose="02020603050405020304" pitchFamily="18" charset="0"/>
                <a:cs typeface="Times New Roman" panose="02020603050405020304" pitchFamily="18" charset="0"/>
              </a:rPr>
              <a:t>область, начало </a:t>
            </a:r>
            <a:r>
              <a:rPr lang="ru-RU" sz="1400" dirty="0">
                <a:solidFill>
                  <a:prstClr val="black"/>
                </a:solidFill>
                <a:latin typeface="Times New Roman" panose="02020603050405020304" pitchFamily="18" charset="0"/>
                <a:cs typeface="Times New Roman" panose="02020603050405020304" pitchFamily="18" charset="0"/>
              </a:rPr>
              <a:t>2000-х годов</a:t>
            </a:r>
            <a:r>
              <a:rPr lang="ru-RU" sz="1400" dirty="0" smtClean="0">
                <a:solidFill>
                  <a:prstClr val="black"/>
                </a:solidFill>
                <a:latin typeface="Times New Roman" panose="02020603050405020304" pitchFamily="18" charset="0"/>
                <a:cs typeface="Times New Roman" panose="02020603050405020304" pitchFamily="18" charset="0"/>
              </a:rPr>
              <a:t>.</a:t>
            </a:r>
          </a:p>
          <a:p>
            <a:pPr lvl="0" algn="ctr"/>
            <a:r>
              <a:rPr lang="ru-RU" sz="1400" i="1" dirty="0" smtClean="0">
                <a:solidFill>
                  <a:prstClr val="black"/>
                </a:solidFill>
                <a:latin typeface="Times New Roman" panose="02020603050405020304" pitchFamily="18" charset="0"/>
                <a:cs typeface="Times New Roman" panose="02020603050405020304" pitchFamily="18" charset="0"/>
              </a:rPr>
              <a:t>МКУ </a:t>
            </a:r>
            <a:r>
              <a:rPr lang="ru-RU" sz="1400" i="1" dirty="0">
                <a:solidFill>
                  <a:prstClr val="black"/>
                </a:solidFill>
                <a:latin typeface="Times New Roman" panose="02020603050405020304" pitchFamily="18" charset="0"/>
                <a:cs typeface="Times New Roman" panose="02020603050405020304" pitchFamily="18" charset="0"/>
              </a:rPr>
              <a:t>«Архив».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lvl="0" algn="ctr"/>
            <a:endParaRPr lang="ru-RU" sz="1400" dirty="0">
              <a:solidFill>
                <a:prstClr val="black"/>
              </a:solidFill>
              <a:latin typeface="Times New Roman" panose="02020603050405020304" pitchFamily="18" charset="0"/>
              <a:cs typeface="Times New Roman" panose="02020603050405020304" pitchFamily="18" charset="0"/>
            </a:endParaRPr>
          </a:p>
          <a:p>
            <a:pPr lvl="0" algn="ctr"/>
            <a:endParaRPr lang="ru-RU" sz="1400" dirty="0">
              <a:solidFill>
                <a:prstClr val="black"/>
              </a:solidFill>
              <a:latin typeface="Times New Roman" panose="02020603050405020304" pitchFamily="18" charset="0"/>
              <a:cs typeface="Times New Roman" panose="02020603050405020304" pitchFamily="18" charset="0"/>
            </a:endParaRPr>
          </a:p>
          <a:p>
            <a:pPr lvl="0" algn="ctr"/>
            <a:endParaRPr lang="ru-RU" sz="1400" dirty="0" smtClean="0">
              <a:solidFill>
                <a:prstClr val="black"/>
              </a:solidFill>
              <a:latin typeface="Times New Roman" panose="02020603050405020304" pitchFamily="18" charset="0"/>
              <a:cs typeface="Times New Roman" panose="02020603050405020304" pitchFamily="18" charset="0"/>
            </a:endParaRPr>
          </a:p>
          <a:p>
            <a:pPr lvl="0"/>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4700107" y="5100546"/>
            <a:ext cx="4572000" cy="1384995"/>
          </a:xfrm>
          <a:prstGeom prst="rect">
            <a:avLst/>
          </a:prstGeom>
        </p:spPr>
        <p:txBody>
          <a:bodyPr>
            <a:spAutoFit/>
          </a:bodyPr>
          <a:lstStyle/>
          <a:p>
            <a:pPr algn="ctr"/>
            <a:r>
              <a:rPr lang="ru-RU" sz="1400" dirty="0" smtClean="0">
                <a:solidFill>
                  <a:prstClr val="black"/>
                </a:solidFill>
                <a:latin typeface="Times New Roman" panose="02020603050405020304" pitchFamily="18" charset="0"/>
                <a:cs typeface="Times New Roman" panose="02020603050405020304" pitchFamily="18" charset="0"/>
              </a:rPr>
              <a:t>Павленко Н.И. в саду своей дачи.</a:t>
            </a:r>
          </a:p>
          <a:p>
            <a:pPr algn="ctr"/>
            <a:r>
              <a:rPr lang="ru-RU" sz="1400" dirty="0">
                <a:solidFill>
                  <a:prstClr val="black"/>
                </a:solidFill>
                <a:latin typeface="Times New Roman" panose="02020603050405020304" pitchFamily="18" charset="0"/>
                <a:cs typeface="Times New Roman" panose="02020603050405020304" pitchFamily="18" charset="0"/>
              </a:rPr>
              <a:t>Московская область, начало 2000-х годов</a:t>
            </a:r>
            <a:r>
              <a:rPr lang="ru-RU" sz="1400" dirty="0" smtClean="0">
                <a:solidFill>
                  <a:prstClr val="black"/>
                </a:solidFill>
                <a:latin typeface="Times New Roman" panose="02020603050405020304" pitchFamily="18" charset="0"/>
                <a:cs typeface="Times New Roman" panose="02020603050405020304" pitchFamily="18" charset="0"/>
              </a:rPr>
              <a:t>.</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algn="ctr"/>
            <a:endParaRPr lang="ru-RU" sz="1400" dirty="0">
              <a:solidFill>
                <a:prstClr val="black"/>
              </a:solidFill>
              <a:latin typeface="Times New Roman" panose="02020603050405020304" pitchFamily="18" charset="0"/>
              <a:cs typeface="Times New Roman" panose="02020603050405020304" pitchFamily="18" charset="0"/>
            </a:endParaRPr>
          </a:p>
          <a:p>
            <a:pPr algn="ctr"/>
            <a:endParaRPr lang="ru-RU" sz="1400" dirty="0" smtClean="0">
              <a:solidFill>
                <a:prstClr val="black"/>
              </a:solidFill>
              <a:latin typeface="Times New Roman" panose="02020603050405020304" pitchFamily="18" charset="0"/>
              <a:cs typeface="Times New Roman" panose="02020603050405020304" pitchFamily="18" charset="0"/>
            </a:endParaRPr>
          </a:p>
          <a:p>
            <a:pPr lvl="0"/>
            <a:endParaRPr lang="ru-RU" sz="1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91423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3784" y="863207"/>
            <a:ext cx="3034680" cy="4552021"/>
          </a:xfrm>
          <a:prstGeom prst="rect">
            <a:avLst/>
          </a:prstGeom>
        </p:spPr>
      </p:pic>
      <p:sp>
        <p:nvSpPr>
          <p:cNvPr id="4" name="Прямоугольник 3"/>
          <p:cNvSpPr/>
          <p:nvPr/>
        </p:nvSpPr>
        <p:spPr>
          <a:xfrm>
            <a:off x="4932040" y="5631252"/>
            <a:ext cx="4572000" cy="1169551"/>
          </a:xfrm>
          <a:prstGeom prst="rect">
            <a:avLst/>
          </a:prstGeom>
        </p:spPr>
        <p:txBody>
          <a:bodyPr>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Павленко Николай Иванович</a:t>
            </a:r>
          </a:p>
          <a:p>
            <a:pPr lvl="0" algn="ctr"/>
            <a:r>
              <a:rPr lang="ru-RU" sz="1400" dirty="0" smtClean="0">
                <a:solidFill>
                  <a:prstClr val="black"/>
                </a:solidFill>
                <a:latin typeface="Times New Roman" panose="02020603050405020304" pitchFamily="18" charset="0"/>
                <a:cs typeface="Times New Roman" panose="02020603050405020304" pitchFamily="18" charset="0"/>
              </a:rPr>
              <a:t> и его жена, Лилия Фёдоровна. </a:t>
            </a:r>
          </a:p>
          <a:p>
            <a:pPr lvl="0" algn="ctr"/>
            <a:r>
              <a:rPr lang="ru-RU" sz="1400" dirty="0" smtClean="0">
                <a:solidFill>
                  <a:prstClr val="black"/>
                </a:solidFill>
                <a:latin typeface="Times New Roman" panose="02020603050405020304" pitchFamily="18" charset="0"/>
                <a:cs typeface="Times New Roman" panose="02020603050405020304" pitchFamily="18" charset="0"/>
              </a:rPr>
              <a:t>Москва, 30 января 2011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lvl="0" algn="ct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457200" y="5157192"/>
            <a:ext cx="4572000" cy="1384995"/>
          </a:xfrm>
          <a:prstGeom prst="rect">
            <a:avLst/>
          </a:prstGeom>
        </p:spPr>
        <p:txBody>
          <a:bodyPr>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Котенко Евгений Александрович </a:t>
            </a:r>
            <a:r>
              <a:rPr lang="ru-RU" sz="1400" dirty="0">
                <a:solidFill>
                  <a:prstClr val="black"/>
                </a:solidFill>
                <a:latin typeface="Times New Roman" panose="02020603050405020304" pitchFamily="18" charset="0"/>
                <a:cs typeface="Times New Roman" panose="02020603050405020304" pitchFamily="18" charset="0"/>
              </a:rPr>
              <a:t>– доктор технических наук, </a:t>
            </a:r>
            <a:r>
              <a:rPr lang="ru-RU" sz="1400" dirty="0" smtClean="0">
                <a:solidFill>
                  <a:prstClr val="black"/>
                </a:solidFill>
                <a:latin typeface="Times New Roman" panose="02020603050405020304" pitchFamily="18" charset="0"/>
                <a:cs typeface="Times New Roman" panose="02020603050405020304" pitchFamily="18" charset="0"/>
              </a:rPr>
              <a:t>профессор, Павленко Николай Иванович                      и сын Павленко Н.И. – Виктор Николаевич обсуждают книгу Котенко Е.А. «Основатель Ейска Воронцов».</a:t>
            </a:r>
          </a:p>
          <a:p>
            <a:pPr lvl="0" algn="ctr"/>
            <a:r>
              <a:rPr lang="ru-RU" sz="1400" dirty="0" smtClean="0">
                <a:solidFill>
                  <a:prstClr val="black"/>
                </a:solidFill>
                <a:latin typeface="Times New Roman" panose="02020603050405020304" pitchFamily="18" charset="0"/>
                <a:cs typeface="Times New Roman" panose="02020603050405020304" pitchFamily="18" charset="0"/>
              </a:rPr>
              <a:t>Москва, 2006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p:txBody>
      </p:sp>
      <p:pic>
        <p:nvPicPr>
          <p:cNvPr id="1026" name="Picture 2" descr="F:\ПАВЛЕНКО Н.И,\Павленко\Павленко с сыном.jpg"/>
          <p:cNvPicPr>
            <a:picLocks noChangeAspect="1" noChangeArrowheads="1"/>
          </p:cNvPicPr>
          <p:nvPr/>
        </p:nvPicPr>
        <p:blipFill>
          <a:blip r:embed="rId3" cstate="print">
            <a:lum contrast="10000"/>
          </a:blip>
          <a:srcRect/>
          <a:stretch>
            <a:fillRect/>
          </a:stretch>
        </p:blipFill>
        <p:spPr bwMode="auto">
          <a:xfrm>
            <a:off x="312124" y="1525188"/>
            <a:ext cx="5123972" cy="3415980"/>
          </a:xfrm>
          <a:prstGeom prst="rect">
            <a:avLst/>
          </a:prstGeom>
          <a:noFill/>
        </p:spPr>
      </p:pic>
    </p:spTree>
    <p:extLst>
      <p:ext uri="{BB962C8B-B14F-4D97-AF65-F5344CB8AC3E}">
        <p14:creationId xmlns:p14="http://schemas.microsoft.com/office/powerpoint/2010/main" val="40729410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sp>
        <p:nvSpPr>
          <p:cNvPr id="5" name="Прямоугольник 4"/>
          <p:cNvSpPr/>
          <p:nvPr/>
        </p:nvSpPr>
        <p:spPr>
          <a:xfrm>
            <a:off x="107504" y="5552074"/>
            <a:ext cx="4348050" cy="1169551"/>
          </a:xfrm>
          <a:prstGeom prst="rect">
            <a:avLst/>
          </a:prstGeom>
        </p:spPr>
        <p:txBody>
          <a:bodyPr wrap="none">
            <a:spAutoFit/>
          </a:bodyPr>
          <a:lstStyle/>
          <a:p>
            <a:pPr algn="ctr"/>
            <a:r>
              <a:rPr lang="ru-RU" sz="1400" dirty="0" smtClean="0">
                <a:latin typeface="Times New Roman" panose="02020603050405020304" pitchFamily="18" charset="0"/>
                <a:cs typeface="Times New Roman" panose="02020603050405020304" pitchFamily="18" charset="0"/>
              </a:rPr>
              <a:t>Председатель </a:t>
            </a:r>
            <a:r>
              <a:rPr lang="ru-RU" sz="1400" dirty="0" err="1" smtClean="0">
                <a:latin typeface="Times New Roman" panose="02020603050405020304" pitchFamily="18" charset="0"/>
                <a:cs typeface="Times New Roman" panose="02020603050405020304" pitchFamily="18" charset="0"/>
              </a:rPr>
              <a:t>Ейского</a:t>
            </a:r>
            <a:r>
              <a:rPr lang="ru-RU" sz="1400" dirty="0" smtClean="0">
                <a:latin typeface="Times New Roman" panose="02020603050405020304" pitchFamily="18" charset="0"/>
                <a:cs typeface="Times New Roman" panose="02020603050405020304" pitchFamily="18" charset="0"/>
              </a:rPr>
              <a:t> отделения РОИА </a:t>
            </a:r>
            <a:r>
              <a:rPr lang="ru-RU" sz="1400" dirty="0" err="1" smtClean="0">
                <a:latin typeface="Times New Roman" panose="02020603050405020304" pitchFamily="18" charset="0"/>
                <a:cs typeface="Times New Roman" panose="02020603050405020304" pitchFamily="18" charset="0"/>
              </a:rPr>
              <a:t>Состина</a:t>
            </a:r>
            <a:r>
              <a:rPr lang="ru-RU" sz="1400" dirty="0" smtClean="0">
                <a:latin typeface="Times New Roman" panose="02020603050405020304" pitchFamily="18" charset="0"/>
                <a:cs typeface="Times New Roman" panose="02020603050405020304" pitchFamily="18" charset="0"/>
              </a:rPr>
              <a:t> Е.В. </a:t>
            </a:r>
          </a:p>
          <a:p>
            <a:pPr algn="ctr"/>
            <a:r>
              <a:rPr lang="ru-RU" sz="1400" dirty="0" smtClean="0">
                <a:latin typeface="Times New Roman" panose="02020603050405020304" pitchFamily="18" charset="0"/>
                <a:cs typeface="Times New Roman" panose="02020603050405020304" pitchFamily="18" charset="0"/>
              </a:rPr>
              <a:t>вручает Павленко Н.И. подарки от </a:t>
            </a:r>
            <a:r>
              <a:rPr lang="ru-RU" sz="1400" dirty="0" err="1" smtClean="0">
                <a:latin typeface="Times New Roman" panose="02020603050405020304" pitchFamily="18" charset="0"/>
                <a:cs typeface="Times New Roman" panose="02020603050405020304" pitchFamily="18" charset="0"/>
              </a:rPr>
              <a:t>ейчан</a:t>
            </a:r>
            <a:r>
              <a:rPr lang="ru-RU" sz="1400" dirty="0" smtClean="0">
                <a:latin typeface="Times New Roman" panose="02020603050405020304" pitchFamily="18" charset="0"/>
                <a:cs typeface="Times New Roman" panose="02020603050405020304" pitchFamily="18" charset="0"/>
              </a:rPr>
              <a:t>.</a:t>
            </a:r>
          </a:p>
          <a:p>
            <a:pPr algn="ctr"/>
            <a:r>
              <a:rPr lang="ru-RU" sz="1400" dirty="0">
                <a:latin typeface="Times New Roman" panose="02020603050405020304" pitchFamily="18" charset="0"/>
                <a:cs typeface="Times New Roman" panose="02020603050405020304" pitchFamily="18" charset="0"/>
              </a:rPr>
              <a:t> Москва, 14 декабря 2015 г. </a:t>
            </a:r>
            <a:endParaRPr lang="ru-RU" sz="1400" dirty="0" smtClean="0">
              <a:latin typeface="Times New Roman" panose="02020603050405020304" pitchFamily="18" charset="0"/>
              <a:cs typeface="Times New Roman" panose="02020603050405020304" pitchFamily="18" charset="0"/>
            </a:endParaRP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algn="ctr"/>
            <a:endParaRPr lang="ru-RU" sz="14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065" y="1455379"/>
            <a:ext cx="4407935" cy="3617416"/>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52429" y="1453614"/>
            <a:ext cx="4385203" cy="3619181"/>
          </a:xfrm>
          <a:prstGeom prst="rect">
            <a:avLst/>
          </a:prstGeom>
        </p:spPr>
      </p:pic>
      <p:sp>
        <p:nvSpPr>
          <p:cNvPr id="3" name="Прямоугольник 2"/>
          <p:cNvSpPr/>
          <p:nvPr/>
        </p:nvSpPr>
        <p:spPr>
          <a:xfrm>
            <a:off x="4716016" y="5556312"/>
            <a:ext cx="4572000" cy="1169551"/>
          </a:xfrm>
          <a:prstGeom prst="rect">
            <a:avLst/>
          </a:prstGeom>
        </p:spPr>
        <p:txBody>
          <a:bodyPr>
            <a:spAutoFit/>
          </a:bodyPr>
          <a:lstStyle/>
          <a:p>
            <a:pPr lvl="0" algn="ctr"/>
            <a:r>
              <a:rPr lang="ru-RU" sz="1400" dirty="0">
                <a:solidFill>
                  <a:prstClr val="black"/>
                </a:solidFill>
                <a:latin typeface="Times New Roman" panose="02020603050405020304" pitchFamily="18" charset="0"/>
                <a:cs typeface="Times New Roman" panose="02020603050405020304" pitchFamily="18" charset="0"/>
              </a:rPr>
              <a:t>Председатель </a:t>
            </a:r>
            <a:r>
              <a:rPr lang="ru-RU" sz="1400" dirty="0" err="1">
                <a:solidFill>
                  <a:prstClr val="black"/>
                </a:solidFill>
                <a:latin typeface="Times New Roman" panose="02020603050405020304" pitchFamily="18" charset="0"/>
                <a:cs typeface="Times New Roman" panose="02020603050405020304" pitchFamily="18" charset="0"/>
              </a:rPr>
              <a:t>Ейского</a:t>
            </a:r>
            <a:r>
              <a:rPr lang="ru-RU" sz="1400" dirty="0">
                <a:solidFill>
                  <a:prstClr val="black"/>
                </a:solidFill>
                <a:latin typeface="Times New Roman" panose="02020603050405020304" pitchFamily="18" charset="0"/>
                <a:cs typeface="Times New Roman" panose="02020603050405020304" pitchFamily="18" charset="0"/>
              </a:rPr>
              <a:t> отделения РОИА </a:t>
            </a:r>
            <a:r>
              <a:rPr lang="ru-RU" sz="1400" dirty="0" err="1">
                <a:solidFill>
                  <a:prstClr val="black"/>
                </a:solidFill>
                <a:latin typeface="Times New Roman" panose="02020603050405020304" pitchFamily="18" charset="0"/>
                <a:cs typeface="Times New Roman" panose="02020603050405020304" pitchFamily="18" charset="0"/>
              </a:rPr>
              <a:t>Состина</a:t>
            </a:r>
            <a:r>
              <a:rPr lang="ru-RU" sz="1400" dirty="0">
                <a:solidFill>
                  <a:prstClr val="black"/>
                </a:solidFill>
                <a:latin typeface="Times New Roman" panose="02020603050405020304" pitchFamily="18" charset="0"/>
                <a:cs typeface="Times New Roman" panose="02020603050405020304" pitchFamily="18" charset="0"/>
              </a:rPr>
              <a:t> Е.В. </a:t>
            </a:r>
          </a:p>
          <a:p>
            <a:pPr lvl="0" algn="ctr"/>
            <a:r>
              <a:rPr lang="ru-RU" sz="1400" dirty="0" smtClean="0">
                <a:solidFill>
                  <a:prstClr val="black"/>
                </a:solidFill>
                <a:latin typeface="Times New Roman" panose="02020603050405020304" pitchFamily="18" charset="0"/>
                <a:cs typeface="Times New Roman" panose="02020603050405020304" pitchFamily="18" charset="0"/>
              </a:rPr>
              <a:t>в гостях у семьи Павленко </a:t>
            </a:r>
            <a:r>
              <a:rPr lang="ru-RU" sz="1400" dirty="0">
                <a:solidFill>
                  <a:prstClr val="black"/>
                </a:solidFill>
                <a:latin typeface="Times New Roman" panose="02020603050405020304" pitchFamily="18" charset="0"/>
                <a:cs typeface="Times New Roman" panose="02020603050405020304" pitchFamily="18" charset="0"/>
              </a:rPr>
              <a:t>Н.И. </a:t>
            </a:r>
            <a:endParaRPr lang="ru-RU" sz="1400" dirty="0" smtClean="0">
              <a:solidFill>
                <a:prstClr val="black"/>
              </a:solidFill>
              <a:latin typeface="Times New Roman" panose="02020603050405020304" pitchFamily="18" charset="0"/>
              <a:cs typeface="Times New Roman" panose="02020603050405020304" pitchFamily="18" charset="0"/>
            </a:endParaRPr>
          </a:p>
          <a:p>
            <a:pPr algn="ctr"/>
            <a:r>
              <a:rPr lang="ru-RU" sz="1400" dirty="0" smtClean="0">
                <a:solidFill>
                  <a:prstClr val="black"/>
                </a:solidFill>
                <a:latin typeface="Times New Roman" panose="02020603050405020304" pitchFamily="18" charset="0"/>
                <a:cs typeface="Times New Roman" panose="02020603050405020304" pitchFamily="18" charset="0"/>
              </a:rPr>
              <a:t>Москва, 14 декабря 2015 г. </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algn="ctr"/>
            <a:endParaRPr lang="ru-RU" sz="1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633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sp>
        <p:nvSpPr>
          <p:cNvPr id="3" name="Прямоугольник 2"/>
          <p:cNvSpPr/>
          <p:nvPr/>
        </p:nvSpPr>
        <p:spPr>
          <a:xfrm>
            <a:off x="282352" y="620688"/>
            <a:ext cx="8579296" cy="6401753"/>
          </a:xfrm>
          <a:prstGeom prst="rect">
            <a:avLst/>
          </a:prstGeom>
        </p:spPr>
        <p:txBody>
          <a:bodyPr wrap="square">
            <a:spAutoFit/>
          </a:bodyPr>
          <a:lstStyle/>
          <a:p>
            <a:pPr indent="540385" algn="just">
              <a:spcAft>
                <a:spcPts val="0"/>
              </a:spcAft>
            </a:pPr>
            <a:r>
              <a:rPr lang="ru-RU" sz="1400" dirty="0" smtClean="0">
                <a:latin typeface="Times New Roman" panose="02020603050405020304" pitchFamily="18" charset="0"/>
                <a:ea typeface="Times New Roman" panose="02020603050405020304" pitchFamily="18" charset="0"/>
                <a:cs typeface="Times New Roman" panose="02020603050405020304" pitchFamily="18" charset="0"/>
              </a:rPr>
              <a:t>Военную службу Павленко Н.И. проходил на Дальнем Востоке, где участвовал в 1945 г. в боевых действиях во время войны с Японией. На фронте служил командиром телеграфно-кабельной роты, в звании лейтенанта, был награжден орденом Красной Звезды и медалью «За победу над Японией».                                                   В 1985 г. награжден орденом Отечественной войны </a:t>
            </a:r>
            <a:r>
              <a:rPr lang="en-US" sz="1400" dirty="0" smtClean="0">
                <a:latin typeface="Times New Roman" panose="02020603050405020304" pitchFamily="18" charset="0"/>
                <a:ea typeface="Times New Roman" panose="02020603050405020304" pitchFamily="18" charset="0"/>
                <a:cs typeface="Times New Roman" panose="02020603050405020304" pitchFamily="18" charset="0"/>
              </a:rPr>
              <a:t>II</a:t>
            </a:r>
            <a:r>
              <a:rPr lang="ru-RU" sz="1400" dirty="0" smtClean="0">
                <a:latin typeface="Times New Roman" panose="02020603050405020304" pitchFamily="18" charset="0"/>
                <a:ea typeface="Times New Roman" panose="02020603050405020304" pitchFamily="18" charset="0"/>
                <a:cs typeface="Times New Roman" panose="02020603050405020304" pitchFamily="18" charset="0"/>
              </a:rPr>
              <a:t> степени.</a:t>
            </a:r>
            <a:endParaRPr lang="ru-RU" sz="1100"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ea typeface="Times New Roman" panose="02020603050405020304" pitchFamily="18" charset="0"/>
              </a:rPr>
              <a:t>            Демобилизовавшись</a:t>
            </a:r>
            <a:r>
              <a:rPr lang="ru-RU" sz="1400" dirty="0">
                <a:latin typeface="Times New Roman" panose="02020603050405020304" pitchFamily="18" charset="0"/>
                <a:ea typeface="Times New Roman" panose="02020603050405020304" pitchFamily="18" charset="0"/>
              </a:rPr>
              <a:t>, Николай Иванович </a:t>
            </a:r>
            <a:r>
              <a:rPr lang="ru-RU" sz="1400" dirty="0" smtClean="0">
                <a:latin typeface="Times New Roman" panose="02020603050405020304" pitchFamily="18" charset="0"/>
                <a:ea typeface="Times New Roman" panose="02020603050405020304" pitchFamily="18" charset="0"/>
              </a:rPr>
              <a:t>продолжил </a:t>
            </a:r>
            <a:r>
              <a:rPr lang="ru-RU" sz="1400" dirty="0">
                <a:latin typeface="Times New Roman" panose="02020603050405020304" pitchFamily="18" charset="0"/>
                <a:ea typeface="Times New Roman" panose="02020603050405020304" pitchFamily="18" charset="0"/>
              </a:rPr>
              <a:t>учебу в аспирантуре. Уже в 1949 </a:t>
            </a:r>
            <a:r>
              <a:rPr lang="ru-RU" sz="1400" dirty="0" smtClean="0">
                <a:latin typeface="Times New Roman" panose="02020603050405020304" pitchFamily="18" charset="0"/>
                <a:ea typeface="Times New Roman" panose="02020603050405020304" pitchFamily="18" charset="0"/>
              </a:rPr>
              <a:t>г. </a:t>
            </a:r>
            <a:r>
              <a:rPr lang="ru-RU" sz="1400" dirty="0">
                <a:latin typeface="Times New Roman" panose="02020603050405020304" pitchFamily="18" charset="0"/>
                <a:ea typeface="Times New Roman" panose="02020603050405020304" pitchFamily="18" charset="0"/>
              </a:rPr>
              <a:t>защитил кандидатскую диссертацию по теме «Берг-коллегия. 1719–1742 гг. Организация </a:t>
            </a:r>
            <a:r>
              <a:rPr lang="ru-RU" sz="1400" dirty="0" smtClean="0">
                <a:latin typeface="Times New Roman" panose="02020603050405020304" pitchFamily="18" charset="0"/>
                <a:ea typeface="Times New Roman" panose="02020603050405020304" pitchFamily="18" charset="0"/>
              </a:rPr>
              <a:t>управления металлургической </a:t>
            </a:r>
            <a:r>
              <a:rPr lang="ru-RU" sz="1400" dirty="0">
                <a:latin typeface="Times New Roman" panose="02020603050405020304" pitchFamily="18" charset="0"/>
                <a:ea typeface="Times New Roman" panose="02020603050405020304" pitchFamily="18" charset="0"/>
              </a:rPr>
              <a:t>промышленностью в первой половине XVIII в.», которую писал в Ейске. Это время стало началом </a:t>
            </a:r>
            <a:r>
              <a:rPr lang="ru-RU" sz="1400" dirty="0" smtClean="0">
                <a:latin typeface="Times New Roman" panose="02020603050405020304" pitchFamily="18" charset="0"/>
                <a:ea typeface="Times New Roman" panose="02020603050405020304" pitchFamily="18" charset="0"/>
              </a:rPr>
              <a:t>его научной </a:t>
            </a:r>
            <a:r>
              <a:rPr lang="ru-RU" sz="1400" dirty="0">
                <a:latin typeface="Times New Roman" panose="02020603050405020304" pitchFamily="18" charset="0"/>
                <a:ea typeface="Times New Roman" panose="02020603050405020304" pitchFamily="18" charset="0"/>
              </a:rPr>
              <a:t>и литературной </a:t>
            </a:r>
            <a:r>
              <a:rPr lang="ru-RU" sz="1400" dirty="0" smtClean="0">
                <a:latin typeface="Times New Roman" panose="02020603050405020304" pitchFamily="18" charset="0"/>
                <a:ea typeface="Times New Roman" panose="02020603050405020304" pitchFamily="18" charset="0"/>
              </a:rPr>
              <a:t>деятельности, как </a:t>
            </a:r>
            <a:r>
              <a:rPr lang="ru-RU" sz="1400" dirty="0">
                <a:latin typeface="Times New Roman" panose="02020603050405020304" pitchFamily="18" charset="0"/>
                <a:ea typeface="Times New Roman" panose="02020603050405020304" pitchFamily="18" charset="0"/>
              </a:rPr>
              <a:t>ученого и </a:t>
            </a:r>
            <a:r>
              <a:rPr lang="ru-RU" sz="1400" dirty="0" smtClean="0">
                <a:latin typeface="Times New Roman" panose="02020603050405020304" pitchFamily="18" charset="0"/>
                <a:ea typeface="Times New Roman" panose="02020603050405020304" pitchFamily="18" charset="0"/>
              </a:rPr>
              <a:t>писателя. Эту же деятельность </a:t>
            </a:r>
            <a:r>
              <a:rPr lang="ru-RU" sz="1400" dirty="0">
                <a:latin typeface="Times New Roman" panose="02020603050405020304" pitchFamily="18" charset="0"/>
                <a:ea typeface="Times New Roman" panose="02020603050405020304" pitchFamily="18" charset="0"/>
              </a:rPr>
              <a:t>он продолжил во время </a:t>
            </a:r>
            <a:r>
              <a:rPr lang="ru-RU" sz="1400" dirty="0" smtClean="0">
                <a:latin typeface="Times New Roman" panose="02020603050405020304" pitchFamily="18" charset="0"/>
                <a:ea typeface="Times New Roman" panose="02020603050405020304" pitchFamily="18" charset="0"/>
              </a:rPr>
              <a:t>работы в </a:t>
            </a:r>
            <a:r>
              <a:rPr lang="ru-RU" sz="1400" dirty="0">
                <a:latin typeface="Times New Roman" panose="02020603050405020304" pitchFamily="18" charset="0"/>
                <a:ea typeface="Times New Roman" panose="02020603050405020304" pitchFamily="18" charset="0"/>
              </a:rPr>
              <a:t>Институте истории АН СССР (1949–1975</a:t>
            </a:r>
            <a:r>
              <a:rPr lang="ru-RU" sz="1400" dirty="0" smtClean="0">
                <a:latin typeface="Times New Roman" panose="02020603050405020304" pitchFamily="18" charset="0"/>
                <a:ea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там </a:t>
            </a:r>
            <a:r>
              <a:rPr lang="ru-RU" sz="1400" dirty="0">
                <a:latin typeface="Times New Roman" panose="02020603050405020304" pitchFamily="18" charset="0"/>
                <a:cs typeface="Times New Roman" panose="02020603050405020304" pitchFamily="18" charset="0"/>
              </a:rPr>
              <a:t>же в 1962 </a:t>
            </a:r>
            <a:r>
              <a:rPr lang="ru-RU" sz="1400" dirty="0" smtClean="0">
                <a:latin typeface="Times New Roman" panose="02020603050405020304" pitchFamily="18" charset="0"/>
                <a:cs typeface="Times New Roman" panose="02020603050405020304" pitchFamily="18" charset="0"/>
              </a:rPr>
              <a:t>г. защитил </a:t>
            </a:r>
            <a:r>
              <a:rPr lang="ru-RU" sz="1400" dirty="0">
                <a:latin typeface="Times New Roman" panose="02020603050405020304" pitchFamily="18" charset="0"/>
                <a:cs typeface="Times New Roman" panose="02020603050405020304" pitchFamily="18" charset="0"/>
              </a:rPr>
              <a:t>докторскую по теме «История металлургии в России XVIII в.: заводы и </a:t>
            </a:r>
            <a:r>
              <a:rPr lang="ru-RU" sz="1400" dirty="0" err="1">
                <a:latin typeface="Times New Roman" panose="02020603050405020304" pitchFamily="18" charset="0"/>
                <a:cs typeface="Times New Roman" panose="02020603050405020304" pitchFamily="18" charset="0"/>
              </a:rPr>
              <a:t>заводовладельцы</a:t>
            </a:r>
            <a:r>
              <a:rPr lang="ru-RU" sz="1400" dirty="0" smtClean="0">
                <a:latin typeface="Times New Roman" panose="02020603050405020304" pitchFamily="18" charset="0"/>
                <a:cs typeface="Times New Roman" panose="02020603050405020304" pitchFamily="18" charset="0"/>
              </a:rPr>
              <a:t>». В 1969–1975 </a:t>
            </a:r>
            <a:r>
              <a:rPr lang="ru-RU" sz="1400" dirty="0">
                <a:latin typeface="Times New Roman" panose="02020603050405020304" pitchFamily="18" charset="0"/>
                <a:cs typeface="Times New Roman" panose="02020603050405020304" pitchFamily="18" charset="0"/>
              </a:rPr>
              <a:t>годах Павленко Н.И. являлся заведующим сектором источниковедения и вспомогательных исторических дисциплин Института истории АН СССР. </a:t>
            </a:r>
          </a:p>
          <a:p>
            <a:pPr algn="just"/>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            В </a:t>
            </a:r>
            <a:r>
              <a:rPr lang="ru-RU" sz="1400" dirty="0">
                <a:latin typeface="Times New Roman" panose="02020603050405020304" pitchFamily="18" charset="0"/>
                <a:cs typeface="Times New Roman" panose="02020603050405020304" pitchFamily="18" charset="0"/>
              </a:rPr>
              <a:t>феврале 1975 </a:t>
            </a:r>
            <a:r>
              <a:rPr lang="ru-RU" sz="1400" dirty="0" smtClean="0">
                <a:latin typeface="Times New Roman" panose="02020603050405020304" pitchFamily="18" charset="0"/>
                <a:cs typeface="Times New Roman" panose="02020603050405020304" pitchFamily="18" charset="0"/>
              </a:rPr>
              <a:t>г. </a:t>
            </a:r>
            <a:r>
              <a:rPr lang="ru-RU" sz="1400" dirty="0">
                <a:latin typeface="Times New Roman" panose="02020603050405020304" pitchFamily="18" charset="0"/>
                <a:cs typeface="Times New Roman" panose="02020603050405020304" pitchFamily="18" charset="0"/>
              </a:rPr>
              <a:t>сектор, которым руководил Павленко Н.И., расформировали, после чего учёный покинул Институт истории АН СССР. В этом же году стал профессором Московского государственного педагогического </a:t>
            </a:r>
            <a:r>
              <a:rPr lang="ru-RU" sz="1400" dirty="0" smtClean="0">
                <a:latin typeface="Times New Roman" panose="02020603050405020304" pitchFamily="18" charset="0"/>
                <a:cs typeface="Times New Roman" panose="02020603050405020304" pitchFamily="18" charset="0"/>
              </a:rPr>
              <a:t>института им</a:t>
            </a:r>
            <a:r>
              <a:rPr lang="ru-RU" sz="1400" dirty="0">
                <a:latin typeface="Times New Roman" panose="02020603050405020304" pitchFamily="18" charset="0"/>
                <a:cs typeface="Times New Roman" panose="02020603050405020304" pitchFamily="18" charset="0"/>
              </a:rPr>
              <a:t>. В.И. Ленина (МГПИ им. Ленина), где работал до 1990 </a:t>
            </a:r>
            <a:r>
              <a:rPr lang="ru-RU" sz="1400" dirty="0" smtClean="0">
                <a:latin typeface="Times New Roman" panose="02020603050405020304" pitchFamily="18" charset="0"/>
                <a:cs typeface="Times New Roman" panose="02020603050405020304" pitchFamily="18" charset="0"/>
              </a:rPr>
              <a:t>г.</a:t>
            </a:r>
            <a:endParaRPr lang="ru-RU" sz="1400" dirty="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             Основной </a:t>
            </a:r>
            <a:r>
              <a:rPr lang="ru-RU" sz="1400" dirty="0">
                <a:latin typeface="Times New Roman" panose="02020603050405020304" pitchFamily="18" charset="0"/>
                <a:cs typeface="Times New Roman" panose="02020603050405020304" pitchFamily="18" charset="0"/>
              </a:rPr>
              <a:t>темой научных исследований Павленко Н.И. в </a:t>
            </a:r>
            <a:r>
              <a:rPr lang="ru-RU" sz="1400" dirty="0" smtClean="0">
                <a:latin typeface="Times New Roman" panose="02020603050405020304" pitchFamily="18" charset="0"/>
                <a:cs typeface="Times New Roman" panose="02020603050405020304" pitchFamily="18" charset="0"/>
              </a:rPr>
              <a:t>1950</a:t>
            </a:r>
            <a:r>
              <a:rPr lang="ru-RU" sz="1400" dirty="0" smtClean="0">
                <a:latin typeface="Times New Roman" panose="02020603050405020304" pitchFamily="18" charset="0"/>
                <a:ea typeface="Times New Roman" panose="02020603050405020304" pitchFamily="18" charset="0"/>
              </a:rPr>
              <a:t>–</a:t>
            </a:r>
            <a:r>
              <a:rPr lang="ru-RU" sz="1400" dirty="0" smtClean="0">
                <a:latin typeface="Times New Roman" panose="02020603050405020304" pitchFamily="18" charset="0"/>
                <a:cs typeface="Times New Roman" panose="02020603050405020304" pitchFamily="18" charset="0"/>
              </a:rPr>
              <a:t>1960-х </a:t>
            </a:r>
            <a:r>
              <a:rPr lang="ru-RU" sz="1400" dirty="0">
                <a:latin typeface="Times New Roman" panose="02020603050405020304" pitchFamily="18" charset="0"/>
                <a:cs typeface="Times New Roman" panose="02020603050405020304" pitchFamily="18" charset="0"/>
              </a:rPr>
              <a:t>годах была история металлургической промышленности. Он  издал две монографии по истории металлургии, в их основе лежат кандидатская и докторская диссертации, которые </a:t>
            </a:r>
            <a:r>
              <a:rPr lang="ru-RU" sz="1400" dirty="0" smtClean="0">
                <a:latin typeface="Times New Roman" panose="02020603050405020304" pitchFamily="18" charset="0"/>
                <a:cs typeface="Times New Roman" panose="02020603050405020304" pitchFamily="18" charset="0"/>
              </a:rPr>
              <a:t>и в настоящее время </a:t>
            </a:r>
            <a:r>
              <a:rPr lang="ru-RU" sz="1400" dirty="0">
                <a:latin typeface="Times New Roman" panose="02020603050405020304" pitchFamily="18" charset="0"/>
                <a:cs typeface="Times New Roman" panose="02020603050405020304" pitchFamily="18" charset="0"/>
              </a:rPr>
              <a:t>представляют интерес </a:t>
            </a:r>
            <a:r>
              <a:rPr lang="ru-RU" sz="1400" dirty="0" smtClean="0">
                <a:latin typeface="Times New Roman" panose="02020603050405020304" pitchFamily="18" charset="0"/>
                <a:cs typeface="Times New Roman" panose="02020603050405020304" pitchFamily="18" charset="0"/>
              </a:rPr>
              <a:t>                                    для </a:t>
            </a:r>
            <a:r>
              <a:rPr lang="ru-RU" sz="1400" dirty="0">
                <a:latin typeface="Times New Roman" panose="02020603050405020304" pitchFamily="18" charset="0"/>
                <a:cs typeface="Times New Roman" panose="02020603050405020304" pitchFamily="18" charset="0"/>
              </a:rPr>
              <a:t>специалистов и </a:t>
            </a:r>
            <a:r>
              <a:rPr lang="ru-RU" sz="1400" dirty="0" smtClean="0">
                <a:latin typeface="Times New Roman" panose="02020603050405020304" pitchFamily="18" charset="0"/>
                <a:cs typeface="Times New Roman" panose="02020603050405020304" pitchFamily="18" charset="0"/>
              </a:rPr>
              <a:t>исследователей истории России. Начало 60-х </a:t>
            </a:r>
            <a:r>
              <a:rPr lang="ru-RU" sz="1400" dirty="0">
                <a:latin typeface="Times New Roman" panose="02020603050405020304" pitchFamily="18" charset="0"/>
                <a:cs typeface="Times New Roman" panose="02020603050405020304" pitchFamily="18" charset="0"/>
              </a:rPr>
              <a:t>годов XX века стало временем острых </a:t>
            </a:r>
            <a:r>
              <a:rPr lang="ru-RU" sz="1400" dirty="0" smtClean="0">
                <a:latin typeface="Times New Roman" panose="02020603050405020304" pitchFamily="18" charset="0"/>
                <a:cs typeface="Times New Roman" panose="02020603050405020304" pitchFamily="18" charset="0"/>
              </a:rPr>
              <a:t>дискуссий в </a:t>
            </a:r>
            <a:r>
              <a:rPr lang="ru-RU" sz="1400" dirty="0">
                <a:latin typeface="Times New Roman" panose="02020603050405020304" pitchFamily="18" charset="0"/>
                <a:cs typeface="Times New Roman" panose="02020603050405020304" pitchFamily="18" charset="0"/>
              </a:rPr>
              <a:t>исторической науке относительно природы российского абсолютизма. Николай Иванович, отстаивал те научные выводы, которые вытекали из анализа первоисточников. С </a:t>
            </a:r>
            <a:r>
              <a:rPr lang="ru-RU" sz="1400" dirty="0" smtClean="0">
                <a:latin typeface="Times New Roman" panose="02020603050405020304" pitchFamily="18" charset="0"/>
                <a:cs typeface="Times New Roman" panose="02020603050405020304" pitchFamily="18" charset="0"/>
              </a:rPr>
              <a:t>1970 года основным направлением </a:t>
            </a:r>
            <a:r>
              <a:rPr lang="ru-RU" sz="1400" dirty="0">
                <a:latin typeface="Times New Roman" panose="02020603050405020304" pitchFamily="18" charset="0"/>
                <a:cs typeface="Times New Roman" panose="02020603050405020304" pitchFamily="18" charset="0"/>
              </a:rPr>
              <a:t>работы </a:t>
            </a:r>
            <a:r>
              <a:rPr lang="ru-RU" sz="1400" dirty="0" smtClean="0">
                <a:latin typeface="Times New Roman" panose="02020603050405020304" pitchFamily="18" charset="0"/>
                <a:cs typeface="Times New Roman" panose="02020603050405020304" pitchFamily="18" charset="0"/>
              </a:rPr>
              <a:t>Павленко </a:t>
            </a:r>
            <a:r>
              <a:rPr lang="ru-RU" sz="1400" dirty="0">
                <a:latin typeface="Times New Roman" panose="02020603050405020304" pitchFamily="18" charset="0"/>
                <a:cs typeface="Times New Roman" panose="02020603050405020304" pitchFamily="18" charset="0"/>
              </a:rPr>
              <a:t>Н.И. </a:t>
            </a:r>
            <a:r>
              <a:rPr lang="ru-RU" sz="1400" dirty="0" smtClean="0">
                <a:latin typeface="Times New Roman" panose="02020603050405020304" pitchFamily="18" charset="0"/>
                <a:cs typeface="Times New Roman" panose="02020603050405020304" pitchFamily="18" charset="0"/>
              </a:rPr>
              <a:t>по истории </a:t>
            </a:r>
            <a:r>
              <a:rPr lang="ru-RU" sz="1400" dirty="0">
                <a:latin typeface="Times New Roman" panose="02020603050405020304" pitchFamily="18" charset="0"/>
                <a:cs typeface="Times New Roman" panose="02020603050405020304" pitchFamily="18" charset="0"/>
              </a:rPr>
              <a:t>России XVIII в. </a:t>
            </a:r>
            <a:r>
              <a:rPr lang="ru-RU" sz="1400" dirty="0" smtClean="0">
                <a:latin typeface="Times New Roman" panose="02020603050405020304" pitchFamily="18" charset="0"/>
                <a:cs typeface="Times New Roman" panose="02020603050405020304" pitchFamily="18" charset="0"/>
              </a:rPr>
              <a:t>стало – деятельность </a:t>
            </a:r>
            <a:r>
              <a:rPr lang="ru-RU" sz="1400" dirty="0">
                <a:latin typeface="Times New Roman" panose="02020603050405020304" pitchFamily="18" charset="0"/>
                <a:cs typeface="Times New Roman" panose="02020603050405020304" pitchFamily="18" charset="0"/>
              </a:rPr>
              <a:t>и </a:t>
            </a:r>
            <a:r>
              <a:rPr lang="ru-RU" sz="1400" dirty="0" smtClean="0">
                <a:latin typeface="Times New Roman" panose="02020603050405020304" pitchFamily="18" charset="0"/>
                <a:cs typeface="Times New Roman" panose="02020603050405020304" pitchFamily="18" charset="0"/>
              </a:rPr>
              <a:t>реформы </a:t>
            </a:r>
            <a:r>
              <a:rPr lang="ru-RU" sz="1400" dirty="0">
                <a:latin typeface="Times New Roman" panose="02020603050405020304" pitchFamily="18" charset="0"/>
                <a:cs typeface="Times New Roman" panose="02020603050405020304" pitchFamily="18" charset="0"/>
              </a:rPr>
              <a:t>Петра I и его </a:t>
            </a:r>
            <a:r>
              <a:rPr lang="ru-RU" sz="1400" dirty="0" smtClean="0">
                <a:latin typeface="Times New Roman" panose="02020603050405020304" pitchFamily="18" charset="0"/>
                <a:cs typeface="Times New Roman" panose="02020603050405020304" pitchFamily="18" charset="0"/>
              </a:rPr>
              <a:t>приемников. Уже </a:t>
            </a:r>
            <a:r>
              <a:rPr lang="ru-RU" sz="1400" dirty="0">
                <a:latin typeface="Times New Roman" panose="02020603050405020304" pitchFamily="18" charset="0"/>
                <a:cs typeface="Times New Roman" panose="02020603050405020304" pitchFamily="18" charset="0"/>
              </a:rPr>
              <a:t>в 1973 </a:t>
            </a:r>
            <a:r>
              <a:rPr lang="ru-RU" sz="1400" dirty="0" smtClean="0">
                <a:latin typeface="Times New Roman" panose="02020603050405020304" pitchFamily="18" charset="0"/>
                <a:cs typeface="Times New Roman" panose="02020603050405020304" pitchFamily="18" charset="0"/>
              </a:rPr>
              <a:t>г. </a:t>
            </a:r>
            <a:r>
              <a:rPr lang="ru-RU" sz="1400" dirty="0">
                <a:latin typeface="Times New Roman" panose="02020603050405020304" pitchFamily="18" charset="0"/>
                <a:cs typeface="Times New Roman" panose="02020603050405020304" pitchFamily="18" charset="0"/>
              </a:rPr>
              <a:t>публикуется сборник статей «Россия в период реформ Петра I».</a:t>
            </a:r>
          </a:p>
          <a:p>
            <a:pPr algn="just"/>
            <a:r>
              <a:rPr lang="ru-RU" sz="1400" dirty="0" smtClean="0">
                <a:latin typeface="Times New Roman" panose="02020603050405020304" pitchFamily="18" charset="0"/>
                <a:cs typeface="Times New Roman" panose="02020603050405020304" pitchFamily="18" charset="0"/>
              </a:rPr>
              <a:t>               В </a:t>
            </a:r>
            <a:r>
              <a:rPr lang="ru-RU" sz="1400" dirty="0">
                <a:latin typeface="Times New Roman" panose="02020603050405020304" pitchFamily="18" charset="0"/>
                <a:cs typeface="Times New Roman" panose="02020603050405020304" pitchFamily="18" charset="0"/>
              </a:rPr>
              <a:t>России Павленко Н.И. известен большинству читателям как автор книги «Петр Первый», которая вышла в 1975 </a:t>
            </a:r>
            <a:r>
              <a:rPr lang="ru-RU" sz="1400" dirty="0" smtClean="0">
                <a:latin typeface="Times New Roman" panose="02020603050405020304" pitchFamily="18" charset="0"/>
                <a:cs typeface="Times New Roman" panose="02020603050405020304" pitchFamily="18" charset="0"/>
              </a:rPr>
              <a:t>г. в </a:t>
            </a:r>
            <a:r>
              <a:rPr lang="ru-RU" sz="1400" dirty="0">
                <a:latin typeface="Times New Roman" panose="02020603050405020304" pitchFamily="18" charset="0"/>
                <a:cs typeface="Times New Roman" panose="02020603050405020304" pitchFamily="18" charset="0"/>
              </a:rPr>
              <a:t>серии «Жизнь замечательных людей», 2-е издание этой книги на следующий </a:t>
            </a:r>
            <a:r>
              <a:rPr lang="ru-RU" sz="1400" dirty="0" smtClean="0">
                <a:latin typeface="Times New Roman" panose="02020603050405020304" pitchFamily="18" charset="0"/>
                <a:cs typeface="Times New Roman" panose="02020603050405020304" pitchFamily="18" charset="0"/>
              </a:rPr>
              <a:t>год                            в </a:t>
            </a:r>
            <a:r>
              <a:rPr lang="ru-RU" sz="1400" dirty="0">
                <a:latin typeface="Times New Roman" panose="02020603050405020304" pitchFamily="18" charset="0"/>
                <a:cs typeface="Times New Roman" panose="02020603050405020304" pitchFamily="18" charset="0"/>
              </a:rPr>
              <a:t>1976 </a:t>
            </a:r>
            <a:r>
              <a:rPr lang="ru-RU" sz="1400" dirty="0" smtClean="0">
                <a:latin typeface="Times New Roman" panose="02020603050405020304" pitchFamily="18" charset="0"/>
                <a:cs typeface="Times New Roman" panose="02020603050405020304" pitchFamily="18" charset="0"/>
              </a:rPr>
              <a:t>г., </a:t>
            </a:r>
            <a:r>
              <a:rPr lang="ru-RU" sz="1400" dirty="0">
                <a:latin typeface="Times New Roman" panose="02020603050405020304" pitchFamily="18" charset="0"/>
                <a:cs typeface="Times New Roman" panose="02020603050405020304" pitchFamily="18" charset="0"/>
              </a:rPr>
              <a:t>вышло тиражом 100 тысяч экземпляров. Впоследствии книга была значительно расширена и дополнена, в 2016 </a:t>
            </a:r>
            <a:r>
              <a:rPr lang="ru-RU" sz="1400" dirty="0" smtClean="0">
                <a:latin typeface="Times New Roman" panose="02020603050405020304" pitchFamily="18" charset="0"/>
                <a:cs typeface="Times New Roman" panose="02020603050405020304" pitchFamily="18" charset="0"/>
              </a:rPr>
              <a:t>г. </a:t>
            </a:r>
            <a:r>
              <a:rPr lang="ru-RU" sz="1400" dirty="0">
                <a:latin typeface="Times New Roman" panose="02020603050405020304" pitchFamily="18" charset="0"/>
                <a:cs typeface="Times New Roman" panose="02020603050405020304" pitchFamily="18" charset="0"/>
              </a:rPr>
              <a:t>книга «Петр Первый» вышла 7-м изданием. </a:t>
            </a:r>
          </a:p>
          <a:p>
            <a:pPr algn="just"/>
            <a:endParaRPr lang="ru-RU" dirty="0"/>
          </a:p>
        </p:txBody>
      </p:sp>
    </p:spTree>
    <p:extLst>
      <p:ext uri="{BB962C8B-B14F-4D97-AF65-F5344CB8AC3E}">
        <p14:creationId xmlns:p14="http://schemas.microsoft.com/office/powerpoint/2010/main" val="4999493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203516" y="1844824"/>
            <a:ext cx="4320480" cy="3240360"/>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3705" y="1858288"/>
            <a:ext cx="4302528" cy="3226896"/>
          </a:xfrm>
          <a:prstGeom prst="rect">
            <a:avLst/>
          </a:prstGeom>
        </p:spPr>
      </p:pic>
      <p:sp>
        <p:nvSpPr>
          <p:cNvPr id="7" name="Прямоугольник 6"/>
          <p:cNvSpPr/>
          <p:nvPr/>
        </p:nvSpPr>
        <p:spPr>
          <a:xfrm>
            <a:off x="1835696" y="5445224"/>
            <a:ext cx="6408712" cy="1384995"/>
          </a:xfrm>
          <a:prstGeom prst="rect">
            <a:avLst/>
          </a:prstGeom>
        </p:spPr>
        <p:txBody>
          <a:bodyPr wrap="square">
            <a:spAutoFit/>
          </a:bodyPr>
          <a:lstStyle/>
          <a:p>
            <a:pPr algn="ctr"/>
            <a:r>
              <a:rPr lang="ru-RU" sz="1400" dirty="0" smtClean="0">
                <a:latin typeface="Times New Roman" panose="02020603050405020304" pitchFamily="18" charset="0"/>
                <a:cs typeface="Times New Roman" panose="02020603050405020304" pitchFamily="18" charset="0"/>
              </a:rPr>
              <a:t>Племянник Павленко Николая Ивановича </a:t>
            </a:r>
            <a:r>
              <a:rPr lang="ru-RU" sz="1400" dirty="0">
                <a:latin typeface="Times New Roman" panose="02020603050405020304" pitchFamily="18" charset="0"/>
                <a:cs typeface="Times New Roman" panose="02020603050405020304" pitchFamily="18" charset="0"/>
              </a:rPr>
              <a:t>– Павленко </a:t>
            </a:r>
            <a:r>
              <a:rPr lang="ru-RU" sz="1400" dirty="0" smtClean="0">
                <a:latin typeface="Times New Roman" panose="02020603050405020304" pitchFamily="18" charset="0"/>
                <a:cs typeface="Times New Roman" panose="02020603050405020304" pitchFamily="18" charset="0"/>
              </a:rPr>
              <a:t>Виктор Александрович передаёт в дар архивному отелу муниципального образования Ейский район </a:t>
            </a:r>
          </a:p>
          <a:p>
            <a:pPr algn="ctr"/>
            <a:r>
              <a:rPr lang="ru-RU" sz="1400" dirty="0" smtClean="0">
                <a:latin typeface="Times New Roman" panose="02020603050405020304" pitchFamily="18" charset="0"/>
                <a:cs typeface="Times New Roman" panose="02020603050405020304" pitchFamily="18" charset="0"/>
              </a:rPr>
              <a:t>новые книги Павленко Н.И.</a:t>
            </a:r>
          </a:p>
          <a:p>
            <a:pPr algn="ctr"/>
            <a:r>
              <a:rPr lang="ru-RU" sz="1400" dirty="0" smtClean="0">
                <a:latin typeface="Times New Roman" panose="02020603050405020304" pitchFamily="18" charset="0"/>
                <a:cs typeface="Times New Roman" panose="02020603050405020304" pitchFamily="18" charset="0"/>
              </a:rPr>
              <a:t>Ейск, 2 февраля 2016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algn="ct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34580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4" name="Рисунок 3"/>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3849" y="1700810"/>
            <a:ext cx="4374151" cy="3194976"/>
          </a:xfrm>
          <a:prstGeom prst="rect">
            <a:avLst/>
          </a:prstGeom>
        </p:spPr>
      </p:pic>
      <p:sp>
        <p:nvSpPr>
          <p:cNvPr id="5" name="Прямоугольник 4"/>
          <p:cNvSpPr/>
          <p:nvPr/>
        </p:nvSpPr>
        <p:spPr>
          <a:xfrm>
            <a:off x="4788024" y="5353873"/>
            <a:ext cx="4355976" cy="1600438"/>
          </a:xfrm>
          <a:prstGeom prst="rect">
            <a:avLst/>
          </a:prstGeom>
        </p:spPr>
        <p:txBody>
          <a:bodyPr wrap="square">
            <a:spAutoFit/>
          </a:bodyPr>
          <a:lstStyle/>
          <a:p>
            <a:pPr algn="ctr"/>
            <a:r>
              <a:rPr lang="ru-RU" sz="1400" dirty="0" smtClean="0">
                <a:latin typeface="Times New Roman" pitchFamily="18" charset="0"/>
                <a:cs typeface="Times New Roman" pitchFamily="18" charset="0"/>
              </a:rPr>
              <a:t>Участники юбилейного мероприятия, посвящённого  100-летию со дня рождения Павленко Н.И.                              в </a:t>
            </a:r>
            <a:r>
              <a:rPr lang="ru-RU" sz="1400" dirty="0" smtClean="0">
                <a:solidFill>
                  <a:prstClr val="black"/>
                </a:solidFill>
                <a:latin typeface="Times New Roman" pitchFamily="18" charset="0"/>
                <a:cs typeface="Times New Roman" pitchFamily="18" charset="0"/>
              </a:rPr>
              <a:t>Ейском </a:t>
            </a:r>
            <a:r>
              <a:rPr lang="ru-RU" sz="1400" dirty="0">
                <a:solidFill>
                  <a:prstClr val="black"/>
                </a:solidFill>
                <a:latin typeface="Times New Roman" pitchFamily="18" charset="0"/>
                <a:cs typeface="Times New Roman" pitchFamily="18" charset="0"/>
              </a:rPr>
              <a:t>историко-краеведческого музея </a:t>
            </a:r>
            <a:r>
              <a:rPr lang="ru-RU" sz="1400" dirty="0" smtClean="0">
                <a:solidFill>
                  <a:prstClr val="black"/>
                </a:solidFill>
                <a:latin typeface="Times New Roman" pitchFamily="18" charset="0"/>
                <a:cs typeface="Times New Roman" pitchFamily="18" charset="0"/>
              </a:rPr>
              <a:t>                             им</a:t>
            </a:r>
            <a:r>
              <a:rPr lang="ru-RU" sz="1400" dirty="0">
                <a:solidFill>
                  <a:prstClr val="black"/>
                </a:solidFill>
                <a:latin typeface="Times New Roman" pitchFamily="18" charset="0"/>
                <a:cs typeface="Times New Roman" pitchFamily="18" charset="0"/>
              </a:rPr>
              <a:t>. В.В. </a:t>
            </a:r>
            <a:r>
              <a:rPr lang="ru-RU" sz="1400" dirty="0" smtClean="0">
                <a:solidFill>
                  <a:prstClr val="black"/>
                </a:solidFill>
                <a:latin typeface="Times New Roman" pitchFamily="18" charset="0"/>
                <a:cs typeface="Times New Roman" pitchFamily="18" charset="0"/>
              </a:rPr>
              <a:t>Самсонова.</a:t>
            </a:r>
            <a:endParaRPr lang="ru-RU" sz="1400" dirty="0" smtClean="0">
              <a:latin typeface="Times New Roman" pitchFamily="18" charset="0"/>
              <a:cs typeface="Times New Roman" pitchFamily="18" charset="0"/>
            </a:endParaRPr>
          </a:p>
          <a:p>
            <a:pPr algn="ctr"/>
            <a:r>
              <a:rPr lang="ru-RU" sz="1400" dirty="0" smtClean="0">
                <a:latin typeface="Times New Roman" pitchFamily="18" charset="0"/>
                <a:cs typeface="Times New Roman" pitchFamily="18" charset="0"/>
              </a:rPr>
              <a:t>Ейск, 26 февраля 2016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algn="ctr"/>
            <a:endParaRPr lang="ru-RU" sz="1400" dirty="0">
              <a:latin typeface="Times New Roman" pitchFamily="18" charset="0"/>
              <a:cs typeface="Times New Roman" pitchFamily="18" charset="0"/>
            </a:endParaRPr>
          </a:p>
        </p:txBody>
      </p:sp>
      <p:pic>
        <p:nvPicPr>
          <p:cNvPr id="3" name="Рисунок 2"/>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4677372" y="1700809"/>
            <a:ext cx="4259967" cy="3194976"/>
          </a:xfrm>
          <a:prstGeom prst="rect">
            <a:avLst/>
          </a:prstGeom>
        </p:spPr>
      </p:pic>
      <p:sp>
        <p:nvSpPr>
          <p:cNvPr id="6" name="Прямоугольник 5"/>
          <p:cNvSpPr/>
          <p:nvPr/>
        </p:nvSpPr>
        <p:spPr>
          <a:xfrm>
            <a:off x="-41218" y="5337452"/>
            <a:ext cx="4572000" cy="1384995"/>
          </a:xfrm>
          <a:prstGeom prst="rect">
            <a:avLst/>
          </a:prstGeom>
        </p:spPr>
        <p:txBody>
          <a:bodyPr>
            <a:spAutoFit/>
          </a:bodyPr>
          <a:lstStyle/>
          <a:p>
            <a:pPr lvl="0" algn="ctr"/>
            <a:r>
              <a:rPr lang="ru-RU" sz="1400" dirty="0">
                <a:solidFill>
                  <a:prstClr val="black"/>
                </a:solidFill>
                <a:latin typeface="Times New Roman" panose="02020603050405020304" pitchFamily="18" charset="0"/>
                <a:cs typeface="Times New Roman" panose="02020603050405020304" pitchFamily="18" charset="0"/>
              </a:rPr>
              <a:t>Участники юбилейного мероприятия, посвящённого  100-летию со дня рождения Павленко Н.И.                              </a:t>
            </a:r>
            <a:r>
              <a:rPr lang="ru-RU" sz="1400" dirty="0" smtClean="0">
                <a:solidFill>
                  <a:prstClr val="black"/>
                </a:solidFill>
                <a:latin typeface="Times New Roman" panose="02020603050405020304" pitchFamily="18" charset="0"/>
                <a:cs typeface="Times New Roman" panose="02020603050405020304" pitchFamily="18" charset="0"/>
              </a:rPr>
              <a:t>в Центральной городской библиотеке им. Е.А. Котенко.</a:t>
            </a:r>
            <a:endParaRPr lang="ru-RU" sz="1400" dirty="0">
              <a:solidFill>
                <a:prstClr val="black"/>
              </a:solidFill>
              <a:latin typeface="Times New Roman" panose="02020603050405020304" pitchFamily="18" charset="0"/>
              <a:cs typeface="Times New Roman" panose="02020603050405020304" pitchFamily="18" charset="0"/>
            </a:endParaRPr>
          </a:p>
          <a:p>
            <a:pPr lvl="0" algn="ctr"/>
            <a:r>
              <a:rPr lang="ru-RU" sz="1400" dirty="0" smtClean="0">
                <a:solidFill>
                  <a:prstClr val="black"/>
                </a:solidFill>
                <a:latin typeface="Times New Roman" panose="02020603050405020304" pitchFamily="18" charset="0"/>
                <a:cs typeface="Times New Roman" panose="02020603050405020304" pitchFamily="18" charset="0"/>
              </a:rPr>
              <a:t>Ейск, 16 февраля 2016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lvl="0" algn="ctr"/>
            <a:endParaRPr lang="ru-RU" sz="1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53844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 name="Рисунок 2"/>
          <p:cNvPicPr>
            <a:picLocks noChangeAspect="1"/>
          </p:cNvPicPr>
          <p:nvPr/>
        </p:nvPicPr>
        <p:blipFill rotWithShape="1">
          <a:blip r:embed="rId2" cstate="print">
            <a:extLst>
              <a:ext uri="{28A0092B-C50C-407E-A947-70E740481C1C}">
                <a14:useLocalDpi xmlns:a14="http://schemas.microsoft.com/office/drawing/2010/main" val="0"/>
              </a:ext>
            </a:extLst>
          </a:blip>
          <a:srcRect b="14316"/>
          <a:stretch/>
        </p:blipFill>
        <p:spPr>
          <a:xfrm>
            <a:off x="3707904" y="1700808"/>
            <a:ext cx="5244318" cy="3370126"/>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680905"/>
            <a:ext cx="3109659" cy="4836327"/>
          </a:xfrm>
          <a:prstGeom prst="rect">
            <a:avLst/>
          </a:prstGeom>
        </p:spPr>
      </p:pic>
      <p:sp>
        <p:nvSpPr>
          <p:cNvPr id="5" name="Прямоугольник 4"/>
          <p:cNvSpPr/>
          <p:nvPr/>
        </p:nvSpPr>
        <p:spPr>
          <a:xfrm>
            <a:off x="64755" y="5577449"/>
            <a:ext cx="4078617" cy="1169551"/>
          </a:xfrm>
          <a:prstGeom prst="rect">
            <a:avLst/>
          </a:prstGeom>
        </p:spPr>
        <p:txBody>
          <a:bodyPr wrap="none">
            <a:spAutoFit/>
          </a:bodyPr>
          <a:lstStyle/>
          <a:p>
            <a:pPr algn="ctr"/>
            <a:r>
              <a:rPr lang="ru-RU" sz="1400" dirty="0" smtClean="0">
                <a:latin typeface="Times New Roman" panose="02020603050405020304" pitchFamily="18" charset="0"/>
                <a:cs typeface="Times New Roman" panose="02020603050405020304" pitchFamily="18" charset="0"/>
              </a:rPr>
              <a:t>Решение Совета муниципального образования  </a:t>
            </a:r>
          </a:p>
          <a:p>
            <a:pPr algn="ctr"/>
            <a:r>
              <a:rPr lang="ru-RU" sz="1400" dirty="0" smtClean="0">
                <a:latin typeface="Times New Roman" panose="02020603050405020304" pitchFamily="18" charset="0"/>
                <a:cs typeface="Times New Roman" panose="02020603050405020304" pitchFamily="18" charset="0"/>
              </a:rPr>
              <a:t>Ейский район от 27.01.2016 № 405 о присвоении</a:t>
            </a:r>
          </a:p>
          <a:p>
            <a:pPr algn="ctr"/>
            <a:r>
              <a:rPr lang="ru-RU" sz="1400" dirty="0" smtClean="0">
                <a:latin typeface="Times New Roman" panose="02020603050405020304" pitchFamily="18" charset="0"/>
                <a:cs typeface="Times New Roman" panose="02020603050405020304" pitchFamily="18" charset="0"/>
              </a:rPr>
              <a:t> МБОУ СОШ № 7 звания «Школа имени историка,</a:t>
            </a:r>
          </a:p>
          <a:p>
            <a:pPr algn="ctr"/>
            <a:r>
              <a:rPr lang="ru-RU" sz="1400" dirty="0" smtClean="0">
                <a:latin typeface="Times New Roman" panose="02020603050405020304" pitchFamily="18" charset="0"/>
                <a:cs typeface="Times New Roman" panose="02020603050405020304" pitchFamily="18" charset="0"/>
              </a:rPr>
              <a:t> профессора Н.И. Павленко»</a:t>
            </a:r>
          </a:p>
          <a:p>
            <a:pPr algn="ctr"/>
            <a:r>
              <a:rPr lang="ru-RU" sz="1400" i="1" dirty="0" smtClean="0">
                <a:latin typeface="Times New Roman" panose="02020603050405020304" pitchFamily="18" charset="0"/>
                <a:cs typeface="Times New Roman" panose="02020603050405020304" pitchFamily="18" charset="0"/>
              </a:rPr>
              <a:t>МКУ «Архив». Ф.Р – 590</a:t>
            </a:r>
            <a:r>
              <a:rPr lang="ru-RU" sz="1400" i="1" dirty="0">
                <a:latin typeface="Times New Roman" panose="02020603050405020304" pitchFamily="18" charset="0"/>
                <a:cs typeface="Times New Roman" panose="02020603050405020304" pitchFamily="18" charset="0"/>
              </a:rPr>
              <a:t>. Оп.3. Д. 440. </a:t>
            </a:r>
            <a:r>
              <a:rPr lang="ru-RU" sz="1400" i="1" dirty="0" smtClean="0">
                <a:latin typeface="Times New Roman" panose="02020603050405020304" pitchFamily="18" charset="0"/>
                <a:cs typeface="Times New Roman" panose="02020603050405020304" pitchFamily="18" charset="0"/>
              </a:rPr>
              <a:t>Л.103.</a:t>
            </a:r>
            <a:endParaRPr lang="ru-RU" sz="1400" i="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4114800" y="5374097"/>
            <a:ext cx="4572000" cy="1384995"/>
          </a:xfrm>
          <a:prstGeom prst="rect">
            <a:avLst/>
          </a:prstGeom>
        </p:spPr>
        <p:txBody>
          <a:bodyPr>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Вид </a:t>
            </a:r>
            <a:r>
              <a:rPr lang="ru-RU" sz="1400" dirty="0">
                <a:solidFill>
                  <a:prstClr val="black"/>
                </a:solidFill>
                <a:latin typeface="Times New Roman" panose="02020603050405020304" pitchFamily="18" charset="0"/>
                <a:cs typeface="Times New Roman" panose="02020603050405020304" pitchFamily="18" charset="0"/>
              </a:rPr>
              <a:t>на здание МБОУ СОШ № 7 </a:t>
            </a:r>
            <a:r>
              <a:rPr lang="ru-RU" sz="1400" dirty="0" smtClean="0">
                <a:solidFill>
                  <a:prstClr val="black"/>
                </a:solidFill>
                <a:latin typeface="Times New Roman" panose="02020603050405020304" pitchFamily="18" charset="0"/>
                <a:cs typeface="Times New Roman" panose="02020603050405020304" pitchFamily="18" charset="0"/>
              </a:rPr>
              <a:t>имени </a:t>
            </a:r>
            <a:r>
              <a:rPr lang="ru-RU" sz="1400" dirty="0">
                <a:solidFill>
                  <a:prstClr val="black"/>
                </a:solidFill>
                <a:latin typeface="Times New Roman" panose="02020603050405020304" pitchFamily="18" charset="0"/>
                <a:cs typeface="Times New Roman" panose="02020603050405020304" pitchFamily="18" charset="0"/>
              </a:rPr>
              <a:t>историка, профессора </a:t>
            </a:r>
            <a:r>
              <a:rPr lang="ru-RU" sz="1400" dirty="0" smtClean="0">
                <a:solidFill>
                  <a:prstClr val="black"/>
                </a:solidFill>
                <a:latin typeface="Times New Roman" panose="02020603050405020304" pitchFamily="18" charset="0"/>
                <a:cs typeface="Times New Roman" panose="02020603050405020304" pitchFamily="18" charset="0"/>
              </a:rPr>
              <a:t>Н.И</a:t>
            </a:r>
            <a:r>
              <a:rPr lang="ru-RU" sz="1400" dirty="0">
                <a:solidFill>
                  <a:prstClr val="black"/>
                </a:solidFill>
                <a:latin typeface="Times New Roman" panose="02020603050405020304" pitchFamily="18" charset="0"/>
                <a:cs typeface="Times New Roman" panose="02020603050405020304" pitchFamily="18" charset="0"/>
              </a:rPr>
              <a:t>. Павленко города Ейска муниципального образования </a:t>
            </a:r>
            <a:r>
              <a:rPr lang="ru-RU" sz="1400" dirty="0" err="1">
                <a:solidFill>
                  <a:prstClr val="black"/>
                </a:solidFill>
                <a:latin typeface="Times New Roman" panose="02020603050405020304" pitchFamily="18" charset="0"/>
                <a:cs typeface="Times New Roman" panose="02020603050405020304" pitchFamily="18" charset="0"/>
              </a:rPr>
              <a:t>Ейский</a:t>
            </a:r>
            <a:r>
              <a:rPr lang="ru-RU" sz="1400" dirty="0">
                <a:solidFill>
                  <a:prstClr val="black"/>
                </a:solidFill>
                <a:latin typeface="Times New Roman" panose="02020603050405020304" pitchFamily="18" charset="0"/>
                <a:cs typeface="Times New Roman" panose="02020603050405020304" pitchFamily="18" charset="0"/>
              </a:rPr>
              <a:t> </a:t>
            </a:r>
            <a:r>
              <a:rPr lang="ru-RU" sz="1400" dirty="0" smtClean="0">
                <a:solidFill>
                  <a:prstClr val="black"/>
                </a:solidFill>
                <a:latin typeface="Times New Roman" panose="02020603050405020304" pitchFamily="18" charset="0"/>
                <a:cs typeface="Times New Roman" panose="02020603050405020304" pitchFamily="18" charset="0"/>
              </a:rPr>
              <a:t>район.</a:t>
            </a:r>
          </a:p>
          <a:p>
            <a:pPr lvl="0" algn="ctr"/>
            <a:r>
              <a:rPr lang="ru-RU" sz="1400" dirty="0" smtClean="0">
                <a:solidFill>
                  <a:prstClr val="black"/>
                </a:solidFill>
                <a:latin typeface="Times New Roman" panose="02020603050405020304" pitchFamily="18" charset="0"/>
                <a:cs typeface="Times New Roman" panose="02020603050405020304" pitchFamily="18" charset="0"/>
              </a:rPr>
              <a:t>Ейск, 2016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Д.11. </a:t>
            </a:r>
            <a:endParaRPr lang="ru-RU" sz="1400" i="1" dirty="0">
              <a:solidFill>
                <a:prstClr val="black"/>
              </a:solidFill>
              <a:latin typeface="Times New Roman" panose="02020603050405020304" pitchFamily="18" charset="0"/>
              <a:cs typeface="Times New Roman" panose="02020603050405020304" pitchFamily="18" charset="0"/>
            </a:endParaRPr>
          </a:p>
          <a:p>
            <a:pPr lvl="0" algn="ctr"/>
            <a:endParaRPr lang="ru-RU" sz="1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14466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7178" y="1196752"/>
            <a:ext cx="4900544" cy="3528392"/>
          </a:xfrm>
          <a:prstGeom prst="rect">
            <a:avLst/>
          </a:prstGeom>
        </p:spPr>
      </p:pic>
      <p:pic>
        <p:nvPicPr>
          <p:cNvPr id="4" name="Рисунок 3"/>
          <p:cNvPicPr>
            <a:picLocks noChangeAspect="1"/>
          </p:cNvPicPr>
          <p:nvPr/>
        </p:nvPicPr>
        <p:blipFill>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5796136" y="620688"/>
            <a:ext cx="2641030" cy="4675374"/>
          </a:xfrm>
          <a:prstGeom prst="rect">
            <a:avLst/>
          </a:prstGeom>
        </p:spPr>
      </p:pic>
      <p:sp>
        <p:nvSpPr>
          <p:cNvPr id="5" name="Прямоугольник 4"/>
          <p:cNvSpPr/>
          <p:nvPr/>
        </p:nvSpPr>
        <p:spPr>
          <a:xfrm>
            <a:off x="257178" y="5073547"/>
            <a:ext cx="4572000" cy="1815882"/>
          </a:xfrm>
          <a:prstGeom prst="rect">
            <a:avLst/>
          </a:prstGeom>
        </p:spPr>
        <p:txBody>
          <a:bodyPr>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Стенд, посвящённый Павленко Н.И. в фойе </a:t>
            </a:r>
          </a:p>
          <a:p>
            <a:pPr lvl="0" algn="ctr"/>
            <a:r>
              <a:rPr lang="ru-RU" sz="1400" dirty="0" smtClean="0">
                <a:solidFill>
                  <a:prstClr val="black"/>
                </a:solidFill>
                <a:latin typeface="Times New Roman" panose="02020603050405020304" pitchFamily="18" charset="0"/>
                <a:cs typeface="Times New Roman" panose="02020603050405020304" pitchFamily="18" charset="0"/>
              </a:rPr>
              <a:t>МБОУ СОШ № </a:t>
            </a:r>
            <a:r>
              <a:rPr lang="ru-RU" sz="1400" dirty="0">
                <a:solidFill>
                  <a:prstClr val="black"/>
                </a:solidFill>
                <a:latin typeface="Times New Roman" panose="02020603050405020304" pitchFamily="18" charset="0"/>
                <a:cs typeface="Times New Roman" panose="02020603050405020304" pitchFamily="18" charset="0"/>
              </a:rPr>
              <a:t>7 </a:t>
            </a:r>
            <a:r>
              <a:rPr lang="ru-RU" sz="1400" dirty="0" smtClean="0">
                <a:solidFill>
                  <a:prstClr val="black"/>
                </a:solidFill>
                <a:latin typeface="Times New Roman" panose="02020603050405020304" pitchFamily="18" charset="0"/>
                <a:cs typeface="Times New Roman" panose="02020603050405020304" pitchFamily="18" charset="0"/>
              </a:rPr>
              <a:t>имени </a:t>
            </a:r>
            <a:r>
              <a:rPr lang="ru-RU" sz="1400" dirty="0">
                <a:solidFill>
                  <a:prstClr val="black"/>
                </a:solidFill>
                <a:latin typeface="Times New Roman" panose="02020603050405020304" pitchFamily="18" charset="0"/>
                <a:cs typeface="Times New Roman" panose="02020603050405020304" pitchFamily="18" charset="0"/>
              </a:rPr>
              <a:t>историка, профессора </a:t>
            </a:r>
            <a:r>
              <a:rPr lang="ru-RU" sz="1400" dirty="0" smtClean="0">
                <a:solidFill>
                  <a:prstClr val="black"/>
                </a:solidFill>
                <a:latin typeface="Times New Roman" panose="02020603050405020304" pitchFamily="18" charset="0"/>
                <a:cs typeface="Times New Roman" panose="02020603050405020304" pitchFamily="18" charset="0"/>
              </a:rPr>
              <a:t>                      Н.И</a:t>
            </a:r>
            <a:r>
              <a:rPr lang="ru-RU" sz="1400" dirty="0">
                <a:solidFill>
                  <a:prstClr val="black"/>
                </a:solidFill>
                <a:latin typeface="Times New Roman" panose="02020603050405020304" pitchFamily="18" charset="0"/>
                <a:cs typeface="Times New Roman" panose="02020603050405020304" pitchFamily="18" charset="0"/>
              </a:rPr>
              <a:t>. </a:t>
            </a:r>
            <a:r>
              <a:rPr lang="ru-RU" sz="1400" dirty="0" smtClean="0">
                <a:solidFill>
                  <a:prstClr val="black"/>
                </a:solidFill>
                <a:latin typeface="Times New Roman" panose="02020603050405020304" pitchFamily="18" charset="0"/>
                <a:cs typeface="Times New Roman" panose="02020603050405020304" pitchFamily="18" charset="0"/>
              </a:rPr>
              <a:t>Павленко</a:t>
            </a:r>
            <a:r>
              <a:rPr lang="ru-RU" sz="1400" dirty="0">
                <a:solidFill>
                  <a:prstClr val="black"/>
                </a:solidFill>
                <a:latin typeface="Times New Roman" panose="02020603050405020304" pitchFamily="18" charset="0"/>
                <a:cs typeface="Times New Roman" panose="02020603050405020304" pitchFamily="18" charset="0"/>
              </a:rPr>
              <a:t> </a:t>
            </a:r>
            <a:r>
              <a:rPr lang="ru-RU" sz="1400" dirty="0" smtClean="0">
                <a:solidFill>
                  <a:prstClr val="black"/>
                </a:solidFill>
                <a:latin typeface="Times New Roman" panose="02020603050405020304" pitchFamily="18" charset="0"/>
                <a:cs typeface="Times New Roman" panose="02020603050405020304" pitchFamily="18" charset="0"/>
              </a:rPr>
              <a:t>города Ейска муниципального образования </a:t>
            </a:r>
            <a:r>
              <a:rPr lang="ru-RU" sz="1400" dirty="0" err="1" smtClean="0">
                <a:solidFill>
                  <a:prstClr val="black"/>
                </a:solidFill>
                <a:latin typeface="Times New Roman" panose="02020603050405020304" pitchFamily="18" charset="0"/>
                <a:cs typeface="Times New Roman" panose="02020603050405020304" pitchFamily="18" charset="0"/>
              </a:rPr>
              <a:t>Ейский</a:t>
            </a:r>
            <a:r>
              <a:rPr lang="ru-RU" sz="1400" dirty="0" smtClean="0">
                <a:solidFill>
                  <a:prstClr val="black"/>
                </a:solidFill>
                <a:latin typeface="Times New Roman" panose="02020603050405020304" pitchFamily="18" charset="0"/>
                <a:cs typeface="Times New Roman" panose="02020603050405020304" pitchFamily="18" charset="0"/>
              </a:rPr>
              <a:t> район.</a:t>
            </a:r>
          </a:p>
          <a:p>
            <a:pPr lvl="0" algn="ctr"/>
            <a:r>
              <a:rPr lang="ru-RU" sz="1400" dirty="0" smtClean="0">
                <a:solidFill>
                  <a:prstClr val="black"/>
                </a:solidFill>
                <a:latin typeface="Times New Roman" panose="02020603050405020304" pitchFamily="18" charset="0"/>
                <a:cs typeface="Times New Roman" panose="02020603050405020304" pitchFamily="18" charset="0"/>
              </a:rPr>
              <a:t>Ейск. 2017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lvl="0" algn="ctr"/>
            <a:endParaRPr lang="ru-RU" sz="1400" dirty="0">
              <a:solidFill>
                <a:prstClr val="black"/>
              </a:solidFill>
              <a:latin typeface="Times New Roman" panose="02020603050405020304" pitchFamily="18" charset="0"/>
              <a:cs typeface="Times New Roman" panose="02020603050405020304" pitchFamily="18" charset="0"/>
            </a:endParaRPr>
          </a:p>
          <a:p>
            <a:pPr lvl="0" algn="ctr"/>
            <a:r>
              <a:rPr lang="ru-RU" sz="1400" dirty="0" smtClean="0">
                <a:solidFill>
                  <a:prstClr val="black"/>
                </a:solidFill>
                <a:latin typeface="Times New Roman" panose="02020603050405020304" pitchFamily="18" charset="0"/>
                <a:cs typeface="Times New Roman" panose="02020603050405020304" pitchFamily="18" charset="0"/>
              </a:rPr>
              <a:t> </a:t>
            </a: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4716016" y="5296062"/>
            <a:ext cx="4572000" cy="1600438"/>
          </a:xfrm>
          <a:prstGeom prst="rect">
            <a:avLst/>
          </a:prstGeom>
        </p:spPr>
        <p:txBody>
          <a:bodyPr>
            <a:spAutoFit/>
          </a:bodyPr>
          <a:lstStyle/>
          <a:p>
            <a:pPr algn="ctr"/>
            <a:r>
              <a:rPr lang="ru-RU" sz="1400" dirty="0" smtClean="0">
                <a:solidFill>
                  <a:prstClr val="black"/>
                </a:solidFill>
                <a:latin typeface="Times New Roman" panose="02020603050405020304" pitchFamily="18" charset="0"/>
                <a:cs typeface="Times New Roman" panose="02020603050405020304" pitchFamily="18" charset="0"/>
              </a:rPr>
              <a:t>Мемориальная доска </a:t>
            </a:r>
            <a:r>
              <a:rPr lang="ru-RU" sz="1400" dirty="0">
                <a:solidFill>
                  <a:prstClr val="black"/>
                </a:solidFill>
                <a:latin typeface="Times New Roman" panose="02020603050405020304" pitchFamily="18" charset="0"/>
                <a:cs typeface="Times New Roman" panose="02020603050405020304" pitchFamily="18" charset="0"/>
              </a:rPr>
              <a:t>(</a:t>
            </a:r>
            <a:r>
              <a:rPr lang="ru-RU" sz="1400" dirty="0" smtClean="0">
                <a:solidFill>
                  <a:prstClr val="black"/>
                </a:solidFill>
                <a:latin typeface="Times New Roman" panose="02020603050405020304" pitchFamily="18" charset="0"/>
                <a:cs typeface="Times New Roman" panose="02020603050405020304" pitchFamily="18" charset="0"/>
              </a:rPr>
              <a:t>барельеф) </a:t>
            </a:r>
            <a:r>
              <a:rPr lang="ru-RU" sz="1400" dirty="0">
                <a:solidFill>
                  <a:prstClr val="black"/>
                </a:solidFill>
                <a:latin typeface="Times New Roman" panose="02020603050405020304" pitchFamily="18" charset="0"/>
                <a:cs typeface="Times New Roman" panose="02020603050405020304" pitchFamily="18" charset="0"/>
              </a:rPr>
              <a:t>Павленко Н.И. на </a:t>
            </a:r>
            <a:r>
              <a:rPr lang="ru-RU" sz="1400" dirty="0" smtClean="0">
                <a:solidFill>
                  <a:prstClr val="black"/>
                </a:solidFill>
                <a:latin typeface="Times New Roman" panose="02020603050405020304" pitchFamily="18" charset="0"/>
                <a:cs typeface="Times New Roman" panose="02020603050405020304" pitchFamily="18" charset="0"/>
              </a:rPr>
              <a:t>здании </a:t>
            </a:r>
            <a:r>
              <a:rPr lang="ru-RU" sz="1400" dirty="0">
                <a:solidFill>
                  <a:prstClr val="black"/>
                </a:solidFill>
                <a:latin typeface="Times New Roman" panose="02020603050405020304" pitchFamily="18" charset="0"/>
                <a:cs typeface="Times New Roman" panose="02020603050405020304" pitchFamily="18" charset="0"/>
              </a:rPr>
              <a:t>МБОУ СОШ № 7 имени историка, профессора                       Н.И. Павленко города Ейска муниципального образования </a:t>
            </a:r>
            <a:r>
              <a:rPr lang="ru-RU" sz="1400" dirty="0" err="1">
                <a:solidFill>
                  <a:prstClr val="black"/>
                </a:solidFill>
                <a:latin typeface="Times New Roman" panose="02020603050405020304" pitchFamily="18" charset="0"/>
                <a:cs typeface="Times New Roman" panose="02020603050405020304" pitchFamily="18" charset="0"/>
              </a:rPr>
              <a:t>Ейский</a:t>
            </a:r>
            <a:r>
              <a:rPr lang="ru-RU" sz="1400" dirty="0">
                <a:solidFill>
                  <a:prstClr val="black"/>
                </a:solidFill>
                <a:latin typeface="Times New Roman" panose="02020603050405020304" pitchFamily="18" charset="0"/>
                <a:cs typeface="Times New Roman" panose="02020603050405020304" pitchFamily="18" charset="0"/>
              </a:rPr>
              <a:t> район. </a:t>
            </a:r>
            <a:endParaRPr lang="ru-RU" sz="1400" dirty="0" smtClean="0">
              <a:solidFill>
                <a:prstClr val="black"/>
              </a:solidFill>
              <a:latin typeface="Times New Roman" panose="02020603050405020304" pitchFamily="18" charset="0"/>
              <a:cs typeface="Times New Roman" panose="02020603050405020304" pitchFamily="18" charset="0"/>
            </a:endParaRPr>
          </a:p>
          <a:p>
            <a:pPr algn="ctr"/>
            <a:r>
              <a:rPr lang="ru-RU" sz="1400" dirty="0" smtClean="0">
                <a:solidFill>
                  <a:prstClr val="black"/>
                </a:solidFill>
                <a:latin typeface="Times New Roman" panose="02020603050405020304" pitchFamily="18" charset="0"/>
                <a:cs typeface="Times New Roman" panose="02020603050405020304" pitchFamily="18" charset="0"/>
              </a:rPr>
              <a:t>Ейск. 2017 г.</a:t>
            </a:r>
          </a:p>
          <a:p>
            <a:pPr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algn="ctr"/>
            <a:endParaRPr lang="ru-RU" sz="1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15523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68760"/>
            <a:ext cx="5683717" cy="3420380"/>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4168" y="980728"/>
            <a:ext cx="2873118" cy="4360288"/>
          </a:xfrm>
          <a:prstGeom prst="rect">
            <a:avLst/>
          </a:prstGeom>
        </p:spPr>
      </p:pic>
      <p:sp>
        <p:nvSpPr>
          <p:cNvPr id="3" name="Прямоугольник 2"/>
          <p:cNvSpPr/>
          <p:nvPr/>
        </p:nvSpPr>
        <p:spPr>
          <a:xfrm>
            <a:off x="1544063" y="5505507"/>
            <a:ext cx="5976664" cy="1384995"/>
          </a:xfrm>
          <a:prstGeom prst="rect">
            <a:avLst/>
          </a:prstGeom>
        </p:spPr>
        <p:txBody>
          <a:bodyPr wrap="square">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Церемония торжественного </a:t>
            </a:r>
            <a:r>
              <a:rPr lang="ru-RU" sz="1400" dirty="0">
                <a:solidFill>
                  <a:prstClr val="black"/>
                </a:solidFill>
                <a:latin typeface="Times New Roman" panose="02020603050405020304" pitchFamily="18" charset="0"/>
                <a:cs typeface="Times New Roman" panose="02020603050405020304" pitchFamily="18" charset="0"/>
              </a:rPr>
              <a:t>открытия </a:t>
            </a:r>
            <a:r>
              <a:rPr lang="ru-RU" sz="1400" dirty="0" smtClean="0">
                <a:solidFill>
                  <a:prstClr val="black"/>
                </a:solidFill>
                <a:latin typeface="Times New Roman" panose="02020603050405020304" pitchFamily="18" charset="0"/>
                <a:cs typeface="Times New Roman" panose="02020603050405020304" pitchFamily="18" charset="0"/>
              </a:rPr>
              <a:t>мемориальной доски </a:t>
            </a:r>
            <a:r>
              <a:rPr lang="ru-RU" sz="1400" dirty="0">
                <a:solidFill>
                  <a:prstClr val="black"/>
                </a:solidFill>
                <a:latin typeface="Times New Roman" panose="02020603050405020304" pitchFamily="18" charset="0"/>
                <a:cs typeface="Times New Roman" panose="02020603050405020304" pitchFamily="18" charset="0"/>
              </a:rPr>
              <a:t>(</a:t>
            </a:r>
            <a:r>
              <a:rPr lang="ru-RU" sz="1400" dirty="0" smtClean="0">
                <a:solidFill>
                  <a:prstClr val="black"/>
                </a:solidFill>
                <a:latin typeface="Times New Roman" panose="02020603050405020304" pitchFamily="18" charset="0"/>
                <a:cs typeface="Times New Roman" panose="02020603050405020304" pitchFamily="18" charset="0"/>
              </a:rPr>
              <a:t>барельефа) Павленко Н.И</a:t>
            </a:r>
            <a:r>
              <a:rPr lang="ru-RU" sz="1400" dirty="0">
                <a:solidFill>
                  <a:prstClr val="black"/>
                </a:solidFill>
                <a:latin typeface="Times New Roman" panose="02020603050405020304" pitchFamily="18" charset="0"/>
                <a:cs typeface="Times New Roman" panose="02020603050405020304" pitchFamily="18" charset="0"/>
              </a:rPr>
              <a:t>. на здание МБОУ СОШ № 7 имени историка, профессора                       Н.И. Павленко города Ейска муниципального образования </a:t>
            </a:r>
            <a:r>
              <a:rPr lang="ru-RU" sz="1400" dirty="0" err="1">
                <a:solidFill>
                  <a:prstClr val="black"/>
                </a:solidFill>
                <a:latin typeface="Times New Roman" panose="02020603050405020304" pitchFamily="18" charset="0"/>
                <a:cs typeface="Times New Roman" panose="02020603050405020304" pitchFamily="18" charset="0"/>
              </a:rPr>
              <a:t>Ейский</a:t>
            </a:r>
            <a:r>
              <a:rPr lang="ru-RU" sz="1400" dirty="0">
                <a:solidFill>
                  <a:prstClr val="black"/>
                </a:solidFill>
                <a:latin typeface="Times New Roman" panose="02020603050405020304" pitchFamily="18" charset="0"/>
                <a:cs typeface="Times New Roman" panose="02020603050405020304" pitchFamily="18" charset="0"/>
              </a:rPr>
              <a:t> район.</a:t>
            </a:r>
          </a:p>
          <a:p>
            <a:pPr lvl="0" algn="ctr"/>
            <a:r>
              <a:rPr lang="ru-RU" sz="1400" dirty="0" smtClean="0">
                <a:solidFill>
                  <a:prstClr val="black"/>
                </a:solidFill>
                <a:latin typeface="Times New Roman" panose="02020603050405020304" pitchFamily="18" charset="0"/>
                <a:cs typeface="Times New Roman" panose="02020603050405020304" pitchFamily="18" charset="0"/>
              </a:rPr>
              <a:t>Ейск, 1 сентября 2017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lvl="0" algn="ctr"/>
            <a:endParaRPr lang="ru-RU" sz="1400" dirty="0" smtClean="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85722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9328" y="893767"/>
            <a:ext cx="4687231" cy="3839019"/>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908720"/>
            <a:ext cx="4089760" cy="3839019"/>
          </a:xfrm>
          <a:prstGeom prst="rect">
            <a:avLst/>
          </a:prstGeom>
        </p:spPr>
      </p:pic>
      <p:sp>
        <p:nvSpPr>
          <p:cNvPr id="3" name="Прямоугольник 2"/>
          <p:cNvSpPr/>
          <p:nvPr/>
        </p:nvSpPr>
        <p:spPr>
          <a:xfrm>
            <a:off x="4299394" y="4797152"/>
            <a:ext cx="4824536" cy="2246769"/>
          </a:xfrm>
          <a:prstGeom prst="rect">
            <a:avLst/>
          </a:prstGeom>
        </p:spPr>
        <p:txBody>
          <a:bodyPr wrap="square">
            <a:spAutoFit/>
          </a:bodyPr>
          <a:lstStyle/>
          <a:p>
            <a:pPr lvl="0" algn="ctr"/>
            <a:r>
              <a:rPr lang="ru-RU" sz="1400" dirty="0" smtClean="0">
                <a:solidFill>
                  <a:prstClr val="black"/>
                </a:solidFill>
                <a:latin typeface="Times New Roman" pitchFamily="18" charset="0"/>
                <a:cs typeface="Times New Roman" pitchFamily="18" charset="0"/>
              </a:rPr>
              <a:t>Родственники Павленко Н.И в комнате-музее </a:t>
            </a:r>
          </a:p>
          <a:p>
            <a:pPr lvl="0" algn="ctr"/>
            <a:r>
              <a:rPr lang="ru-RU" sz="1400" dirty="0" smtClean="0">
                <a:solidFill>
                  <a:prstClr val="black"/>
                </a:solidFill>
                <a:latin typeface="Times New Roman" pitchFamily="18" charset="0"/>
                <a:cs typeface="Times New Roman" pitchFamily="18" charset="0"/>
              </a:rPr>
              <a:t>«</a:t>
            </a:r>
            <a:r>
              <a:rPr lang="ru-RU" sz="1400" dirty="0">
                <a:solidFill>
                  <a:prstClr val="black"/>
                </a:solidFill>
                <a:latin typeface="Times New Roman" pitchFamily="18" charset="0"/>
                <a:cs typeface="Times New Roman" pitchFamily="18" charset="0"/>
              </a:rPr>
              <a:t>Кабинет историка, </a:t>
            </a:r>
            <a:r>
              <a:rPr lang="ru-RU" sz="1400" dirty="0" smtClean="0">
                <a:solidFill>
                  <a:prstClr val="black"/>
                </a:solidFill>
                <a:latin typeface="Times New Roman" pitchFamily="18" charset="0"/>
                <a:cs typeface="Times New Roman" pitchFamily="18" charset="0"/>
              </a:rPr>
              <a:t>профессора </a:t>
            </a:r>
            <a:r>
              <a:rPr lang="ru-RU" sz="1400" dirty="0">
                <a:solidFill>
                  <a:prstClr val="black"/>
                </a:solidFill>
                <a:latin typeface="Times New Roman" pitchFamily="18" charset="0"/>
                <a:cs typeface="Times New Roman" pitchFamily="18" charset="0"/>
              </a:rPr>
              <a:t>Н.И. Павленко» </a:t>
            </a:r>
            <a:endParaRPr lang="ru-RU" sz="1400" dirty="0" smtClean="0">
              <a:solidFill>
                <a:prstClr val="black"/>
              </a:solidFill>
              <a:latin typeface="Times New Roman" pitchFamily="18" charset="0"/>
              <a:cs typeface="Times New Roman" pitchFamily="18" charset="0"/>
            </a:endParaRPr>
          </a:p>
          <a:p>
            <a:pPr lvl="0" algn="ctr"/>
            <a:r>
              <a:rPr lang="ru-RU" sz="1400" dirty="0" smtClean="0">
                <a:solidFill>
                  <a:prstClr val="black"/>
                </a:solidFill>
                <a:latin typeface="Times New Roman" pitchFamily="18" charset="0"/>
                <a:cs typeface="Times New Roman" pitchFamily="18" charset="0"/>
              </a:rPr>
              <a:t>в </a:t>
            </a:r>
            <a:r>
              <a:rPr lang="ru-RU" sz="1400" dirty="0">
                <a:solidFill>
                  <a:prstClr val="black"/>
                </a:solidFill>
                <a:latin typeface="Times New Roman" pitchFamily="18" charset="0"/>
                <a:cs typeface="Times New Roman" pitchFamily="18" charset="0"/>
              </a:rPr>
              <a:t>здании МБОУ СОШ № 7 </a:t>
            </a:r>
            <a:r>
              <a:rPr lang="ru-RU" sz="1400" dirty="0" smtClean="0">
                <a:solidFill>
                  <a:prstClr val="black"/>
                </a:solidFill>
                <a:latin typeface="Times New Roman" pitchFamily="18" charset="0"/>
                <a:cs typeface="Times New Roman" pitchFamily="18" charset="0"/>
              </a:rPr>
              <a:t>имени </a:t>
            </a:r>
            <a:r>
              <a:rPr lang="ru-RU" sz="1400" dirty="0">
                <a:solidFill>
                  <a:prstClr val="black"/>
                </a:solidFill>
                <a:latin typeface="Times New Roman" pitchFamily="18" charset="0"/>
                <a:cs typeface="Times New Roman" pitchFamily="18" charset="0"/>
              </a:rPr>
              <a:t>историка, </a:t>
            </a:r>
            <a:r>
              <a:rPr lang="ru-RU" sz="1400" dirty="0" smtClean="0">
                <a:solidFill>
                  <a:prstClr val="black"/>
                </a:solidFill>
                <a:latin typeface="Times New Roman" pitchFamily="18" charset="0"/>
                <a:cs typeface="Times New Roman" pitchFamily="18" charset="0"/>
              </a:rPr>
              <a:t>профессора  Н.И</a:t>
            </a:r>
            <a:r>
              <a:rPr lang="ru-RU" sz="1400" dirty="0">
                <a:solidFill>
                  <a:prstClr val="black"/>
                </a:solidFill>
                <a:latin typeface="Times New Roman" pitchFamily="18" charset="0"/>
                <a:cs typeface="Times New Roman" pitchFamily="18" charset="0"/>
              </a:rPr>
              <a:t>. Павленко города Ейска муниципального образования </a:t>
            </a:r>
            <a:r>
              <a:rPr lang="ru-RU" sz="1400" dirty="0" err="1">
                <a:solidFill>
                  <a:prstClr val="black"/>
                </a:solidFill>
                <a:latin typeface="Times New Roman" pitchFamily="18" charset="0"/>
                <a:cs typeface="Times New Roman" pitchFamily="18" charset="0"/>
              </a:rPr>
              <a:t>Ейский</a:t>
            </a:r>
            <a:r>
              <a:rPr lang="ru-RU" sz="1400" dirty="0">
                <a:solidFill>
                  <a:prstClr val="black"/>
                </a:solidFill>
                <a:latin typeface="Times New Roman" pitchFamily="18" charset="0"/>
                <a:cs typeface="Times New Roman" pitchFamily="18" charset="0"/>
              </a:rPr>
              <a:t> </a:t>
            </a:r>
            <a:r>
              <a:rPr lang="ru-RU" sz="1400" dirty="0" smtClean="0">
                <a:solidFill>
                  <a:prstClr val="black"/>
                </a:solidFill>
                <a:latin typeface="Times New Roman" pitchFamily="18" charset="0"/>
                <a:cs typeface="Times New Roman" pitchFamily="18" charset="0"/>
              </a:rPr>
              <a:t>район, </a:t>
            </a:r>
            <a:r>
              <a:rPr lang="ru-RU" sz="1400" dirty="0" smtClean="0">
                <a:latin typeface="Times New Roman" pitchFamily="18" charset="0"/>
                <a:cs typeface="Times New Roman" pitchFamily="18" charset="0"/>
              </a:rPr>
              <a:t>директор </a:t>
            </a:r>
            <a:r>
              <a:rPr lang="ru-RU" sz="1400" dirty="0">
                <a:latin typeface="Times New Roman" pitchFamily="18" charset="0"/>
                <a:cs typeface="Times New Roman" pitchFamily="18" charset="0"/>
              </a:rPr>
              <a:t>ш</a:t>
            </a:r>
            <a:r>
              <a:rPr lang="ru-RU" sz="1400" dirty="0" smtClean="0">
                <a:latin typeface="Times New Roman" pitchFamily="18" charset="0"/>
                <a:cs typeface="Times New Roman" pitchFamily="18" charset="0"/>
              </a:rPr>
              <a:t>колы Беликов Алексей Анатольевич (второй справа).</a:t>
            </a:r>
          </a:p>
          <a:p>
            <a:pPr lvl="0" algn="ctr"/>
            <a:r>
              <a:rPr lang="ru-RU" sz="1400" dirty="0" smtClean="0">
                <a:solidFill>
                  <a:prstClr val="black"/>
                </a:solidFill>
                <a:latin typeface="Times New Roman" pitchFamily="18" charset="0"/>
                <a:cs typeface="Times New Roman" pitchFamily="18" charset="0"/>
              </a:rPr>
              <a:t>Ейск, 1 сентября 2017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lvl="0" algn="ctr"/>
            <a:endParaRPr lang="ru-RU" sz="1400" dirty="0" smtClean="0">
              <a:solidFill>
                <a:prstClr val="black"/>
              </a:solidFill>
              <a:latin typeface="Times New Roman" pitchFamily="18" charset="0"/>
              <a:cs typeface="Times New Roman" pitchFamily="18" charset="0"/>
            </a:endParaRPr>
          </a:p>
          <a:p>
            <a:pPr algn="ctr"/>
            <a:endParaRPr lang="ru-RU" sz="1400" dirty="0">
              <a:latin typeface="Times New Roman" pitchFamily="18" charset="0"/>
              <a:cs typeface="Times New Roman" pitchFamily="18" charset="0"/>
            </a:endParaRPr>
          </a:p>
        </p:txBody>
      </p:sp>
      <p:sp>
        <p:nvSpPr>
          <p:cNvPr id="4" name="Прямоугольник 3"/>
          <p:cNvSpPr/>
          <p:nvPr/>
        </p:nvSpPr>
        <p:spPr>
          <a:xfrm>
            <a:off x="-242672" y="4781470"/>
            <a:ext cx="4572000" cy="1815882"/>
          </a:xfrm>
          <a:prstGeom prst="rect">
            <a:avLst/>
          </a:prstGeom>
        </p:spPr>
        <p:txBody>
          <a:bodyPr>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Костерина Елена Ивановна и Павленко Виктор Николаевич </a:t>
            </a:r>
            <a:r>
              <a:rPr lang="ru-RU" sz="1400" dirty="0">
                <a:solidFill>
                  <a:prstClr val="black"/>
                </a:solidFill>
                <a:latin typeface="Times New Roman" panose="02020603050405020304" pitchFamily="18" charset="0"/>
                <a:cs typeface="Times New Roman" panose="02020603050405020304" pitchFamily="18" charset="0"/>
              </a:rPr>
              <a:t>открывают </a:t>
            </a:r>
            <a:r>
              <a:rPr lang="ru-RU" sz="1400" dirty="0" smtClean="0">
                <a:solidFill>
                  <a:prstClr val="black"/>
                </a:solidFill>
                <a:latin typeface="Times New Roman" panose="02020603050405020304" pitchFamily="18" charset="0"/>
                <a:cs typeface="Times New Roman" panose="02020603050405020304" pitchFamily="18" charset="0"/>
              </a:rPr>
              <a:t>комнату-музей </a:t>
            </a:r>
            <a:r>
              <a:rPr lang="ru-RU" sz="1400" dirty="0">
                <a:solidFill>
                  <a:prstClr val="black"/>
                </a:solidFill>
                <a:latin typeface="Times New Roman" panose="02020603050405020304" pitchFamily="18" charset="0"/>
                <a:cs typeface="Times New Roman" panose="02020603050405020304" pitchFamily="18" charset="0"/>
              </a:rPr>
              <a:t>«Кабинет историка, профессора Н.И. Павленко</a:t>
            </a:r>
            <a:r>
              <a:rPr lang="ru-RU" sz="1400" dirty="0" smtClean="0">
                <a:solidFill>
                  <a:prstClr val="black"/>
                </a:solidFill>
                <a:latin typeface="Times New Roman" panose="02020603050405020304" pitchFamily="18" charset="0"/>
                <a:cs typeface="Times New Roman" panose="02020603050405020304" pitchFamily="18" charset="0"/>
              </a:rPr>
              <a:t>» в здании                    МБОУ </a:t>
            </a:r>
            <a:r>
              <a:rPr lang="ru-RU" sz="1400" dirty="0">
                <a:solidFill>
                  <a:prstClr val="black"/>
                </a:solidFill>
                <a:latin typeface="Times New Roman" panose="02020603050405020304" pitchFamily="18" charset="0"/>
                <a:cs typeface="Times New Roman" panose="02020603050405020304" pitchFamily="18" charset="0"/>
              </a:rPr>
              <a:t>СОШ № 7 имени </a:t>
            </a:r>
            <a:r>
              <a:rPr lang="ru-RU" sz="1400" dirty="0" smtClean="0">
                <a:solidFill>
                  <a:prstClr val="black"/>
                </a:solidFill>
                <a:latin typeface="Times New Roman" panose="02020603050405020304" pitchFamily="18" charset="0"/>
                <a:cs typeface="Times New Roman" panose="02020603050405020304" pitchFamily="18" charset="0"/>
              </a:rPr>
              <a:t>историка</a:t>
            </a:r>
            <a:r>
              <a:rPr lang="ru-RU" sz="1400" dirty="0">
                <a:solidFill>
                  <a:prstClr val="black"/>
                </a:solidFill>
                <a:latin typeface="Times New Roman" panose="02020603050405020304" pitchFamily="18" charset="0"/>
                <a:cs typeface="Times New Roman" panose="02020603050405020304" pitchFamily="18" charset="0"/>
              </a:rPr>
              <a:t>, профессора </a:t>
            </a:r>
            <a:r>
              <a:rPr lang="ru-RU" sz="1400" dirty="0" smtClean="0">
                <a:solidFill>
                  <a:prstClr val="black"/>
                </a:solidFill>
                <a:latin typeface="Times New Roman" panose="02020603050405020304" pitchFamily="18" charset="0"/>
                <a:cs typeface="Times New Roman" panose="02020603050405020304" pitchFamily="18" charset="0"/>
              </a:rPr>
              <a:t>                      Н.И</a:t>
            </a:r>
            <a:r>
              <a:rPr lang="ru-RU" sz="1400" dirty="0">
                <a:solidFill>
                  <a:prstClr val="black"/>
                </a:solidFill>
                <a:latin typeface="Times New Roman" panose="02020603050405020304" pitchFamily="18" charset="0"/>
                <a:cs typeface="Times New Roman" panose="02020603050405020304" pitchFamily="18" charset="0"/>
              </a:rPr>
              <a:t>. Павленко города Ейска муниципального образования </a:t>
            </a:r>
            <a:r>
              <a:rPr lang="ru-RU" sz="1400" dirty="0" err="1">
                <a:solidFill>
                  <a:prstClr val="black"/>
                </a:solidFill>
                <a:latin typeface="Times New Roman" panose="02020603050405020304" pitchFamily="18" charset="0"/>
                <a:cs typeface="Times New Roman" panose="02020603050405020304" pitchFamily="18" charset="0"/>
              </a:rPr>
              <a:t>Ейский</a:t>
            </a:r>
            <a:r>
              <a:rPr lang="ru-RU" sz="1400" dirty="0">
                <a:solidFill>
                  <a:prstClr val="black"/>
                </a:solidFill>
                <a:latin typeface="Times New Roman" panose="02020603050405020304" pitchFamily="18" charset="0"/>
                <a:cs typeface="Times New Roman" panose="02020603050405020304" pitchFamily="18" charset="0"/>
              </a:rPr>
              <a:t> район. </a:t>
            </a:r>
            <a:endParaRPr lang="ru-RU" sz="1400" dirty="0" smtClean="0">
              <a:solidFill>
                <a:prstClr val="black"/>
              </a:solidFill>
              <a:latin typeface="Times New Roman" panose="02020603050405020304" pitchFamily="18" charset="0"/>
              <a:cs typeface="Times New Roman" panose="02020603050405020304" pitchFamily="18" charset="0"/>
            </a:endParaRPr>
          </a:p>
          <a:p>
            <a:pPr lvl="0" algn="ctr"/>
            <a:r>
              <a:rPr lang="ru-RU" sz="1400" dirty="0" smtClean="0">
                <a:solidFill>
                  <a:prstClr val="black"/>
                </a:solidFill>
                <a:latin typeface="Times New Roman" panose="02020603050405020304" pitchFamily="18" charset="0"/>
                <a:cs typeface="Times New Roman" panose="02020603050405020304" pitchFamily="18" charset="0"/>
              </a:rPr>
              <a:t>Ейск, 1 сентября 2017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p:txBody>
      </p:sp>
    </p:spTree>
    <p:extLst>
      <p:ext uri="{BB962C8B-B14F-4D97-AF65-F5344CB8AC3E}">
        <p14:creationId xmlns:p14="http://schemas.microsoft.com/office/powerpoint/2010/main" val="12238237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5" name="Рисунок 4"/>
          <p:cNvPicPr>
            <a:picLocks noChangeAspect="1"/>
          </p:cNvPicPr>
          <p:nvPr/>
        </p:nvPicPr>
        <p:blipFill>
          <a:blip r:embed="rId2"/>
          <a:stretch>
            <a:fillRect/>
          </a:stretch>
        </p:blipFill>
        <p:spPr>
          <a:xfrm>
            <a:off x="482797" y="1334670"/>
            <a:ext cx="3798137" cy="3828620"/>
          </a:xfrm>
          <a:prstGeom prst="rect">
            <a:avLst/>
          </a:prstGeom>
        </p:spPr>
      </p:pic>
      <p:sp>
        <p:nvSpPr>
          <p:cNvPr id="3" name="Прямоугольник 2"/>
          <p:cNvSpPr/>
          <p:nvPr/>
        </p:nvSpPr>
        <p:spPr>
          <a:xfrm>
            <a:off x="290444" y="5278840"/>
            <a:ext cx="8563112" cy="1384995"/>
          </a:xfrm>
          <a:prstGeom prst="rect">
            <a:avLst/>
          </a:prstGeom>
        </p:spPr>
        <p:txBody>
          <a:bodyPr wrap="square">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Личные вещи Павленко Н.И в комнате-музее </a:t>
            </a:r>
            <a:endParaRPr lang="ru-RU" sz="1400" dirty="0">
              <a:solidFill>
                <a:prstClr val="black"/>
              </a:solidFill>
              <a:latin typeface="Times New Roman" panose="02020603050405020304" pitchFamily="18" charset="0"/>
              <a:cs typeface="Times New Roman" panose="02020603050405020304" pitchFamily="18" charset="0"/>
            </a:endParaRPr>
          </a:p>
          <a:p>
            <a:pPr lvl="0" algn="ctr"/>
            <a:r>
              <a:rPr lang="ru-RU" sz="1400" dirty="0">
                <a:solidFill>
                  <a:prstClr val="black"/>
                </a:solidFill>
                <a:latin typeface="Times New Roman" panose="02020603050405020304" pitchFamily="18" charset="0"/>
                <a:cs typeface="Times New Roman" panose="02020603050405020304" pitchFamily="18" charset="0"/>
              </a:rPr>
              <a:t>«Кабинет историка, профессора Н.И. Павленко» </a:t>
            </a:r>
            <a:r>
              <a:rPr lang="ru-RU" sz="1400" dirty="0" smtClean="0">
                <a:solidFill>
                  <a:prstClr val="black"/>
                </a:solidFill>
                <a:latin typeface="Times New Roman" panose="02020603050405020304" pitchFamily="18" charset="0"/>
                <a:cs typeface="Times New Roman" panose="02020603050405020304" pitchFamily="18" charset="0"/>
              </a:rPr>
              <a:t>в </a:t>
            </a:r>
            <a:r>
              <a:rPr lang="ru-RU" sz="1400" dirty="0">
                <a:solidFill>
                  <a:prstClr val="black"/>
                </a:solidFill>
                <a:latin typeface="Times New Roman" panose="02020603050405020304" pitchFamily="18" charset="0"/>
                <a:cs typeface="Times New Roman" panose="02020603050405020304" pitchFamily="18" charset="0"/>
              </a:rPr>
              <a:t>здании МБОУ СОШ № 7 </a:t>
            </a:r>
          </a:p>
          <a:p>
            <a:pPr lvl="0" algn="ctr"/>
            <a:r>
              <a:rPr lang="ru-RU" sz="1400" dirty="0">
                <a:solidFill>
                  <a:prstClr val="black"/>
                </a:solidFill>
                <a:latin typeface="Times New Roman" panose="02020603050405020304" pitchFamily="18" charset="0"/>
                <a:cs typeface="Times New Roman" panose="02020603050405020304" pitchFamily="18" charset="0"/>
              </a:rPr>
              <a:t>имени историка, профессора </a:t>
            </a:r>
            <a:r>
              <a:rPr lang="ru-RU" sz="1400" dirty="0" smtClean="0">
                <a:solidFill>
                  <a:prstClr val="black"/>
                </a:solidFill>
                <a:latin typeface="Times New Roman" panose="02020603050405020304" pitchFamily="18" charset="0"/>
                <a:cs typeface="Times New Roman" panose="02020603050405020304" pitchFamily="18" charset="0"/>
              </a:rPr>
              <a:t>Н.И</a:t>
            </a:r>
            <a:r>
              <a:rPr lang="ru-RU" sz="1400" dirty="0">
                <a:solidFill>
                  <a:prstClr val="black"/>
                </a:solidFill>
                <a:latin typeface="Times New Roman" panose="02020603050405020304" pitchFamily="18" charset="0"/>
                <a:cs typeface="Times New Roman" panose="02020603050405020304" pitchFamily="18" charset="0"/>
              </a:rPr>
              <a:t>. Павленко города Ейска </a:t>
            </a:r>
            <a:endParaRPr lang="ru-RU" sz="1400" dirty="0" smtClean="0">
              <a:solidFill>
                <a:prstClr val="black"/>
              </a:solidFill>
              <a:latin typeface="Times New Roman" panose="02020603050405020304" pitchFamily="18" charset="0"/>
              <a:cs typeface="Times New Roman" panose="02020603050405020304" pitchFamily="18" charset="0"/>
            </a:endParaRPr>
          </a:p>
          <a:p>
            <a:pPr lvl="0" algn="ctr"/>
            <a:r>
              <a:rPr lang="ru-RU" sz="1400" dirty="0" smtClean="0">
                <a:solidFill>
                  <a:prstClr val="black"/>
                </a:solidFill>
                <a:latin typeface="Times New Roman" panose="02020603050405020304" pitchFamily="18" charset="0"/>
                <a:cs typeface="Times New Roman" panose="02020603050405020304" pitchFamily="18" charset="0"/>
              </a:rPr>
              <a:t>муниципального </a:t>
            </a:r>
            <a:r>
              <a:rPr lang="ru-RU" sz="1400" dirty="0">
                <a:solidFill>
                  <a:prstClr val="black"/>
                </a:solidFill>
                <a:latin typeface="Times New Roman" panose="02020603050405020304" pitchFamily="18" charset="0"/>
                <a:cs typeface="Times New Roman" panose="02020603050405020304" pitchFamily="18" charset="0"/>
              </a:rPr>
              <a:t>образования </a:t>
            </a:r>
            <a:r>
              <a:rPr lang="ru-RU" sz="1400" dirty="0" err="1">
                <a:solidFill>
                  <a:prstClr val="black"/>
                </a:solidFill>
                <a:latin typeface="Times New Roman" panose="02020603050405020304" pitchFamily="18" charset="0"/>
                <a:cs typeface="Times New Roman" panose="02020603050405020304" pitchFamily="18" charset="0"/>
              </a:rPr>
              <a:t>Ейский</a:t>
            </a:r>
            <a:r>
              <a:rPr lang="ru-RU" sz="1400" dirty="0">
                <a:solidFill>
                  <a:prstClr val="black"/>
                </a:solidFill>
                <a:latin typeface="Times New Roman" panose="02020603050405020304" pitchFamily="18" charset="0"/>
                <a:cs typeface="Times New Roman" panose="02020603050405020304" pitchFamily="18" charset="0"/>
              </a:rPr>
              <a:t> район.</a:t>
            </a:r>
          </a:p>
          <a:p>
            <a:pPr lvl="0" algn="ctr"/>
            <a:r>
              <a:rPr lang="ru-RU" sz="1400" dirty="0" smtClean="0">
                <a:solidFill>
                  <a:prstClr val="black"/>
                </a:solidFill>
                <a:latin typeface="Times New Roman" panose="02020603050405020304" pitchFamily="18" charset="0"/>
                <a:cs typeface="Times New Roman" panose="02020603050405020304" pitchFamily="18" charset="0"/>
              </a:rPr>
              <a:t>Ейск, 2017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p:txBody>
      </p:sp>
      <p:pic>
        <p:nvPicPr>
          <p:cNvPr id="1026" name="Picture 2" descr="F:\ПАВЛЕНКО Н.И,\Павленко 1\image (4).jpg"/>
          <p:cNvPicPr>
            <a:picLocks noChangeAspect="1" noChangeArrowheads="1"/>
          </p:cNvPicPr>
          <p:nvPr/>
        </p:nvPicPr>
        <p:blipFill>
          <a:blip r:embed="rId3"/>
          <a:srcRect/>
          <a:stretch>
            <a:fillRect/>
          </a:stretch>
        </p:blipFill>
        <p:spPr bwMode="auto">
          <a:xfrm>
            <a:off x="4510184" y="1428736"/>
            <a:ext cx="4448464" cy="3429024"/>
          </a:xfrm>
          <a:prstGeom prst="rect">
            <a:avLst/>
          </a:prstGeom>
          <a:noFill/>
        </p:spPr>
      </p:pic>
    </p:spTree>
    <p:extLst>
      <p:ext uri="{BB962C8B-B14F-4D97-AF65-F5344CB8AC3E}">
        <p14:creationId xmlns:p14="http://schemas.microsoft.com/office/powerpoint/2010/main" val="8600564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641" y="714356"/>
            <a:ext cx="3488271" cy="4817470"/>
          </a:xfrm>
          <a:prstGeom prst="rect">
            <a:avLst/>
          </a:prstGeom>
        </p:spPr>
      </p:pic>
      <p:pic>
        <p:nvPicPr>
          <p:cNvPr id="3" name="Рисунок 2"/>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4071934" y="1643049"/>
            <a:ext cx="4820546" cy="3615409"/>
          </a:xfrm>
          <a:prstGeom prst="rect">
            <a:avLst/>
          </a:prstGeom>
        </p:spPr>
      </p:pic>
      <p:sp>
        <p:nvSpPr>
          <p:cNvPr id="6" name="Прямоугольник 5"/>
          <p:cNvSpPr/>
          <p:nvPr/>
        </p:nvSpPr>
        <p:spPr>
          <a:xfrm>
            <a:off x="4211960" y="5468640"/>
            <a:ext cx="4932040" cy="1384995"/>
          </a:xfrm>
          <a:prstGeom prst="rect">
            <a:avLst/>
          </a:prstGeom>
        </p:spPr>
        <p:txBody>
          <a:bodyPr wrap="square">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Волонтёры у баннера с номинантами поисково-просветительской экспедиции «Имя Кубани» – «Трудовое имя </a:t>
            </a:r>
            <a:r>
              <a:rPr lang="ru-RU" sz="1400" dirty="0" err="1" smtClean="0">
                <a:solidFill>
                  <a:prstClr val="black"/>
                </a:solidFill>
                <a:latin typeface="Times New Roman" panose="02020603050405020304" pitchFamily="18" charset="0"/>
                <a:cs typeface="Times New Roman" panose="02020603050405020304" pitchFamily="18" charset="0"/>
              </a:rPr>
              <a:t>Ейского</a:t>
            </a:r>
            <a:r>
              <a:rPr lang="ru-RU" sz="1400" dirty="0" smtClean="0">
                <a:solidFill>
                  <a:prstClr val="black"/>
                </a:solidFill>
                <a:latin typeface="Times New Roman" panose="02020603050405020304" pitchFamily="18" charset="0"/>
                <a:cs typeface="Times New Roman" panose="02020603050405020304" pitchFamily="18" charset="0"/>
              </a:rPr>
              <a:t> района» в фойе </a:t>
            </a:r>
            <a:r>
              <a:rPr lang="ru-RU" sz="1400" dirty="0" err="1" smtClean="0">
                <a:solidFill>
                  <a:prstClr val="black"/>
                </a:solidFill>
                <a:latin typeface="Times New Roman" panose="02020603050405020304" pitchFamily="18" charset="0"/>
                <a:cs typeface="Times New Roman" panose="02020603050405020304" pitchFamily="18" charset="0"/>
              </a:rPr>
              <a:t>Ейского</a:t>
            </a:r>
            <a:r>
              <a:rPr lang="ru-RU" sz="1400" dirty="0" smtClean="0">
                <a:solidFill>
                  <a:prstClr val="black"/>
                </a:solidFill>
                <a:latin typeface="Times New Roman" panose="02020603050405020304" pitchFamily="18" charset="0"/>
                <a:cs typeface="Times New Roman" panose="02020603050405020304" pitchFamily="18" charset="0"/>
              </a:rPr>
              <a:t> городского Дворца культуры. </a:t>
            </a:r>
          </a:p>
          <a:p>
            <a:pPr lvl="0" algn="ctr"/>
            <a:r>
              <a:rPr lang="ru-RU" sz="1400" dirty="0" smtClean="0">
                <a:solidFill>
                  <a:prstClr val="black"/>
                </a:solidFill>
                <a:latin typeface="Times New Roman" panose="02020603050405020304" pitchFamily="18" charset="0"/>
                <a:cs typeface="Times New Roman" panose="02020603050405020304" pitchFamily="18" charset="0"/>
              </a:rPr>
              <a:t>Ейск, 27 января 2017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lvl="0" algn="ct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0" y="5500702"/>
            <a:ext cx="4071966" cy="1169551"/>
          </a:xfrm>
          <a:prstGeom prst="rect">
            <a:avLst/>
          </a:prstGeom>
        </p:spPr>
        <p:txBody>
          <a:bodyPr wrap="square">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Материалы о Павленко Н.И., собранные                     во время 1-го этапа поисково-просветительской экспедиции «Имя Кубани» – «Трудовое имя </a:t>
            </a:r>
            <a:r>
              <a:rPr lang="ru-RU" sz="1400" dirty="0" err="1" smtClean="0">
                <a:solidFill>
                  <a:prstClr val="black"/>
                </a:solidFill>
                <a:latin typeface="Times New Roman" panose="02020603050405020304" pitchFamily="18" charset="0"/>
                <a:cs typeface="Times New Roman" panose="02020603050405020304" pitchFamily="18" charset="0"/>
              </a:rPr>
              <a:t>Ейского</a:t>
            </a:r>
            <a:r>
              <a:rPr lang="ru-RU" sz="1400" dirty="0" smtClean="0">
                <a:solidFill>
                  <a:prstClr val="black"/>
                </a:solidFill>
                <a:latin typeface="Times New Roman" panose="02020603050405020304" pitchFamily="18" charset="0"/>
                <a:cs typeface="Times New Roman" panose="02020603050405020304" pitchFamily="18" charset="0"/>
              </a:rPr>
              <a:t> района.</a:t>
            </a:r>
          </a:p>
          <a:p>
            <a:pPr lvl="0" algn="ctr"/>
            <a:r>
              <a:rPr lang="ru-RU" sz="1400" dirty="0" smtClean="0">
                <a:solidFill>
                  <a:prstClr val="black"/>
                </a:solidFill>
                <a:latin typeface="Times New Roman" panose="02020603050405020304" pitchFamily="18" charset="0"/>
                <a:cs typeface="Times New Roman" panose="02020603050405020304" pitchFamily="18" charset="0"/>
              </a:rPr>
              <a:t>Ейск, 2016 г.</a:t>
            </a:r>
            <a:endParaRPr lang="ru-RU" sz="1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8454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19231"/>
          <a:stretch/>
        </p:blipFill>
        <p:spPr>
          <a:xfrm>
            <a:off x="5353381" y="649226"/>
            <a:ext cx="3179059" cy="5084030"/>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608" y="688831"/>
            <a:ext cx="3833376" cy="5092384"/>
          </a:xfrm>
          <a:prstGeom prst="rect">
            <a:avLst/>
          </a:prstGeom>
        </p:spPr>
      </p:pic>
      <p:sp>
        <p:nvSpPr>
          <p:cNvPr id="5" name="Прямоугольник 4"/>
          <p:cNvSpPr/>
          <p:nvPr/>
        </p:nvSpPr>
        <p:spPr>
          <a:xfrm>
            <a:off x="251520" y="5903893"/>
            <a:ext cx="4286879" cy="954107"/>
          </a:xfrm>
          <a:prstGeom prst="rect">
            <a:avLst/>
          </a:prstGeom>
        </p:spPr>
        <p:txBody>
          <a:bodyPr wrap="none">
            <a:spAutoFit/>
          </a:bodyPr>
          <a:lstStyle/>
          <a:p>
            <a:pPr algn="ctr"/>
            <a:r>
              <a:rPr lang="ru-RU" sz="1400" dirty="0" smtClean="0">
                <a:latin typeface="Times New Roman" panose="02020603050405020304" pitchFamily="18" charset="0"/>
                <a:cs typeface="Times New Roman" panose="02020603050405020304" pitchFamily="18" charset="0"/>
              </a:rPr>
              <a:t>Некролог Павленко Н.И. в газете «Совет Приазовья» </a:t>
            </a:r>
          </a:p>
          <a:p>
            <a:pPr algn="ctr"/>
            <a:r>
              <a:rPr lang="ru-RU" sz="1400" dirty="0" smtClean="0">
                <a:latin typeface="Times New Roman" panose="02020603050405020304" pitchFamily="18" charset="0"/>
                <a:cs typeface="Times New Roman" panose="02020603050405020304" pitchFamily="18" charset="0"/>
              </a:rPr>
              <a:t>от 16-22.06.2016 № 25 </a:t>
            </a:r>
          </a:p>
          <a:p>
            <a:pPr algn="ctr"/>
            <a:r>
              <a:rPr lang="ru-RU" sz="1400" i="1" dirty="0">
                <a:latin typeface="Times New Roman" panose="02020603050405020304" pitchFamily="18" charset="0"/>
                <a:cs typeface="Times New Roman" panose="02020603050405020304" pitchFamily="18" charset="0"/>
              </a:rPr>
              <a:t>МКУ «Архив</a:t>
            </a:r>
            <a:r>
              <a:rPr lang="ru-RU" sz="1400" i="1" dirty="0" smtClean="0">
                <a:latin typeface="Times New Roman" panose="02020603050405020304" pitchFamily="18" charset="0"/>
                <a:cs typeface="Times New Roman" panose="02020603050405020304" pitchFamily="18" charset="0"/>
              </a:rPr>
              <a:t>». </a:t>
            </a:r>
            <a:r>
              <a:rPr lang="ru-RU" sz="1400" i="1" dirty="0" smtClean="0">
                <a:solidFill>
                  <a:prstClr val="black"/>
                </a:solidFill>
                <a:latin typeface="Times New Roman" panose="02020603050405020304" pitchFamily="18" charset="0"/>
                <a:cs typeface="Times New Roman" panose="02020603050405020304" pitchFamily="18" charset="0"/>
              </a:rPr>
              <a:t>Библиотека  </a:t>
            </a:r>
            <a:r>
              <a:rPr lang="ru-RU" sz="1400" i="1" dirty="0" smtClean="0">
                <a:latin typeface="Times New Roman" panose="02020603050405020304" pitchFamily="18" charset="0"/>
                <a:cs typeface="Times New Roman" panose="02020603050405020304" pitchFamily="18" charset="0"/>
              </a:rPr>
              <a:t>СИФ</a:t>
            </a:r>
            <a:r>
              <a:rPr lang="ru-RU" sz="1400" i="1" dirty="0">
                <a:latin typeface="Times New Roman" panose="02020603050405020304" pitchFamily="18" charset="0"/>
                <a:cs typeface="Times New Roman" panose="02020603050405020304" pitchFamily="18" charset="0"/>
              </a:rPr>
              <a:t>. </a:t>
            </a:r>
            <a:r>
              <a:rPr lang="ru-RU" sz="1400" i="1" dirty="0" smtClean="0">
                <a:latin typeface="Times New Roman" panose="02020603050405020304" pitchFamily="18" charset="0"/>
                <a:cs typeface="Times New Roman" panose="02020603050405020304" pitchFamily="18" charset="0"/>
              </a:rPr>
              <a:t>№ 426. </a:t>
            </a:r>
            <a:endParaRPr lang="ru-RU" sz="1400" dirty="0">
              <a:latin typeface="Times New Roman" panose="02020603050405020304" pitchFamily="18" charset="0"/>
              <a:cs typeface="Times New Roman" panose="02020603050405020304" pitchFamily="18" charset="0"/>
            </a:endParaRPr>
          </a:p>
          <a:p>
            <a:pPr algn="ctr"/>
            <a:endParaRPr lang="ru-RU" sz="14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4716016" y="5802782"/>
            <a:ext cx="4081758" cy="1384995"/>
          </a:xfrm>
          <a:prstGeom prst="rect">
            <a:avLst/>
          </a:prstGeom>
        </p:spPr>
        <p:txBody>
          <a:bodyPr wrap="none">
            <a:spAutoFit/>
          </a:bodyPr>
          <a:lstStyle/>
          <a:p>
            <a:pPr algn="ctr"/>
            <a:r>
              <a:rPr lang="ru-RU" sz="1400" dirty="0" smtClean="0">
                <a:latin typeface="Times New Roman" panose="02020603050405020304" pitchFamily="18" charset="0"/>
                <a:cs typeface="Times New Roman" panose="02020603050405020304" pitchFamily="18" charset="0"/>
              </a:rPr>
              <a:t>Могила Павленко Николая Ивановича и его жены, </a:t>
            </a:r>
          </a:p>
          <a:p>
            <a:pPr algn="ctr"/>
            <a:r>
              <a:rPr lang="ru-RU" sz="1400" dirty="0" smtClean="0">
                <a:latin typeface="Times New Roman" panose="02020603050405020304" pitchFamily="18" charset="0"/>
                <a:cs typeface="Times New Roman" panose="02020603050405020304" pitchFamily="18" charset="0"/>
              </a:rPr>
              <a:t>Лилии Фёдоровны</a:t>
            </a:r>
          </a:p>
          <a:p>
            <a:pPr algn="ctr"/>
            <a:r>
              <a:rPr lang="ru-RU" sz="1400" dirty="0" smtClean="0">
                <a:latin typeface="Times New Roman" panose="02020603050405020304" pitchFamily="18" charset="0"/>
                <a:cs typeface="Times New Roman" panose="02020603050405020304" pitchFamily="18" charset="0"/>
              </a:rPr>
              <a:t>на </a:t>
            </a:r>
            <a:r>
              <a:rPr lang="ru-RU" sz="1400" dirty="0" err="1">
                <a:latin typeface="Times New Roman" panose="02020603050405020304" pitchFamily="18" charset="0"/>
                <a:cs typeface="Times New Roman" panose="02020603050405020304" pitchFamily="18" charset="0"/>
              </a:rPr>
              <a:t>Троекуровском</a:t>
            </a:r>
            <a:r>
              <a:rPr lang="ru-RU" sz="1400" dirty="0">
                <a:latin typeface="Times New Roman" panose="02020603050405020304" pitchFamily="18" charset="0"/>
                <a:cs typeface="Times New Roman" panose="02020603050405020304" pitchFamily="18" charset="0"/>
              </a:rPr>
              <a:t> кладбище г. </a:t>
            </a:r>
            <a:r>
              <a:rPr lang="ru-RU" sz="1400" dirty="0" smtClean="0">
                <a:latin typeface="Times New Roman" panose="02020603050405020304" pitchFamily="18" charset="0"/>
                <a:cs typeface="Times New Roman" panose="02020603050405020304" pitchFamily="18" charset="0"/>
              </a:rPr>
              <a:t>Москвы.</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algn="ctr"/>
            <a:endParaRPr lang="ru-RU" sz="1400" dirty="0" smtClean="0">
              <a:latin typeface="Times New Roman" panose="02020603050405020304" pitchFamily="18" charset="0"/>
              <a:cs typeface="Times New Roman" panose="02020603050405020304" pitchFamily="18" charset="0"/>
            </a:endParaRPr>
          </a:p>
          <a:p>
            <a:pPr algn="ct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19230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sp>
        <p:nvSpPr>
          <p:cNvPr id="3" name="Прямоугольник 2"/>
          <p:cNvSpPr/>
          <p:nvPr/>
        </p:nvSpPr>
        <p:spPr>
          <a:xfrm>
            <a:off x="175947" y="5571133"/>
            <a:ext cx="4572000" cy="954107"/>
          </a:xfrm>
          <a:prstGeom prst="rect">
            <a:avLst/>
          </a:prstGeom>
        </p:spPr>
        <p:txBody>
          <a:bodyPr>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Статья Котенко Е.А. «Выдающийся историк-</a:t>
            </a:r>
            <a:r>
              <a:rPr lang="ru-RU" sz="1400" dirty="0" err="1" smtClean="0">
                <a:solidFill>
                  <a:prstClr val="black"/>
                </a:solidFill>
                <a:latin typeface="Times New Roman" panose="02020603050405020304" pitchFamily="18" charset="0"/>
                <a:cs typeface="Times New Roman" panose="02020603050405020304" pitchFamily="18" charset="0"/>
              </a:rPr>
              <a:t>ейчанин</a:t>
            </a:r>
            <a:r>
              <a:rPr lang="ru-RU" sz="1400" dirty="0" smtClean="0">
                <a:solidFill>
                  <a:prstClr val="black"/>
                </a:solidFill>
                <a:latin typeface="Times New Roman" panose="02020603050405020304" pitchFamily="18" charset="0"/>
                <a:cs typeface="Times New Roman" panose="02020603050405020304" pitchFamily="18" charset="0"/>
              </a:rPr>
              <a:t>»          в газете «Совет Приазовья» от 15.02.2008 № 20, посвящённая Павленко Н.И.</a:t>
            </a:r>
          </a:p>
          <a:p>
            <a:pPr lvl="0" algn="ctr"/>
            <a:r>
              <a:rPr lang="ru-RU" sz="1400" i="1" dirty="0" smtClean="0">
                <a:solidFill>
                  <a:prstClr val="black"/>
                </a:solidFill>
                <a:latin typeface="Times New Roman" panose="02020603050405020304" pitchFamily="18" charset="0"/>
                <a:cs typeface="Times New Roman" panose="02020603050405020304" pitchFamily="18" charset="0"/>
              </a:rPr>
              <a:t>МКУ «Архив». Библиотека СИФ. № 353.</a:t>
            </a:r>
            <a:endParaRPr lang="ru-RU" sz="1400" i="1"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4417820" y="5588170"/>
            <a:ext cx="4546668" cy="1169551"/>
          </a:xfrm>
          <a:prstGeom prst="rect">
            <a:avLst/>
          </a:prstGeom>
        </p:spPr>
        <p:txBody>
          <a:bodyPr wrap="square">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Статья</a:t>
            </a:r>
            <a:r>
              <a:rPr lang="ru-RU" sz="1400" dirty="0">
                <a:solidFill>
                  <a:prstClr val="black"/>
                </a:solidFill>
                <a:latin typeface="Times New Roman" panose="02020603050405020304" pitchFamily="18" charset="0"/>
                <a:cs typeface="Times New Roman" panose="02020603050405020304" pitchFamily="18" charset="0"/>
              </a:rPr>
              <a:t>, посвящённая </a:t>
            </a:r>
            <a:r>
              <a:rPr lang="ru-RU" sz="1400" dirty="0" smtClean="0">
                <a:solidFill>
                  <a:prstClr val="black"/>
                </a:solidFill>
                <a:latin typeface="Times New Roman" panose="02020603050405020304" pitchFamily="18" charset="0"/>
                <a:cs typeface="Times New Roman" panose="02020603050405020304" pitchFamily="18" charset="0"/>
              </a:rPr>
              <a:t> номинантам </a:t>
            </a:r>
            <a:r>
              <a:rPr lang="ru-RU" sz="1400" dirty="0">
                <a:solidFill>
                  <a:prstClr val="black"/>
                </a:solidFill>
                <a:latin typeface="Times New Roman" panose="02020603050405020304" pitchFamily="18" charset="0"/>
                <a:cs typeface="Times New Roman" panose="02020603050405020304" pitchFamily="18" charset="0"/>
              </a:rPr>
              <a:t>поисково-просветительской экспедиции «Имя Кубани» – «Трудовое имя </a:t>
            </a:r>
            <a:r>
              <a:rPr lang="ru-RU" sz="1400" dirty="0" err="1">
                <a:solidFill>
                  <a:prstClr val="black"/>
                </a:solidFill>
                <a:latin typeface="Times New Roman" panose="02020603050405020304" pitchFamily="18" charset="0"/>
                <a:cs typeface="Times New Roman" panose="02020603050405020304" pitchFamily="18" charset="0"/>
              </a:rPr>
              <a:t>Ейского</a:t>
            </a:r>
            <a:r>
              <a:rPr lang="ru-RU" sz="1400" dirty="0">
                <a:solidFill>
                  <a:prstClr val="black"/>
                </a:solidFill>
                <a:latin typeface="Times New Roman" panose="02020603050405020304" pitchFamily="18" charset="0"/>
                <a:cs typeface="Times New Roman" panose="02020603050405020304" pitchFamily="18" charset="0"/>
              </a:rPr>
              <a:t> района</a:t>
            </a:r>
            <a:r>
              <a:rPr lang="ru-RU" sz="1400" dirty="0" smtClean="0">
                <a:solidFill>
                  <a:prstClr val="black"/>
                </a:solidFill>
                <a:latin typeface="Times New Roman" panose="02020603050405020304" pitchFamily="18" charset="0"/>
                <a:cs typeface="Times New Roman" panose="02020603050405020304" pitchFamily="18" charset="0"/>
              </a:rPr>
              <a:t>» в газете «Приазовские степи от 08.12.2016 № 140</a:t>
            </a:r>
          </a:p>
          <a:p>
            <a:pPr lvl="0" algn="ctr"/>
            <a:r>
              <a:rPr lang="ru-RU" sz="1400" i="1" dirty="0">
                <a:solidFill>
                  <a:prstClr val="black"/>
                </a:solidFill>
                <a:latin typeface="Times New Roman" panose="02020603050405020304" pitchFamily="18" charset="0"/>
                <a:cs typeface="Times New Roman" panose="02020603050405020304" pitchFamily="18" charset="0"/>
              </a:rPr>
              <a:t>М</a:t>
            </a:r>
            <a:r>
              <a:rPr lang="ru-RU" sz="1400" i="1" dirty="0" smtClean="0">
                <a:solidFill>
                  <a:prstClr val="black"/>
                </a:solidFill>
                <a:latin typeface="Times New Roman" panose="02020603050405020304" pitchFamily="18" charset="0"/>
                <a:cs typeface="Times New Roman" panose="02020603050405020304" pitchFamily="18" charset="0"/>
              </a:rPr>
              <a:t>КУ «Архив». Ф.Р – 621. Оп.1. Д.37. Л.211 об. </a:t>
            </a:r>
            <a:endParaRPr lang="ru-RU" sz="1400" i="1" dirty="0">
              <a:solidFill>
                <a:prstClr val="black"/>
              </a:solidFill>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7947" y="630308"/>
            <a:ext cx="3600400" cy="4948242"/>
          </a:xfrm>
          <a:prstGeom prst="rect">
            <a:avLst/>
          </a:prstGeom>
        </p:spPr>
      </p:pic>
      <p:pic>
        <p:nvPicPr>
          <p:cNvPr id="4" name="Рисунок 3"/>
          <p:cNvPicPr>
            <a:picLocks noChangeAspect="1"/>
          </p:cNvPicPr>
          <p:nvPr/>
        </p:nvPicPr>
        <p:blipFill>
          <a:blip r:embed="rId3"/>
          <a:stretch>
            <a:fillRect/>
          </a:stretch>
        </p:blipFill>
        <p:spPr>
          <a:xfrm>
            <a:off x="568518" y="611575"/>
            <a:ext cx="3456732" cy="4968671"/>
          </a:xfrm>
          <a:prstGeom prst="rect">
            <a:avLst/>
          </a:prstGeom>
        </p:spPr>
      </p:pic>
    </p:spTree>
    <p:extLst>
      <p:ext uri="{BB962C8B-B14F-4D97-AF65-F5344CB8AC3E}">
        <p14:creationId xmlns:p14="http://schemas.microsoft.com/office/powerpoint/2010/main" val="2874657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sp>
        <p:nvSpPr>
          <p:cNvPr id="3" name="Прямоугольник 2"/>
          <p:cNvSpPr/>
          <p:nvPr/>
        </p:nvSpPr>
        <p:spPr>
          <a:xfrm>
            <a:off x="323528" y="836712"/>
            <a:ext cx="8496944" cy="5909310"/>
          </a:xfrm>
          <a:prstGeom prst="rect">
            <a:avLst/>
          </a:prstGeom>
        </p:spPr>
        <p:txBody>
          <a:bodyPr wrap="square">
            <a:spAutoFit/>
          </a:bodyPr>
          <a:lstStyle/>
          <a:p>
            <a:pPr lvl="0" algn="just"/>
            <a:r>
              <a:rPr lang="ru-RU" sz="1400" dirty="0" smtClean="0">
                <a:solidFill>
                  <a:prstClr val="black"/>
                </a:solidFill>
                <a:latin typeface="Times New Roman" panose="02020603050405020304" pitchFamily="18" charset="0"/>
                <a:cs typeface="Times New Roman" panose="02020603050405020304" pitchFamily="18" charset="0"/>
              </a:rPr>
              <a:t>             Павленко </a:t>
            </a:r>
            <a:r>
              <a:rPr lang="ru-RU" sz="1400" dirty="0">
                <a:solidFill>
                  <a:prstClr val="black"/>
                </a:solidFill>
                <a:latin typeface="Times New Roman" panose="02020603050405020304" pitchFamily="18" charset="0"/>
                <a:cs typeface="Times New Roman" panose="02020603050405020304" pitchFamily="18" charset="0"/>
              </a:rPr>
              <a:t>Н.И. – один из читаемых современных историков. Тираж его книг составлял более </a:t>
            </a:r>
            <a:r>
              <a:rPr lang="ru-RU" sz="1400" dirty="0" smtClean="0">
                <a:solidFill>
                  <a:prstClr val="black"/>
                </a:solidFill>
                <a:latin typeface="Times New Roman" panose="02020603050405020304" pitchFamily="18" charset="0"/>
                <a:cs typeface="Times New Roman" panose="02020603050405020304" pitchFamily="18" charset="0"/>
              </a:rPr>
              <a:t>                           3 </a:t>
            </a:r>
            <a:r>
              <a:rPr lang="ru-RU" sz="1400" dirty="0">
                <a:solidFill>
                  <a:prstClr val="black"/>
                </a:solidFill>
                <a:latin typeface="Times New Roman" panose="02020603050405020304" pitchFamily="18" charset="0"/>
                <a:cs typeface="Times New Roman" panose="02020603050405020304" pitchFamily="18" charset="0"/>
              </a:rPr>
              <a:t>миллионов экземпляров, некоторые его произведения переведены на иностранные языки. Все книги классика историко-биографического жанра захватывающе интересны, исторически правдоподобны и основаны на архивных документах. Его книги отличаются подчеркнутой точностью в изображении событий, опорой на подлинные архивные </a:t>
            </a:r>
            <a:r>
              <a:rPr lang="ru-RU" sz="1400" dirty="0" smtClean="0">
                <a:solidFill>
                  <a:prstClr val="black"/>
                </a:solidFill>
                <a:latin typeface="Times New Roman" panose="02020603050405020304" pitchFamily="18" charset="0"/>
                <a:cs typeface="Times New Roman" panose="02020603050405020304" pitchFamily="18" charset="0"/>
              </a:rPr>
              <a:t>документы, </a:t>
            </a:r>
            <a:r>
              <a:rPr lang="ru-RU" sz="1400" dirty="0">
                <a:solidFill>
                  <a:prstClr val="black"/>
                </a:solidFill>
                <a:latin typeface="Times New Roman" panose="02020603050405020304" pitchFamily="18" charset="0"/>
                <a:cs typeface="Times New Roman" panose="02020603050405020304" pitchFamily="18" charset="0"/>
              </a:rPr>
              <a:t>описываемой эпохи. Павленко Н.И. для серии книг «Жизнь замечательных людей» издал 8 томов биографий русских царей и высших сановников XVIII века: «Петр Первый» (1975), «Меншиков. Полудержавный властелин» (1991), «Екатерина Великая» (1999), «Соратники Петра» (2001), «Екатерина I» (2004), «Петр II» (2006), «Царевич Алексей», «Лефорт» (2009). Также Павленко Н.И. является автором учебников «История России» для педагогических вузов, а также «Россия                         с древнейших времен до конца XVII века» и «Россия в конце XVII – XIX веке» для десятых классов общеобразовательных учреждений.</a:t>
            </a:r>
          </a:p>
          <a:p>
            <a:pPr lvl="0" algn="just"/>
            <a:r>
              <a:rPr lang="ru-RU" sz="1400" dirty="0" smtClean="0">
                <a:solidFill>
                  <a:prstClr val="black"/>
                </a:solidFill>
                <a:latin typeface="Times New Roman" panose="02020603050405020304" pitchFamily="18" charset="0"/>
                <a:cs typeface="Times New Roman" panose="02020603050405020304" pitchFamily="18" charset="0"/>
              </a:rPr>
              <a:t>              Постановлением </a:t>
            </a:r>
            <a:r>
              <a:rPr lang="ru-RU" sz="1400" dirty="0">
                <a:solidFill>
                  <a:prstClr val="black"/>
                </a:solidFill>
                <a:latin typeface="Times New Roman" panose="02020603050405020304" pitchFamily="18" charset="0"/>
                <a:cs typeface="Times New Roman" panose="02020603050405020304" pitchFamily="18" charset="0"/>
              </a:rPr>
              <a:t>главы города Ейска от 20 августа 1998 </a:t>
            </a:r>
            <a:r>
              <a:rPr lang="ru-RU" sz="1400" dirty="0" smtClean="0">
                <a:solidFill>
                  <a:prstClr val="black"/>
                </a:solidFill>
                <a:latin typeface="Times New Roman" panose="02020603050405020304" pitchFamily="18" charset="0"/>
                <a:cs typeface="Times New Roman" panose="02020603050405020304" pitchFamily="18" charset="0"/>
              </a:rPr>
              <a:t>г. </a:t>
            </a:r>
            <a:r>
              <a:rPr lang="ru-RU" sz="1400" dirty="0">
                <a:solidFill>
                  <a:prstClr val="black"/>
                </a:solidFill>
                <a:latin typeface="Times New Roman" panose="02020603050405020304" pitchFamily="18" charset="0"/>
                <a:cs typeface="Times New Roman" panose="02020603050405020304" pitchFamily="18" charset="0"/>
              </a:rPr>
              <a:t>№ 2442 Николаю Ивановичу Павленко было присвоено звание «</a:t>
            </a:r>
            <a:r>
              <a:rPr lang="ru-RU" sz="1400" dirty="0" smtClean="0">
                <a:solidFill>
                  <a:prstClr val="black"/>
                </a:solidFill>
                <a:latin typeface="Times New Roman" panose="02020603050405020304" pitchFamily="18" charset="0"/>
                <a:cs typeface="Times New Roman" panose="02020603050405020304" pitchFamily="18" charset="0"/>
              </a:rPr>
              <a:t>Почётный </a:t>
            </a:r>
            <a:r>
              <a:rPr lang="ru-RU" sz="1400" dirty="0">
                <a:solidFill>
                  <a:prstClr val="black"/>
                </a:solidFill>
                <a:latin typeface="Times New Roman" panose="02020603050405020304" pitchFamily="18" charset="0"/>
                <a:cs typeface="Times New Roman" panose="02020603050405020304" pitchFamily="18" charset="0"/>
              </a:rPr>
              <a:t>гражданин города Ейска». Указом Президента </a:t>
            </a:r>
            <a:r>
              <a:rPr lang="ru-RU" sz="1400" dirty="0" smtClean="0">
                <a:solidFill>
                  <a:prstClr val="black"/>
                </a:solidFill>
                <a:latin typeface="Times New Roman" panose="02020603050405020304" pitchFamily="18" charset="0"/>
                <a:cs typeface="Times New Roman" panose="02020603050405020304" pitchFamily="18" charset="0"/>
              </a:rPr>
              <a:t>Российской Федерации                                                 от </a:t>
            </a:r>
            <a:r>
              <a:rPr lang="ru-RU" sz="1400" dirty="0">
                <a:solidFill>
                  <a:prstClr val="black"/>
                </a:solidFill>
                <a:latin typeface="Times New Roman" panose="02020603050405020304" pitchFamily="18" charset="0"/>
                <a:cs typeface="Times New Roman" panose="02020603050405020304" pitchFamily="18" charset="0"/>
              </a:rPr>
              <a:t>15 февраля 2006 </a:t>
            </a:r>
            <a:r>
              <a:rPr lang="ru-RU" sz="1400" dirty="0" smtClean="0">
                <a:solidFill>
                  <a:prstClr val="black"/>
                </a:solidFill>
                <a:latin typeface="Times New Roman" panose="02020603050405020304" pitchFamily="18" charset="0"/>
                <a:cs typeface="Times New Roman" panose="02020603050405020304" pitchFamily="18" charset="0"/>
              </a:rPr>
              <a:t>г. </a:t>
            </a:r>
            <a:r>
              <a:rPr lang="ru-RU" sz="1400" dirty="0">
                <a:solidFill>
                  <a:prstClr val="black"/>
                </a:solidFill>
                <a:latin typeface="Times New Roman" panose="02020603050405020304" pitchFamily="18" charset="0"/>
                <a:cs typeface="Times New Roman" panose="02020603050405020304" pitchFamily="18" charset="0"/>
              </a:rPr>
              <a:t>№ 114 к 90-летию со дня рождения Павленко Н.И. был награжден орденом </a:t>
            </a:r>
            <a:r>
              <a:rPr lang="ru-RU" sz="1400" dirty="0" smtClean="0">
                <a:solidFill>
                  <a:prstClr val="black"/>
                </a:solidFill>
                <a:latin typeface="Times New Roman" panose="02020603050405020304" pitchFamily="18" charset="0"/>
                <a:cs typeface="Times New Roman" panose="02020603050405020304" pitchFamily="18" charset="0"/>
              </a:rPr>
              <a:t>Почёта                           за </a:t>
            </a:r>
            <a:r>
              <a:rPr lang="ru-RU" sz="1400" dirty="0">
                <a:solidFill>
                  <a:prstClr val="black"/>
                </a:solidFill>
                <a:latin typeface="Times New Roman" panose="02020603050405020304" pitchFamily="18" charset="0"/>
                <a:cs typeface="Times New Roman" panose="02020603050405020304" pitchFamily="18" charset="0"/>
              </a:rPr>
              <a:t>большой вклад </a:t>
            </a:r>
            <a:r>
              <a:rPr lang="ru-RU" sz="1400" dirty="0" smtClean="0">
                <a:solidFill>
                  <a:prstClr val="black"/>
                </a:solidFill>
                <a:latin typeface="Times New Roman" panose="02020603050405020304" pitchFamily="18" charset="0"/>
                <a:cs typeface="Times New Roman" panose="02020603050405020304" pitchFamily="18" charset="0"/>
              </a:rPr>
              <a:t>в </a:t>
            </a:r>
            <a:r>
              <a:rPr lang="ru-RU" sz="1400" dirty="0">
                <a:solidFill>
                  <a:prstClr val="black"/>
                </a:solidFill>
                <a:latin typeface="Times New Roman" panose="02020603050405020304" pitchFamily="18" charset="0"/>
                <a:cs typeface="Times New Roman" panose="02020603050405020304" pitchFamily="18" charset="0"/>
              </a:rPr>
              <a:t>развитие отечественной и мировой культуры, многолетнюю творческую деятельность. </a:t>
            </a:r>
          </a:p>
          <a:p>
            <a:pPr lvl="0" algn="just"/>
            <a:r>
              <a:rPr lang="ru-RU" sz="1400" dirty="0" smtClean="0">
                <a:solidFill>
                  <a:prstClr val="black"/>
                </a:solidFill>
                <a:latin typeface="Times New Roman" panose="02020603050405020304" pitchFamily="18" charset="0"/>
                <a:cs typeface="Times New Roman" panose="02020603050405020304" pitchFamily="18" charset="0"/>
              </a:rPr>
              <a:t>             Решением </a:t>
            </a:r>
            <a:r>
              <a:rPr lang="ru-RU" sz="1400" dirty="0">
                <a:solidFill>
                  <a:prstClr val="black"/>
                </a:solidFill>
                <a:latin typeface="Times New Roman" panose="02020603050405020304" pitchFamily="18" charset="0"/>
                <a:cs typeface="Times New Roman" panose="02020603050405020304" pitchFamily="18" charset="0"/>
              </a:rPr>
              <a:t>Совета муниципального образования Ейский район от 27 января 2016 г. № 405 средней общеобразовательной школе № 7 города Ейска было присвоено звание «Школа имени историка, профессора Н.И. Павленко». 1 сентября 2017 </a:t>
            </a:r>
            <a:r>
              <a:rPr lang="ru-RU" sz="1400" dirty="0" smtClean="0">
                <a:solidFill>
                  <a:prstClr val="black"/>
                </a:solidFill>
                <a:latin typeface="Times New Roman" panose="02020603050405020304" pitchFamily="18" charset="0"/>
                <a:cs typeface="Times New Roman" panose="02020603050405020304" pitchFamily="18" charset="0"/>
              </a:rPr>
              <a:t>г. </a:t>
            </a:r>
            <a:r>
              <a:rPr lang="ru-RU" sz="1400" dirty="0">
                <a:solidFill>
                  <a:prstClr val="black"/>
                </a:solidFill>
                <a:latin typeface="Times New Roman" panose="02020603050405020304" pitchFamily="18" charset="0"/>
                <a:cs typeface="Times New Roman" panose="02020603050405020304" pitchFamily="18" charset="0"/>
              </a:rPr>
              <a:t>в этом учебном заведении в честь этого знаменитого советского и российского историка торжественно открыты мемориальная доска (барельеф) и </a:t>
            </a:r>
            <a:r>
              <a:rPr lang="ru-RU" sz="1400" dirty="0" smtClean="0">
                <a:solidFill>
                  <a:prstClr val="black"/>
                </a:solidFill>
                <a:latin typeface="Times New Roman" panose="02020603050405020304" pitchFamily="18" charset="0"/>
                <a:cs typeface="Times New Roman" panose="02020603050405020304" pitchFamily="18" charset="0"/>
              </a:rPr>
              <a:t>музей </a:t>
            </a:r>
            <a:r>
              <a:rPr lang="ru-RU" sz="1400" dirty="0">
                <a:solidFill>
                  <a:prstClr val="black"/>
                </a:solidFill>
                <a:latin typeface="Times New Roman" panose="02020603050405020304" pitchFamily="18" charset="0"/>
                <a:cs typeface="Times New Roman" panose="02020603050405020304" pitchFamily="18" charset="0"/>
              </a:rPr>
              <a:t>«Кабинет историка, профессора Н.И. Павленко». В музее представлены личные вещи историка, его рукописи и книги. На церемонии открытия присутствовали: сыновья ученого (Павленко Виктор Николаевич, Владимир Николаевич), племянник (Павленко Виктор Александрович), генерал-майор в отставке Зинченко Жанн Федорович, Костерина Елена Ивановна (вдова профессора Котенко Е.А.), председатель </a:t>
            </a:r>
            <a:r>
              <a:rPr lang="ru-RU" sz="1400" dirty="0" err="1">
                <a:solidFill>
                  <a:prstClr val="black"/>
                </a:solidFill>
                <a:latin typeface="Times New Roman" panose="02020603050405020304" pitchFamily="18" charset="0"/>
                <a:cs typeface="Times New Roman" panose="02020603050405020304" pitchFamily="18" charset="0"/>
              </a:rPr>
              <a:t>Ейского</a:t>
            </a:r>
            <a:r>
              <a:rPr lang="ru-RU" sz="1400" dirty="0">
                <a:solidFill>
                  <a:prstClr val="black"/>
                </a:solidFill>
                <a:latin typeface="Times New Roman" panose="02020603050405020304" pitchFamily="18" charset="0"/>
                <a:cs typeface="Times New Roman" panose="02020603050405020304" pitchFamily="18" charset="0"/>
              </a:rPr>
              <a:t> отделения РОИА </a:t>
            </a:r>
            <a:r>
              <a:rPr lang="ru-RU" sz="1400" dirty="0" err="1">
                <a:solidFill>
                  <a:prstClr val="black"/>
                </a:solidFill>
                <a:latin typeface="Times New Roman" panose="02020603050405020304" pitchFamily="18" charset="0"/>
                <a:cs typeface="Times New Roman" panose="02020603050405020304" pitchFamily="18" charset="0"/>
              </a:rPr>
              <a:t>Состина</a:t>
            </a:r>
            <a:r>
              <a:rPr lang="ru-RU" sz="1400" dirty="0">
                <a:solidFill>
                  <a:prstClr val="black"/>
                </a:solidFill>
                <a:latin typeface="Times New Roman" panose="02020603050405020304" pitchFamily="18" charset="0"/>
                <a:cs typeface="Times New Roman" panose="02020603050405020304" pitchFamily="18" charset="0"/>
              </a:rPr>
              <a:t> Елена Вячеславовна, директор МКУ «Архив» </a:t>
            </a:r>
            <a:r>
              <a:rPr lang="ru-RU" sz="1400" dirty="0" err="1">
                <a:solidFill>
                  <a:prstClr val="black"/>
                </a:solidFill>
                <a:latin typeface="Times New Roman" panose="02020603050405020304" pitchFamily="18" charset="0"/>
                <a:cs typeface="Times New Roman" panose="02020603050405020304" pitchFamily="18" charset="0"/>
              </a:rPr>
              <a:t>Пулатова</a:t>
            </a:r>
            <a:r>
              <a:rPr lang="ru-RU" sz="1400" dirty="0">
                <a:solidFill>
                  <a:prstClr val="black"/>
                </a:solidFill>
                <a:latin typeface="Times New Roman" panose="02020603050405020304" pitchFamily="18" charset="0"/>
                <a:cs typeface="Times New Roman" panose="02020603050405020304" pitchFamily="18" charset="0"/>
              </a:rPr>
              <a:t> Юлия Леонидовна, представители </a:t>
            </a:r>
            <a:r>
              <a:rPr lang="ru-RU" sz="1400" dirty="0" err="1">
                <a:solidFill>
                  <a:prstClr val="black"/>
                </a:solidFill>
                <a:latin typeface="Times New Roman" panose="02020603050405020304" pitchFamily="18" charset="0"/>
                <a:cs typeface="Times New Roman" panose="02020603050405020304" pitchFamily="18" charset="0"/>
              </a:rPr>
              <a:t>Ейской</a:t>
            </a:r>
            <a:r>
              <a:rPr lang="ru-RU" sz="1400" dirty="0">
                <a:solidFill>
                  <a:prstClr val="black"/>
                </a:solidFill>
                <a:latin typeface="Times New Roman" panose="02020603050405020304" pitchFamily="18" charset="0"/>
                <a:cs typeface="Times New Roman" panose="02020603050405020304" pitchFamily="18" charset="0"/>
              </a:rPr>
              <a:t> городской и районной администраций, управления </a:t>
            </a:r>
            <a:r>
              <a:rPr lang="ru-RU" sz="1400" dirty="0" smtClean="0">
                <a:solidFill>
                  <a:prstClr val="black"/>
                </a:solidFill>
                <a:latin typeface="Times New Roman" panose="02020603050405020304" pitchFamily="18" charset="0"/>
                <a:cs typeface="Times New Roman" panose="02020603050405020304" pitchFamily="18" charset="0"/>
              </a:rPr>
              <a:t>образованием администрации </a:t>
            </a:r>
            <a:r>
              <a:rPr lang="ru-RU" sz="1400" dirty="0" err="1" smtClean="0">
                <a:solidFill>
                  <a:prstClr val="black"/>
                </a:solidFill>
                <a:latin typeface="Times New Roman" panose="02020603050405020304" pitchFamily="18" charset="0"/>
                <a:cs typeface="Times New Roman" panose="02020603050405020304" pitchFamily="18" charset="0"/>
              </a:rPr>
              <a:t>Ейского</a:t>
            </a:r>
            <a:r>
              <a:rPr lang="ru-RU" sz="1400" dirty="0" smtClean="0">
                <a:solidFill>
                  <a:prstClr val="black"/>
                </a:solidFill>
                <a:latin typeface="Times New Roman" panose="02020603050405020304" pitchFamily="18" charset="0"/>
                <a:cs typeface="Times New Roman" panose="02020603050405020304" pitchFamily="18" charset="0"/>
              </a:rPr>
              <a:t> </a:t>
            </a:r>
            <a:r>
              <a:rPr lang="ru-RU" sz="1400" dirty="0">
                <a:solidFill>
                  <a:prstClr val="black"/>
                </a:solidFill>
                <a:latin typeface="Times New Roman" panose="02020603050405020304" pitchFamily="18" charset="0"/>
                <a:cs typeface="Times New Roman" panose="02020603050405020304" pitchFamily="18" charset="0"/>
              </a:rPr>
              <a:t>района, </a:t>
            </a:r>
            <a:r>
              <a:rPr lang="ru-RU" sz="1400" dirty="0" smtClean="0">
                <a:solidFill>
                  <a:prstClr val="black"/>
                </a:solidFill>
                <a:latin typeface="Times New Roman" panose="02020603050405020304" pitchFamily="18" charset="0"/>
                <a:cs typeface="Times New Roman" panose="02020603050405020304" pitchFamily="18" charset="0"/>
              </a:rPr>
              <a:t>                    а </a:t>
            </a:r>
            <a:r>
              <a:rPr lang="ru-RU" sz="1400" dirty="0">
                <a:solidFill>
                  <a:prstClr val="black"/>
                </a:solidFill>
                <a:latin typeface="Times New Roman" panose="02020603050405020304" pitchFamily="18" charset="0"/>
                <a:cs typeface="Times New Roman" panose="02020603050405020304" pitchFamily="18" charset="0"/>
              </a:rPr>
              <a:t>также </a:t>
            </a:r>
            <a:r>
              <a:rPr lang="ru-RU" sz="1400" dirty="0" err="1">
                <a:solidFill>
                  <a:prstClr val="black"/>
                </a:solidFill>
                <a:latin typeface="Times New Roman" panose="02020603050405020304" pitchFamily="18" charset="0"/>
                <a:cs typeface="Times New Roman" panose="02020603050405020304" pitchFamily="18" charset="0"/>
              </a:rPr>
              <a:t>ейские</a:t>
            </a:r>
            <a:r>
              <a:rPr lang="ru-RU" sz="1400" dirty="0">
                <a:solidFill>
                  <a:prstClr val="black"/>
                </a:solidFill>
                <a:latin typeface="Times New Roman" panose="02020603050405020304" pitchFamily="18" charset="0"/>
                <a:cs typeface="Times New Roman" panose="02020603050405020304" pitchFamily="18" charset="0"/>
              </a:rPr>
              <a:t> историки-архивисты. </a:t>
            </a:r>
          </a:p>
        </p:txBody>
      </p:sp>
    </p:spTree>
    <p:extLst>
      <p:ext uri="{BB962C8B-B14F-4D97-AF65-F5344CB8AC3E}">
        <p14:creationId xmlns:p14="http://schemas.microsoft.com/office/powerpoint/2010/main" val="41219493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7944" y="2759732"/>
            <a:ext cx="4860032" cy="2327158"/>
          </a:xfrm>
          <a:prstGeom prst="rect">
            <a:avLst/>
          </a:prstGeom>
        </p:spPr>
      </p:pic>
      <p:pic>
        <p:nvPicPr>
          <p:cNvPr id="4" name="Рисунок 3"/>
          <p:cNvPicPr>
            <a:picLocks noChangeAspect="1"/>
          </p:cNvPicPr>
          <p:nvPr/>
        </p:nvPicPr>
        <p:blipFill>
          <a:blip r:embed="rId3"/>
          <a:stretch>
            <a:fillRect/>
          </a:stretch>
        </p:blipFill>
        <p:spPr>
          <a:xfrm>
            <a:off x="323528" y="764704"/>
            <a:ext cx="3596952" cy="5151566"/>
          </a:xfrm>
          <a:prstGeom prst="rect">
            <a:avLst/>
          </a:prstGeom>
        </p:spPr>
      </p:pic>
      <p:sp>
        <p:nvSpPr>
          <p:cNvPr id="6" name="Прямоугольник 5"/>
          <p:cNvSpPr/>
          <p:nvPr/>
        </p:nvSpPr>
        <p:spPr>
          <a:xfrm>
            <a:off x="4283968" y="5805264"/>
            <a:ext cx="4572000" cy="954107"/>
          </a:xfrm>
          <a:prstGeom prst="rect">
            <a:avLst/>
          </a:prstGeom>
        </p:spPr>
        <p:txBody>
          <a:bodyPr>
            <a:spAutoFit/>
          </a:bodyPr>
          <a:lstStyle/>
          <a:p>
            <a:pPr lvl="0" algn="ctr"/>
            <a:r>
              <a:rPr lang="ru-RU" sz="1400" dirty="0" smtClean="0">
                <a:solidFill>
                  <a:prstClr val="black"/>
                </a:solidFill>
                <a:latin typeface="Times New Roman" panose="02020603050405020304" pitchFamily="18" charset="0"/>
                <a:cs typeface="Times New Roman" panose="02020603050405020304" pitchFamily="18" charset="0"/>
              </a:rPr>
              <a:t>Фонд № Р – 606. Оп. 7. «Павленко Н.И. (</a:t>
            </a:r>
            <a:r>
              <a:rPr lang="ru-RU" sz="1400" dirty="0">
                <a:solidFill>
                  <a:prstClr val="black"/>
                </a:solidFill>
                <a:latin typeface="Times New Roman" panose="02020603050405020304" pitchFamily="18" charset="0"/>
                <a:cs typeface="Times New Roman" panose="02020603050405020304" pitchFamily="18" charset="0"/>
              </a:rPr>
              <a:t>1916–2016</a:t>
            </a:r>
            <a:r>
              <a:rPr lang="ru-RU" sz="1400" dirty="0" smtClean="0">
                <a:solidFill>
                  <a:prstClr val="black"/>
                </a:solidFill>
                <a:latin typeface="Times New Roman" panose="02020603050405020304" pitchFamily="18" charset="0"/>
                <a:cs typeface="Times New Roman" panose="02020603050405020304" pitchFamily="18" charset="0"/>
              </a:rPr>
              <a:t>), профессор, доктор исторических наук, член Союза писателей СССР, Почётный гражданин города Ейска»                    в архивохранилище № 7 в МКУ «Архив», 2026 г.</a:t>
            </a: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42908" y="6143644"/>
            <a:ext cx="4572000" cy="523220"/>
          </a:xfrm>
          <a:prstGeom prst="rect">
            <a:avLst/>
          </a:prstGeom>
        </p:spPr>
        <p:txBody>
          <a:bodyPr>
            <a:spAutoFit/>
          </a:bodyPr>
          <a:lstStyle/>
          <a:p>
            <a:pPr algn="ctr"/>
            <a:r>
              <a:rPr lang="ru-RU" sz="1400" dirty="0" smtClean="0">
                <a:solidFill>
                  <a:prstClr val="black"/>
                </a:solidFill>
                <a:latin typeface="Times New Roman" panose="02020603050405020304" pitchFamily="18" charset="0"/>
                <a:cs typeface="Times New Roman" panose="02020603050405020304" pitchFamily="18" charset="0"/>
              </a:rPr>
              <a:t>Список научных работ Павленко Н.И. </a:t>
            </a:r>
          </a:p>
          <a:p>
            <a:pPr algn="ctr"/>
            <a:r>
              <a:rPr lang="ru-RU" sz="1400" i="1" dirty="0" smtClean="0">
                <a:solidFill>
                  <a:prstClr val="black"/>
                </a:solidFill>
                <a:latin typeface="Times New Roman" panose="02020603050405020304" pitchFamily="18" charset="0"/>
                <a:cs typeface="Times New Roman" panose="02020603050405020304" pitchFamily="18" charset="0"/>
              </a:rPr>
              <a:t>МКУ «Архив». Ф.Р – 606. Оп.7. Д.39. </a:t>
            </a:r>
          </a:p>
        </p:txBody>
      </p:sp>
    </p:spTree>
    <p:extLst>
      <p:ext uri="{BB962C8B-B14F-4D97-AF65-F5344CB8AC3E}">
        <p14:creationId xmlns:p14="http://schemas.microsoft.com/office/powerpoint/2010/main" val="36301847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4282" y="642918"/>
            <a:ext cx="4364314" cy="4752528"/>
          </a:xfrm>
          <a:prstGeom prst="rect">
            <a:avLst/>
          </a:prstGeom>
        </p:spPr>
      </p:pic>
      <p:sp>
        <p:nvSpPr>
          <p:cNvPr id="4" name="Прямоугольник 3"/>
          <p:cNvSpPr/>
          <p:nvPr/>
        </p:nvSpPr>
        <p:spPr>
          <a:xfrm>
            <a:off x="142844" y="5500702"/>
            <a:ext cx="4464496" cy="1169551"/>
          </a:xfrm>
          <a:prstGeom prst="rect">
            <a:avLst/>
          </a:prstGeom>
        </p:spPr>
        <p:txBody>
          <a:bodyPr wrap="square">
            <a:spAutoFit/>
          </a:bodyPr>
          <a:lstStyle/>
          <a:p>
            <a:pPr lvl="0" algn="ctr"/>
            <a:r>
              <a:rPr lang="ru-RU" sz="1400" dirty="0" smtClean="0">
                <a:latin typeface="Times New Roman" panose="02020603050405020304" pitchFamily="18" charset="0"/>
                <a:ea typeface="Times New Roman" panose="02020603050405020304" pitchFamily="18" charset="0"/>
              </a:rPr>
              <a:t>Фотодокументальная выставка «Историк с мировым именем», посвящённая к 105-летиию со дня рождения Павленко Н.И. экспонировалась                                                   в читальном зале МКУ «Архив»</a:t>
            </a:r>
            <a:r>
              <a:rPr lang="ru-RU" sz="1400" dirty="0" smtClean="0">
                <a:solidFill>
                  <a:prstClr val="black"/>
                </a:solidFill>
                <a:latin typeface="Times New Roman" panose="02020603050405020304" pitchFamily="18" charset="0"/>
                <a:cs typeface="Times New Roman" panose="02020603050405020304" pitchFamily="18" charset="0"/>
              </a:rPr>
              <a:t>. </a:t>
            </a:r>
          </a:p>
          <a:p>
            <a:pPr lvl="0" algn="ctr"/>
            <a:r>
              <a:rPr lang="ru-RU" sz="1400" dirty="0" smtClean="0">
                <a:solidFill>
                  <a:prstClr val="black"/>
                </a:solidFill>
                <a:latin typeface="Times New Roman" panose="02020603050405020304" pitchFamily="18" charset="0"/>
                <a:cs typeface="Times New Roman" panose="02020603050405020304" pitchFamily="18" charset="0"/>
              </a:rPr>
              <a:t>Ейск, 2021 г.</a:t>
            </a: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4572000" y="5500702"/>
            <a:ext cx="4464496" cy="1169551"/>
          </a:xfrm>
          <a:prstGeom prst="rect">
            <a:avLst/>
          </a:prstGeom>
        </p:spPr>
        <p:txBody>
          <a:bodyPr wrap="square">
            <a:spAutoFit/>
          </a:bodyPr>
          <a:lstStyle/>
          <a:p>
            <a:pPr lvl="0" algn="ctr"/>
            <a:r>
              <a:rPr lang="ru-RU" sz="1400" dirty="0" smtClean="0">
                <a:latin typeface="Times New Roman" panose="02020603050405020304" pitchFamily="18" charset="0"/>
                <a:ea typeface="Times New Roman" panose="02020603050405020304" pitchFamily="18" charset="0"/>
              </a:rPr>
              <a:t>Фотодокументальная выставка «Биограф петровской эпохи», посвящённая к 110-летиию со дня рождения Павленко Н.И. экспонировалась                                                   в фойе МКУ «Архив»</a:t>
            </a:r>
            <a:r>
              <a:rPr lang="ru-RU" sz="1400" dirty="0" smtClean="0">
                <a:solidFill>
                  <a:prstClr val="black"/>
                </a:solidFill>
                <a:latin typeface="Times New Roman" panose="02020603050405020304" pitchFamily="18" charset="0"/>
                <a:cs typeface="Times New Roman" panose="02020603050405020304" pitchFamily="18" charset="0"/>
              </a:rPr>
              <a:t>. </a:t>
            </a:r>
          </a:p>
          <a:p>
            <a:pPr lvl="0" algn="ctr"/>
            <a:r>
              <a:rPr lang="ru-RU" sz="1400" dirty="0" smtClean="0">
                <a:solidFill>
                  <a:prstClr val="black"/>
                </a:solidFill>
                <a:latin typeface="Times New Roman" panose="02020603050405020304" pitchFamily="18" charset="0"/>
                <a:cs typeface="Times New Roman" panose="02020603050405020304" pitchFamily="18" charset="0"/>
              </a:rPr>
              <a:t>Ейск, 2026 г.</a:t>
            </a:r>
            <a:endParaRPr lang="ru-RU" sz="1400" dirty="0">
              <a:solidFill>
                <a:prstClr val="black"/>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6750" y="2060848"/>
            <a:ext cx="4354016" cy="2916516"/>
          </a:xfrm>
          <a:prstGeom prst="rect">
            <a:avLst/>
          </a:prstGeom>
        </p:spPr>
      </p:pic>
    </p:spTree>
    <p:extLst>
      <p:ext uri="{BB962C8B-B14F-4D97-AF65-F5344CB8AC3E}">
        <p14:creationId xmlns:p14="http://schemas.microsoft.com/office/powerpoint/2010/main" val="8571083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sp>
        <p:nvSpPr>
          <p:cNvPr id="3" name="Прямоугольник 2"/>
          <p:cNvSpPr/>
          <p:nvPr/>
        </p:nvSpPr>
        <p:spPr>
          <a:xfrm>
            <a:off x="457200" y="1412776"/>
            <a:ext cx="8568952" cy="4678204"/>
          </a:xfrm>
          <a:prstGeom prst="rect">
            <a:avLst/>
          </a:prstGeom>
        </p:spPr>
        <p:txBody>
          <a:bodyPr wrap="square">
            <a:spAutoFit/>
          </a:bodyPr>
          <a:lstStyle/>
          <a:p>
            <a:r>
              <a:rPr lang="ru-RU" b="1" dirty="0">
                <a:latin typeface="Times New Roman" panose="02020603050405020304" pitchFamily="18" charset="0"/>
                <a:cs typeface="Times New Roman" panose="02020603050405020304" pitchFamily="18" charset="0"/>
              </a:rPr>
              <a:t>Используемые архивные документы МКУ «Архив»:</a:t>
            </a:r>
          </a:p>
          <a:p>
            <a:r>
              <a:rPr lang="ru-RU" sz="1600" dirty="0" smtClean="0">
                <a:latin typeface="Times New Roman" panose="02020603050405020304" pitchFamily="18" charset="0"/>
                <a:cs typeface="Times New Roman" panose="02020603050405020304" pitchFamily="18" charset="0"/>
              </a:rPr>
              <a:t>1. МКУ </a:t>
            </a:r>
            <a:r>
              <a:rPr lang="ru-RU" sz="1600" dirty="0">
                <a:latin typeface="Times New Roman" panose="02020603050405020304" pitchFamily="18" charset="0"/>
                <a:cs typeface="Times New Roman" panose="02020603050405020304" pitchFamily="18" charset="0"/>
              </a:rPr>
              <a:t>«Архив». </a:t>
            </a:r>
            <a:r>
              <a:rPr lang="ru-RU" sz="1600" dirty="0" smtClean="0">
                <a:latin typeface="Times New Roman" panose="02020603050405020304" pitchFamily="18" charset="0"/>
                <a:cs typeface="Times New Roman" panose="02020603050405020304" pitchFamily="18" charset="0"/>
              </a:rPr>
              <a:t>Ф.Р – 589. Оп.1. «Органы местного самоуправления города Ейска».</a:t>
            </a:r>
          </a:p>
          <a:p>
            <a:r>
              <a:rPr lang="ru-RU" sz="1600" dirty="0">
                <a:latin typeface="Times New Roman" panose="02020603050405020304" pitchFamily="18" charset="0"/>
                <a:cs typeface="Times New Roman" panose="02020603050405020304" pitchFamily="18" charset="0"/>
              </a:rPr>
              <a:t>2. МКУ «Архив». </a:t>
            </a:r>
            <a:r>
              <a:rPr lang="ru-RU" sz="1600" dirty="0" smtClean="0">
                <a:latin typeface="Times New Roman" panose="02020603050405020304" pitchFamily="18" charset="0"/>
                <a:cs typeface="Times New Roman" panose="02020603050405020304" pitchFamily="18" charset="0"/>
              </a:rPr>
              <a:t>Ф.Р – 590. Оп.3. </a:t>
            </a:r>
            <a:r>
              <a:rPr lang="ru-RU" sz="1600" dirty="0">
                <a:latin typeface="Times New Roman" panose="02020603050405020304" pitchFamily="18" charset="0"/>
                <a:cs typeface="Times New Roman" panose="02020603050405020304" pitchFamily="18" charset="0"/>
              </a:rPr>
              <a:t>«Органы местного самоуправления </a:t>
            </a:r>
            <a:r>
              <a:rPr lang="ru-RU" sz="1600" dirty="0" err="1" smtClean="0">
                <a:latin typeface="Times New Roman" panose="02020603050405020304" pitchFamily="18" charset="0"/>
                <a:cs typeface="Times New Roman" panose="02020603050405020304" pitchFamily="18" charset="0"/>
              </a:rPr>
              <a:t>Ейского</a:t>
            </a:r>
            <a:r>
              <a:rPr lang="ru-RU" sz="1600" dirty="0" smtClean="0">
                <a:latin typeface="Times New Roman" panose="02020603050405020304" pitchFamily="18" charset="0"/>
                <a:cs typeface="Times New Roman" panose="02020603050405020304" pitchFamily="18" charset="0"/>
              </a:rPr>
              <a:t> района».</a:t>
            </a:r>
            <a:endParaRPr lang="ru-RU" sz="1600" dirty="0">
              <a:latin typeface="Times New Roman" panose="02020603050405020304" pitchFamily="18" charset="0"/>
              <a:cs typeface="Times New Roman" panose="02020603050405020304" pitchFamily="18" charset="0"/>
            </a:endParaRPr>
          </a:p>
          <a:p>
            <a:r>
              <a:rPr lang="ru-RU" sz="1600" dirty="0" smtClean="0">
                <a:latin typeface="Times New Roman" panose="02020603050405020304" pitchFamily="18" charset="0"/>
                <a:cs typeface="Times New Roman" panose="02020603050405020304" pitchFamily="18" charset="0"/>
              </a:rPr>
              <a:t>3. </a:t>
            </a:r>
            <a:r>
              <a:rPr lang="ru-RU" sz="1600" dirty="0">
                <a:latin typeface="Times New Roman" panose="02020603050405020304" pitchFamily="18" charset="0"/>
                <a:cs typeface="Times New Roman" panose="02020603050405020304" pitchFamily="18" charset="0"/>
              </a:rPr>
              <a:t>МКУ «Архив». </a:t>
            </a:r>
            <a:r>
              <a:rPr lang="ru-RU" sz="1600" dirty="0" smtClean="0">
                <a:latin typeface="Times New Roman" panose="02020603050405020304" pitchFamily="18" charset="0"/>
                <a:cs typeface="Times New Roman" panose="02020603050405020304" pitchFamily="18" charset="0"/>
              </a:rPr>
              <a:t>Ф.Р – 606. Оп.7. «Н.И. Павленко (</a:t>
            </a:r>
            <a:r>
              <a:rPr lang="ru-RU" sz="1600" dirty="0">
                <a:latin typeface="Times New Roman" panose="02020603050405020304" pitchFamily="18" charset="0"/>
                <a:cs typeface="Times New Roman" panose="02020603050405020304" pitchFamily="18" charset="0"/>
              </a:rPr>
              <a:t>1916–2016</a:t>
            </a:r>
            <a:r>
              <a:rPr lang="ru-RU" sz="1600" dirty="0" smtClean="0">
                <a:latin typeface="Times New Roman" panose="02020603050405020304" pitchFamily="18" charset="0"/>
                <a:cs typeface="Times New Roman" panose="02020603050405020304" pitchFamily="18" charset="0"/>
              </a:rPr>
              <a:t>) – профессор, доктор исторических наук, член </a:t>
            </a:r>
            <a:r>
              <a:rPr lang="ru-RU" sz="1600" dirty="0">
                <a:latin typeface="Times New Roman" panose="02020603050405020304" pitchFamily="18" charset="0"/>
                <a:cs typeface="Times New Roman" panose="02020603050405020304" pitchFamily="18" charset="0"/>
              </a:rPr>
              <a:t>Союза </a:t>
            </a:r>
            <a:r>
              <a:rPr lang="ru-RU" sz="1600" dirty="0" smtClean="0">
                <a:latin typeface="Times New Roman" panose="02020603050405020304" pitchFamily="18" charset="0"/>
                <a:cs typeface="Times New Roman" panose="02020603050405020304" pitchFamily="18" charset="0"/>
              </a:rPr>
              <a:t>писателей </a:t>
            </a:r>
            <a:r>
              <a:rPr lang="ru-RU" sz="1600" dirty="0">
                <a:latin typeface="Times New Roman" panose="02020603050405020304" pitchFamily="18" charset="0"/>
                <a:cs typeface="Times New Roman" panose="02020603050405020304" pitchFamily="18" charset="0"/>
              </a:rPr>
              <a:t>СССР, Почетный гражданин города Ейска</a:t>
            </a:r>
            <a:r>
              <a:rPr lang="ru-RU" sz="1600" dirty="0" smtClean="0">
                <a:latin typeface="Times New Roman" panose="02020603050405020304" pitchFamily="18" charset="0"/>
                <a:cs typeface="Times New Roman" panose="02020603050405020304" pitchFamily="18" charset="0"/>
              </a:rPr>
              <a:t>».</a:t>
            </a:r>
          </a:p>
          <a:p>
            <a:r>
              <a:rPr lang="ru-RU" sz="1600" dirty="0">
                <a:latin typeface="Times New Roman" panose="02020603050405020304" pitchFamily="18" charset="0"/>
                <a:cs typeface="Times New Roman" panose="02020603050405020304" pitchFamily="18" charset="0"/>
              </a:rPr>
              <a:t>4. МКУ «Архив». Ф.Р – 621. Оп.1</a:t>
            </a:r>
            <a:r>
              <a:rPr lang="ru-RU" sz="1600" dirty="0" smtClean="0">
                <a:latin typeface="Times New Roman" panose="02020603050405020304" pitchFamily="18" charset="0"/>
                <a:cs typeface="Times New Roman" panose="02020603050405020304" pitchFamily="18" charset="0"/>
              </a:rPr>
              <a:t>. «Редакция </a:t>
            </a:r>
            <a:r>
              <a:rPr lang="ru-RU" sz="1600" dirty="0">
                <a:latin typeface="Times New Roman" panose="02020603050405020304" pitchFamily="18" charset="0"/>
                <a:cs typeface="Times New Roman" panose="02020603050405020304" pitchFamily="18" charset="0"/>
              </a:rPr>
              <a:t>газеты «Приазовские степи</a:t>
            </a:r>
            <a:r>
              <a:rPr lang="ru-RU" sz="1600" dirty="0" smtClean="0">
                <a:latin typeface="Times New Roman" panose="02020603050405020304" pitchFamily="18" charset="0"/>
                <a:cs typeface="Times New Roman" panose="02020603050405020304" pitchFamily="18" charset="0"/>
              </a:rPr>
              <a:t>». </a:t>
            </a:r>
          </a:p>
          <a:p>
            <a:r>
              <a:rPr lang="ru-RU" sz="1600" dirty="0" smtClean="0">
                <a:latin typeface="Times New Roman" panose="02020603050405020304" pitchFamily="18" charset="0"/>
                <a:cs typeface="Times New Roman" panose="02020603050405020304" pitchFamily="18" charset="0"/>
              </a:rPr>
              <a:t>5. </a:t>
            </a:r>
            <a:r>
              <a:rPr lang="ru-RU" sz="1600" dirty="0">
                <a:latin typeface="Times New Roman" panose="02020603050405020304" pitchFamily="18" charset="0"/>
                <a:cs typeface="Times New Roman" panose="02020603050405020304" pitchFamily="18" charset="0"/>
              </a:rPr>
              <a:t>МКУ «Архив». Библиотека СИФ.</a:t>
            </a:r>
          </a:p>
          <a:p>
            <a:endParaRPr lang="ru-RU"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Другие источники и литература:</a:t>
            </a:r>
          </a:p>
          <a:p>
            <a:r>
              <a:rPr lang="ru-RU" sz="1600" dirty="0">
                <a:latin typeface="Times New Roman" panose="02020603050405020304" pitchFamily="18" charset="0"/>
                <a:cs typeface="Times New Roman" panose="02020603050405020304" pitchFamily="18" charset="0"/>
              </a:rPr>
              <a:t>6</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Фонды </a:t>
            </a:r>
            <a:r>
              <a:rPr lang="ru-RU" sz="1600" dirty="0" err="1">
                <a:latin typeface="Times New Roman" panose="02020603050405020304" pitchFamily="18" charset="0"/>
                <a:cs typeface="Times New Roman" panose="02020603050405020304" pitchFamily="18" charset="0"/>
              </a:rPr>
              <a:t>Ейского</a:t>
            </a:r>
            <a:r>
              <a:rPr lang="ru-RU" sz="1600" dirty="0">
                <a:latin typeface="Times New Roman" panose="02020603050405020304" pitchFamily="18" charset="0"/>
                <a:cs typeface="Times New Roman" panose="02020603050405020304" pitchFamily="18" charset="0"/>
              </a:rPr>
              <a:t> историко-краеведческого музея им. В.В. Самсонова</a:t>
            </a:r>
            <a:r>
              <a:rPr lang="ru-RU"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r>
              <a:rPr lang="ru-RU" sz="1600" dirty="0">
                <a:latin typeface="Times New Roman" panose="02020603050405020304" pitchFamily="18" charset="0"/>
                <a:cs typeface="Times New Roman" panose="02020603050405020304" pitchFamily="18" charset="0"/>
              </a:rPr>
              <a:t>7</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Документы из личного архива </a:t>
            </a:r>
            <a:r>
              <a:rPr lang="ru-RU" sz="1600" dirty="0" smtClean="0">
                <a:latin typeface="Times New Roman" panose="02020603050405020304" pitchFamily="18" charset="0"/>
                <a:cs typeface="Times New Roman" panose="02020603050405020304" pitchFamily="18" charset="0"/>
              </a:rPr>
              <a:t>Павленко Н.И.</a:t>
            </a:r>
          </a:p>
          <a:p>
            <a:r>
              <a:rPr lang="ru-RU" sz="1600" dirty="0">
                <a:latin typeface="Times New Roman" panose="02020603050405020304" pitchFamily="18" charset="0"/>
                <a:cs typeface="Times New Roman" panose="02020603050405020304" pitchFamily="18" charset="0"/>
              </a:rPr>
              <a:t>8</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Сайт: </a:t>
            </a:r>
            <a:r>
              <a:rPr lang="en-US" sz="1600" dirty="0">
                <a:latin typeface="Times New Roman" panose="02020603050405020304" pitchFamily="18" charset="0"/>
                <a:cs typeface="Times New Roman" panose="02020603050405020304" pitchFamily="18" charset="0"/>
              </a:rPr>
              <a:t>https://pamyat-naroda.ru.</a:t>
            </a:r>
          </a:p>
          <a:p>
            <a:endParaRPr lang="ru-RU" sz="1600" dirty="0" smtClean="0">
              <a:latin typeface="Times New Roman" panose="02020603050405020304" pitchFamily="18" charset="0"/>
              <a:cs typeface="Times New Roman" panose="02020603050405020304" pitchFamily="18" charset="0"/>
            </a:endParaRPr>
          </a:p>
          <a:p>
            <a:endParaRPr lang="ru-RU" u="sng"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Кураторы выставки:</a:t>
            </a:r>
          </a:p>
          <a:p>
            <a:r>
              <a:rPr lang="ru-RU" sz="1600" dirty="0" err="1">
                <a:latin typeface="Times New Roman" panose="02020603050405020304" pitchFamily="18" charset="0"/>
                <a:cs typeface="Times New Roman" panose="02020603050405020304" pitchFamily="18" charset="0"/>
              </a:rPr>
              <a:t>Пулатова</a:t>
            </a:r>
            <a:r>
              <a:rPr lang="ru-RU" sz="1600" dirty="0">
                <a:latin typeface="Times New Roman" panose="02020603050405020304" pitchFamily="18" charset="0"/>
                <a:cs typeface="Times New Roman" panose="02020603050405020304" pitchFamily="18" charset="0"/>
              </a:rPr>
              <a:t> Юлия Леонидовна – директор МКУ «Архив».</a:t>
            </a:r>
          </a:p>
          <a:p>
            <a:r>
              <a:rPr lang="ru-RU" sz="1600" dirty="0" err="1">
                <a:latin typeface="Times New Roman" panose="02020603050405020304" pitchFamily="18" charset="0"/>
                <a:cs typeface="Times New Roman" panose="02020603050405020304" pitchFamily="18" charset="0"/>
              </a:rPr>
              <a:t>Шананин</a:t>
            </a:r>
            <a:r>
              <a:rPr lang="ru-RU" sz="1600" dirty="0">
                <a:latin typeface="Times New Roman" panose="02020603050405020304" pitchFamily="18" charset="0"/>
                <a:cs typeface="Times New Roman" panose="02020603050405020304" pitchFamily="18" charset="0"/>
              </a:rPr>
              <a:t> Сергей Петрович </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ведущий специалист отдела комплектования, учёта и использования документов МКУ «Архив».</a:t>
            </a:r>
          </a:p>
        </p:txBody>
      </p:sp>
    </p:spTree>
    <p:extLst>
      <p:ext uri="{BB962C8B-B14F-4D97-AF65-F5344CB8AC3E}">
        <p14:creationId xmlns:p14="http://schemas.microsoft.com/office/powerpoint/2010/main" val="244342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sp>
        <p:nvSpPr>
          <p:cNvPr id="4" name="Прямоугольник 3"/>
          <p:cNvSpPr/>
          <p:nvPr/>
        </p:nvSpPr>
        <p:spPr>
          <a:xfrm>
            <a:off x="251520" y="1412776"/>
            <a:ext cx="8640960" cy="4401205"/>
          </a:xfrm>
          <a:prstGeom prst="rect">
            <a:avLst/>
          </a:prstGeom>
        </p:spPr>
        <p:txBody>
          <a:bodyPr wrap="square">
            <a:spAutoFit/>
          </a:bodyPr>
          <a:lstStyle/>
          <a:p>
            <a:pPr indent="540385" algn="just">
              <a:spcAft>
                <a:spcPts val="0"/>
              </a:spcAft>
            </a:pPr>
            <a:r>
              <a:rPr lang="ru-RU" sz="1400" dirty="0" smtClean="0">
                <a:latin typeface="Times New Roman" panose="02020603050405020304" pitchFamily="18" charset="0"/>
                <a:ea typeface="Times New Roman" panose="02020603050405020304" pitchFamily="18" charset="0"/>
              </a:rPr>
              <a:t>В </a:t>
            </a:r>
            <a:r>
              <a:rPr lang="ru-RU" sz="1400" dirty="0">
                <a:latin typeface="Times New Roman" panose="02020603050405020304" pitchFamily="18" charset="0"/>
                <a:ea typeface="Times New Roman" panose="02020603050405020304" pitchFamily="18" charset="0"/>
              </a:rPr>
              <a:t>2016 </a:t>
            </a:r>
            <a:r>
              <a:rPr lang="ru-RU" sz="1400" dirty="0" smtClean="0">
                <a:latin typeface="Times New Roman" panose="02020603050405020304" pitchFamily="18" charset="0"/>
                <a:ea typeface="Times New Roman" panose="02020603050405020304" pitchFamily="18" charset="0"/>
              </a:rPr>
              <a:t>г. </a:t>
            </a:r>
            <a:r>
              <a:rPr lang="ru-RU" sz="1400" dirty="0">
                <a:latin typeface="Times New Roman" panose="02020603050405020304" pitchFamily="18" charset="0"/>
                <a:ea typeface="Times New Roman" panose="02020603050405020304" pitchFamily="18" charset="0"/>
              </a:rPr>
              <a:t>Павленко Н.И. стал лауреатом Почётного титула «Трудовое имя Кубани» краевой поисково-просветительской экспедиции «Имя Кубани».</a:t>
            </a:r>
            <a:r>
              <a:rPr lang="ru-RU" sz="1400" dirty="0">
                <a:solidFill>
                  <a:srgbClr val="FF0000"/>
                </a:solidFill>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 2016 </a:t>
            </a:r>
            <a:r>
              <a:rPr lang="ru-RU" sz="1400" dirty="0" smtClean="0">
                <a:latin typeface="Times New Roman" panose="02020603050405020304" pitchFamily="18" charset="0"/>
                <a:ea typeface="Times New Roman" panose="02020603050405020304" pitchFamily="18" charset="0"/>
              </a:rPr>
              <a:t>г. </a:t>
            </a:r>
            <a:r>
              <a:rPr lang="ru-RU" sz="1400" dirty="0">
                <a:latin typeface="Times New Roman" panose="02020603050405020304" pitchFamily="18" charset="0"/>
                <a:ea typeface="Times New Roman" panose="02020603050405020304" pitchFamily="18" charset="0"/>
              </a:rPr>
              <a:t>были изданы мемуары Павленко Н.И. «Воспоминания историка», которые охватывают </a:t>
            </a:r>
            <a:r>
              <a:rPr lang="ru-RU" sz="1400" dirty="0" smtClean="0">
                <a:latin typeface="Times New Roman" panose="02020603050405020304" pitchFamily="18" charset="0"/>
                <a:ea typeface="Times New Roman" panose="02020603050405020304" pitchFamily="18" charset="0"/>
              </a:rPr>
              <a:t>важный период отечественной истории, связанный </a:t>
            </a:r>
            <a:r>
              <a:rPr lang="ru-RU" sz="1400" dirty="0">
                <a:latin typeface="Times New Roman" panose="02020603050405020304" pitchFamily="18" charset="0"/>
                <a:ea typeface="Times New Roman" panose="02020603050405020304" pitchFamily="18" charset="0"/>
              </a:rPr>
              <a:t>с событиями </a:t>
            </a:r>
            <a:r>
              <a:rPr lang="ru-RU" sz="1400" dirty="0" smtClean="0">
                <a:latin typeface="Times New Roman" panose="02020603050405020304" pitchFamily="18" charset="0"/>
                <a:ea typeface="Times New Roman" panose="02020603050405020304" pitchFamily="18" charset="0"/>
              </a:rPr>
              <a:t>Гражданской </a:t>
            </a:r>
            <a:r>
              <a:rPr lang="ru-RU" sz="1400" dirty="0">
                <a:latin typeface="Times New Roman" panose="02020603050405020304" pitchFamily="18" charset="0"/>
                <a:ea typeface="Times New Roman" panose="02020603050405020304" pitchFamily="18" charset="0"/>
              </a:rPr>
              <a:t>войны на Кубани и 1-й половины 30-х годов </a:t>
            </a:r>
            <a:r>
              <a:rPr lang="ru-RU" sz="1400" dirty="0" smtClean="0">
                <a:latin typeface="Times New Roman" panose="02020603050405020304" pitchFamily="18" charset="0"/>
                <a:ea typeface="Times New Roman" panose="02020603050405020304" pitchFamily="18" charset="0"/>
              </a:rPr>
              <a:t>ХХ века (коллективизации</a:t>
            </a:r>
            <a:r>
              <a:rPr lang="ru-RU" sz="1400" dirty="0">
                <a:latin typeface="Times New Roman" panose="02020603050405020304" pitchFamily="18" charset="0"/>
                <a:ea typeface="Times New Roman" panose="02020603050405020304" pitchFamily="18" charset="0"/>
              </a:rPr>
              <a:t>, украинизации на Кубани, голодомора начала </a:t>
            </a:r>
            <a:r>
              <a:rPr lang="ru-RU" sz="1400" dirty="0" smtClean="0">
                <a:latin typeface="Times New Roman" panose="02020603050405020304" pitchFamily="18" charset="0"/>
                <a:ea typeface="Times New Roman" panose="02020603050405020304" pitchFamily="18" charset="0"/>
              </a:rPr>
              <a:t>30-х </a:t>
            </a:r>
            <a:r>
              <a:rPr lang="ru-RU" sz="1400" dirty="0">
                <a:latin typeface="Times New Roman" panose="02020603050405020304" pitchFamily="18" charset="0"/>
                <a:ea typeface="Times New Roman" panose="02020603050405020304" pitchFamily="18" charset="0"/>
              </a:rPr>
              <a:t>годов ХХ </a:t>
            </a:r>
            <a:r>
              <a:rPr lang="ru-RU" sz="1400" dirty="0" smtClean="0">
                <a:latin typeface="Times New Roman" panose="02020603050405020304" pitchFamily="18" charset="0"/>
                <a:ea typeface="Times New Roman" panose="02020603050405020304" pitchFamily="18" charset="0"/>
              </a:rPr>
              <a:t>века и </a:t>
            </a:r>
            <a:r>
              <a:rPr lang="ru-RU" sz="1400" dirty="0">
                <a:latin typeface="Times New Roman" panose="02020603050405020304" pitchFamily="18" charset="0"/>
                <a:ea typeface="Times New Roman" panose="02020603050405020304" pitchFamily="18" charset="0"/>
              </a:rPr>
              <a:t>др</a:t>
            </a:r>
            <a:r>
              <a:rPr lang="ru-RU" sz="1400" dirty="0" smtClean="0">
                <a:latin typeface="Times New Roman" panose="02020603050405020304" pitchFamily="18" charset="0"/>
                <a:ea typeface="Times New Roman" panose="02020603050405020304" pitchFamily="18" charset="0"/>
              </a:rPr>
              <a:t>.), а также описывается кубанский быт </a:t>
            </a:r>
            <a:r>
              <a:rPr lang="ru-RU" sz="1400" dirty="0">
                <a:latin typeface="Times New Roman" panose="02020603050405020304" pitchFamily="18" charset="0"/>
                <a:ea typeface="Times New Roman" panose="02020603050405020304" pitchFamily="18" charset="0"/>
              </a:rPr>
              <a:t>начала 20-х годов ХХ </a:t>
            </a:r>
            <a:r>
              <a:rPr lang="ru-RU" sz="1400" dirty="0" smtClean="0">
                <a:latin typeface="Times New Roman" panose="02020603050405020304" pitchFamily="18" charset="0"/>
                <a:ea typeface="Times New Roman" panose="02020603050405020304" pitchFamily="18" charset="0"/>
              </a:rPr>
              <a:t>века. </a:t>
            </a:r>
            <a:r>
              <a:rPr lang="ru-RU" sz="1400" dirty="0">
                <a:latin typeface="Times New Roman" panose="02020603050405020304" pitchFamily="18" charset="0"/>
                <a:ea typeface="Times New Roman" panose="02020603050405020304" pitchFamily="18" charset="0"/>
              </a:rPr>
              <a:t>Эта книга особенно ценна тем, что </a:t>
            </a:r>
            <a:r>
              <a:rPr lang="ru-RU" sz="1400" dirty="0" smtClean="0">
                <a:latin typeface="Times New Roman" panose="02020603050405020304" pitchFamily="18" charset="0"/>
                <a:ea typeface="Times New Roman" panose="02020603050405020304" pitchFamily="18" charset="0"/>
              </a:rPr>
              <a:t>её </a:t>
            </a:r>
            <a:r>
              <a:rPr lang="ru-RU" sz="1400" dirty="0">
                <a:latin typeface="Times New Roman" panose="02020603050405020304" pitchFamily="18" charset="0"/>
                <a:ea typeface="Times New Roman" panose="02020603050405020304" pitchFamily="18" charset="0"/>
              </a:rPr>
              <a:t>автор </a:t>
            </a:r>
            <a:r>
              <a:rPr lang="ru-RU" sz="1400" dirty="0" smtClean="0">
                <a:latin typeface="Times New Roman" panose="02020603050405020304" pitchFamily="18" charset="0"/>
                <a:ea typeface="Times New Roman" panose="02020603050405020304" pitchFamily="18" charset="0"/>
              </a:rPr>
              <a:t>Павленко Н.И. является авторитетным ученым-историком.</a:t>
            </a:r>
          </a:p>
          <a:p>
            <a:pPr indent="540385" algn="just">
              <a:spcAft>
                <a:spcPts val="0"/>
              </a:spcAft>
            </a:pPr>
            <a:r>
              <a:rPr lang="ru-RU" sz="1400" dirty="0" smtClean="0">
                <a:latin typeface="Times New Roman" panose="02020603050405020304" pitchFamily="18" charset="0"/>
                <a:ea typeface="Times New Roman" panose="02020603050405020304" pitchFamily="18" charset="0"/>
              </a:rPr>
              <a:t> В Ейском муниципальном архиве действовали фотодокументальные выставки, посвящённые               Павленко Н.И.: в </a:t>
            </a:r>
            <a:r>
              <a:rPr lang="ru-RU" sz="1400" dirty="0">
                <a:latin typeface="Times New Roman" panose="02020603050405020304" pitchFamily="18" charset="0"/>
                <a:ea typeface="Times New Roman" panose="02020603050405020304" pitchFamily="18" charset="0"/>
              </a:rPr>
              <a:t>2021 </a:t>
            </a:r>
            <a:r>
              <a:rPr lang="ru-RU" sz="1400" dirty="0" smtClean="0">
                <a:latin typeface="Times New Roman" panose="02020603050405020304" pitchFamily="18" charset="0"/>
                <a:ea typeface="Times New Roman" panose="02020603050405020304" pitchFamily="18" charset="0"/>
              </a:rPr>
              <a:t>г. в </a:t>
            </a:r>
            <a:r>
              <a:rPr lang="ru-RU" sz="1400" dirty="0">
                <a:latin typeface="Times New Roman" panose="02020603050405020304" pitchFamily="18" charset="0"/>
                <a:ea typeface="Times New Roman" panose="02020603050405020304" pitchFamily="18" charset="0"/>
              </a:rPr>
              <a:t>читальном зале «Историк </a:t>
            </a:r>
            <a:r>
              <a:rPr lang="ru-RU" sz="1400" dirty="0" smtClean="0">
                <a:latin typeface="Times New Roman" panose="02020603050405020304" pitchFamily="18" charset="0"/>
                <a:ea typeface="Times New Roman" panose="02020603050405020304" pitchFamily="18" charset="0"/>
              </a:rPr>
              <a:t>с </a:t>
            </a:r>
            <a:r>
              <a:rPr lang="ru-RU" sz="1400" dirty="0">
                <a:latin typeface="Times New Roman" panose="02020603050405020304" pitchFamily="18" charset="0"/>
                <a:ea typeface="Times New Roman" panose="02020603050405020304" pitchFamily="18" charset="0"/>
              </a:rPr>
              <a:t>мировым </a:t>
            </a:r>
            <a:r>
              <a:rPr lang="ru-RU" sz="1400" dirty="0" smtClean="0">
                <a:latin typeface="Times New Roman" panose="02020603050405020304" pitchFamily="18" charset="0"/>
                <a:ea typeface="Times New Roman" panose="02020603050405020304" pitchFamily="18" charset="0"/>
              </a:rPr>
              <a:t>именем», к 105-летиию </a:t>
            </a:r>
            <a:r>
              <a:rPr lang="ru-RU" sz="1400" dirty="0">
                <a:latin typeface="Times New Roman" panose="02020603050405020304" pitchFamily="18" charset="0"/>
                <a:ea typeface="Times New Roman" panose="02020603050405020304" pitchFamily="18" charset="0"/>
              </a:rPr>
              <a:t>со дня </a:t>
            </a:r>
            <a:r>
              <a:rPr lang="ru-RU" sz="1400" dirty="0" smtClean="0">
                <a:latin typeface="Times New Roman" panose="02020603050405020304" pitchFamily="18" charset="0"/>
                <a:ea typeface="Times New Roman" panose="02020603050405020304" pitchFamily="18" charset="0"/>
              </a:rPr>
              <a:t>рождения;                          в </a:t>
            </a:r>
            <a:r>
              <a:rPr lang="ru-RU" sz="1400" dirty="0">
                <a:latin typeface="Times New Roman" panose="02020603050405020304" pitchFamily="18" charset="0"/>
                <a:ea typeface="Times New Roman" panose="02020603050405020304" pitchFamily="18" charset="0"/>
              </a:rPr>
              <a:t>2026 </a:t>
            </a:r>
            <a:r>
              <a:rPr lang="ru-RU" sz="1400" dirty="0" smtClean="0">
                <a:latin typeface="Times New Roman" panose="02020603050405020304" pitchFamily="18" charset="0"/>
                <a:ea typeface="Times New Roman" panose="02020603050405020304" pitchFamily="18" charset="0"/>
              </a:rPr>
              <a:t>г. в фойе </a:t>
            </a:r>
            <a:r>
              <a:rPr lang="ru-RU" sz="1400" dirty="0">
                <a:latin typeface="Times New Roman" panose="02020603050405020304" pitchFamily="18" charset="0"/>
                <a:ea typeface="Times New Roman" panose="02020603050405020304" pitchFamily="18" charset="0"/>
              </a:rPr>
              <a:t>архива </a:t>
            </a:r>
            <a:r>
              <a:rPr lang="ru-RU" sz="1400" dirty="0" smtClean="0">
                <a:latin typeface="Times New Roman" panose="02020603050405020304" pitchFamily="18" charset="0"/>
                <a:ea typeface="Times New Roman" panose="02020603050405020304" pitchFamily="18" charset="0"/>
              </a:rPr>
              <a:t>«Биограф </a:t>
            </a:r>
            <a:r>
              <a:rPr lang="ru-RU" sz="1400" dirty="0">
                <a:latin typeface="Times New Roman" panose="02020603050405020304" pitchFamily="18" charset="0"/>
                <a:ea typeface="Times New Roman" panose="02020603050405020304" pitchFamily="18" charset="0"/>
              </a:rPr>
              <a:t>петровской эпохи</a:t>
            </a:r>
            <a:r>
              <a:rPr lang="ru-RU" sz="1400" dirty="0" smtClean="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 </a:t>
            </a:r>
            <a:r>
              <a:rPr lang="ru-RU" sz="1400" dirty="0" smtClean="0">
                <a:latin typeface="Times New Roman" panose="02020603050405020304" pitchFamily="18" charset="0"/>
                <a:ea typeface="Times New Roman" panose="02020603050405020304" pitchFamily="18" charset="0"/>
              </a:rPr>
              <a:t>110-летию со </a:t>
            </a:r>
            <a:r>
              <a:rPr lang="ru-RU" sz="1400" dirty="0">
                <a:latin typeface="Times New Roman" panose="02020603050405020304" pitchFamily="18" charset="0"/>
                <a:ea typeface="Times New Roman" panose="02020603050405020304" pitchFamily="18" charset="0"/>
              </a:rPr>
              <a:t>дня </a:t>
            </a:r>
            <a:r>
              <a:rPr lang="ru-RU" sz="1400" dirty="0" smtClean="0">
                <a:latin typeface="Times New Roman" panose="02020603050405020304" pitchFamily="18" charset="0"/>
                <a:ea typeface="Times New Roman" panose="02020603050405020304" pitchFamily="18" charset="0"/>
              </a:rPr>
              <a:t>его рождения</a:t>
            </a:r>
            <a:r>
              <a:rPr lang="ru-RU" sz="1400" dirty="0">
                <a:latin typeface="Times New Roman" panose="02020603050405020304" pitchFamily="18" charset="0"/>
                <a:ea typeface="Times New Roman" panose="02020603050405020304" pitchFamily="18" charset="0"/>
              </a:rPr>
              <a:t>.   </a:t>
            </a:r>
            <a:endParaRPr lang="ru-RU" sz="1100" dirty="0">
              <a:latin typeface="Calibri" panose="020F0502020204030204" pitchFamily="34" charset="0"/>
              <a:ea typeface="Times New Roman" panose="02020603050405020304" pitchFamily="18" charset="0"/>
            </a:endParaRPr>
          </a:p>
          <a:p>
            <a:pPr indent="540385" algn="just">
              <a:spcAft>
                <a:spcPts val="0"/>
              </a:spcAft>
            </a:pPr>
            <a:r>
              <a:rPr lang="ru-RU" sz="1400" dirty="0">
                <a:latin typeface="Times New Roman" panose="02020603050405020304" pitchFamily="18" charset="0"/>
                <a:ea typeface="Times New Roman" panose="02020603050405020304" pitchFamily="18" charset="0"/>
              </a:rPr>
              <a:t>Проживая в Москве, Павленко Н.И. периодически приезжал в г. Ейск на встречи с читателями. Павленко Николай Иванович скончался 9 июня 2016 </a:t>
            </a:r>
            <a:r>
              <a:rPr lang="ru-RU" sz="1400" dirty="0" smtClean="0">
                <a:latin typeface="Times New Roman" panose="02020603050405020304" pitchFamily="18" charset="0"/>
                <a:ea typeface="Times New Roman" panose="02020603050405020304" pitchFamily="18" charset="0"/>
              </a:rPr>
              <a:t>г. </a:t>
            </a:r>
            <a:r>
              <a:rPr lang="ru-RU" sz="1400" dirty="0">
                <a:latin typeface="Times New Roman" panose="02020603050405020304" pitchFamily="18" charset="0"/>
                <a:ea typeface="Times New Roman" panose="02020603050405020304" pitchFamily="18" charset="0"/>
              </a:rPr>
              <a:t>в г. Москве и был похоронен на </a:t>
            </a:r>
            <a:r>
              <a:rPr lang="ru-RU" sz="1400" dirty="0" err="1">
                <a:latin typeface="Times New Roman" panose="02020603050405020304" pitchFamily="18" charset="0"/>
                <a:ea typeface="Times New Roman" panose="02020603050405020304" pitchFamily="18" charset="0"/>
              </a:rPr>
              <a:t>Троекуровском</a:t>
            </a:r>
            <a:r>
              <a:rPr lang="ru-RU" sz="1400" dirty="0">
                <a:latin typeface="Times New Roman" panose="02020603050405020304" pitchFamily="18" charset="0"/>
                <a:ea typeface="Times New Roman" panose="02020603050405020304" pitchFamily="18" charset="0"/>
              </a:rPr>
              <a:t> кладбище г. Москвы.</a:t>
            </a:r>
            <a:endParaRPr lang="ru-RU" sz="1100" dirty="0">
              <a:latin typeface="Calibri" panose="020F0502020204030204" pitchFamily="34" charset="0"/>
              <a:ea typeface="Times New Roman" panose="02020603050405020304" pitchFamily="18" charset="0"/>
            </a:endParaRPr>
          </a:p>
          <a:p>
            <a:pPr indent="540385" algn="just">
              <a:spcAft>
                <a:spcPts val="0"/>
              </a:spcAft>
            </a:pPr>
            <a:r>
              <a:rPr lang="ru-RU" sz="1400" dirty="0">
                <a:latin typeface="Times New Roman" panose="02020603050405020304" pitchFamily="18" charset="0"/>
                <a:ea typeface="Times New Roman" panose="02020603050405020304" pitchFamily="18" charset="0"/>
              </a:rPr>
              <a:t>Документы личного происхождения Павленко Н.И. впервые поступили в </a:t>
            </a:r>
            <a:r>
              <a:rPr lang="ru-RU" sz="1400" dirty="0" smtClean="0">
                <a:latin typeface="Times New Roman" panose="02020603050405020304" pitchFamily="18" charset="0"/>
                <a:ea typeface="Times New Roman" panose="02020603050405020304" pitchFamily="18" charset="0"/>
              </a:rPr>
              <a:t>Ейский муниципальный архив в </a:t>
            </a:r>
            <a:r>
              <a:rPr lang="ru-RU" sz="1400" dirty="0">
                <a:latin typeface="Times New Roman" panose="02020603050405020304" pitchFamily="18" charset="0"/>
                <a:ea typeface="Times New Roman" panose="02020603050405020304" pitchFamily="18" charset="0"/>
              </a:rPr>
              <a:t>2016 </a:t>
            </a:r>
            <a:r>
              <a:rPr lang="ru-RU" sz="1400" dirty="0" smtClean="0">
                <a:latin typeface="Times New Roman" panose="02020603050405020304" pitchFamily="18" charset="0"/>
                <a:ea typeface="Times New Roman" panose="02020603050405020304" pitchFamily="18" charset="0"/>
              </a:rPr>
              <a:t>г. от </a:t>
            </a:r>
            <a:r>
              <a:rPr lang="ru-RU" sz="1400" dirty="0">
                <a:latin typeface="Times New Roman" panose="02020603050405020304" pitchFamily="18" charset="0"/>
                <a:ea typeface="Times New Roman" panose="02020603050405020304" pitchFamily="18" charset="0"/>
              </a:rPr>
              <a:t>его племянника – Павленко Виктора Александровича и были включены в коллекцию документов известных людей муниципального образования Ейский район фонд </a:t>
            </a:r>
            <a:r>
              <a:rPr lang="ru-RU" sz="1400" dirty="0" smtClean="0">
                <a:latin typeface="Times New Roman" panose="02020603050405020304" pitchFamily="18" charset="0"/>
                <a:ea typeface="Times New Roman" panose="02020603050405020304" pitchFamily="18" charset="0"/>
              </a:rPr>
              <a:t>Р – 606 </a:t>
            </a:r>
            <a:r>
              <a:rPr lang="ru-RU" sz="1400" dirty="0">
                <a:latin typeface="Times New Roman" panose="02020603050405020304" pitchFamily="18" charset="0"/>
                <a:ea typeface="Times New Roman" panose="02020603050405020304" pitchFamily="18" charset="0"/>
              </a:rPr>
              <a:t>«Н.И. Павленко (</a:t>
            </a:r>
            <a:r>
              <a:rPr lang="ru-RU" sz="1400" dirty="0" smtClean="0">
                <a:latin typeface="Times New Roman" panose="02020603050405020304" pitchFamily="18" charset="0"/>
                <a:ea typeface="Times New Roman" panose="02020603050405020304" pitchFamily="18" charset="0"/>
              </a:rPr>
              <a:t>1916–2016</a:t>
            </a:r>
            <a:r>
              <a:rPr lang="ru-RU" sz="1400" dirty="0">
                <a:latin typeface="Times New Roman" panose="02020603050405020304" pitchFamily="18" charset="0"/>
                <a:ea typeface="Times New Roman" panose="02020603050405020304" pitchFamily="18" charset="0"/>
              </a:rPr>
              <a:t>) – профессор, доктор исторических наук, член Союза писателей СССР, Почётный гражданин города Ейска». </a:t>
            </a:r>
            <a:r>
              <a:rPr lang="ru-RU" sz="1400" dirty="0" smtClean="0">
                <a:latin typeface="Times New Roman" panose="02020603050405020304" pitchFamily="18" charset="0"/>
                <a:ea typeface="Times New Roman" panose="02020603050405020304" pitchFamily="18" charset="0"/>
              </a:rPr>
              <a:t>Затем, в </a:t>
            </a:r>
            <a:r>
              <a:rPr lang="ru-RU" sz="1400" dirty="0">
                <a:latin typeface="Times New Roman" panose="02020603050405020304" pitchFamily="18" charset="0"/>
                <a:ea typeface="Times New Roman" panose="02020603050405020304" pitchFamily="18" charset="0"/>
              </a:rPr>
              <a:t>2021 </a:t>
            </a:r>
            <a:r>
              <a:rPr lang="ru-RU" sz="1400" dirty="0" smtClean="0">
                <a:latin typeface="Times New Roman" panose="02020603050405020304" pitchFamily="18" charset="0"/>
                <a:ea typeface="Times New Roman" panose="02020603050405020304" pitchFamily="18" charset="0"/>
              </a:rPr>
              <a:t>г. </a:t>
            </a:r>
            <a:r>
              <a:rPr lang="ru-RU" sz="1400" dirty="0">
                <a:latin typeface="Times New Roman" panose="02020603050405020304" pitchFamily="18" charset="0"/>
                <a:ea typeface="Times New Roman" panose="02020603050405020304" pitchFamily="18" charset="0"/>
              </a:rPr>
              <a:t>Павленко Владимир Николаевич, сын историка, передал в МКУ «Архив» подлинные </a:t>
            </a:r>
            <a:r>
              <a:rPr lang="ru-RU" sz="1400" dirty="0" smtClean="0">
                <a:latin typeface="Times New Roman" panose="02020603050405020304" pitchFamily="18" charset="0"/>
                <a:ea typeface="Times New Roman" panose="02020603050405020304" pitchFamily="18" charset="0"/>
              </a:rPr>
              <a:t>рукописи</a:t>
            </a:r>
            <a:r>
              <a:rPr lang="ru-RU" sz="1400" dirty="0">
                <a:latin typeface="Times New Roman" panose="02020603050405020304" pitchFamily="18" charset="0"/>
                <a:ea typeface="Times New Roman" panose="02020603050405020304" pitchFamily="18" charset="0"/>
              </a:rPr>
              <a:t> </a:t>
            </a:r>
            <a:r>
              <a:rPr lang="ru-RU" sz="1400" dirty="0" smtClean="0">
                <a:latin typeface="Times New Roman" panose="02020603050405020304" pitchFamily="18" charset="0"/>
                <a:ea typeface="Times New Roman" panose="02020603050405020304" pitchFamily="18" charset="0"/>
              </a:rPr>
              <a:t>и новые издания книг. </a:t>
            </a:r>
            <a:r>
              <a:rPr lang="ru-RU" sz="1400" dirty="0">
                <a:latin typeface="Times New Roman" panose="02020603050405020304" pitchFamily="18" charset="0"/>
                <a:ea typeface="Times New Roman" panose="02020603050405020304" pitchFamily="18" charset="0"/>
              </a:rPr>
              <a:t>В феврале 2023 </a:t>
            </a:r>
            <a:r>
              <a:rPr lang="ru-RU" sz="1400" dirty="0" smtClean="0">
                <a:latin typeface="Times New Roman" panose="02020603050405020304" pitchFamily="18" charset="0"/>
                <a:ea typeface="Times New Roman" panose="02020603050405020304" pitchFamily="18" charset="0"/>
              </a:rPr>
              <a:t>г. </a:t>
            </a:r>
            <a:r>
              <a:rPr lang="ru-RU" sz="1400" dirty="0">
                <a:latin typeface="Times New Roman" panose="02020603050405020304" pitchFamily="18" charset="0"/>
                <a:ea typeface="Times New Roman" panose="02020603050405020304" pitchFamily="18" charset="0"/>
              </a:rPr>
              <a:t>Павленко В.Н. передал из г. Москвы новые </a:t>
            </a:r>
            <a:r>
              <a:rPr lang="ru-RU" sz="1400" dirty="0" smtClean="0">
                <a:latin typeface="Times New Roman" panose="02020603050405020304" pitchFamily="18" charset="0"/>
                <a:ea typeface="Times New Roman" panose="02020603050405020304" pitchFamily="18" charset="0"/>
              </a:rPr>
              <a:t>документы                     из </a:t>
            </a:r>
            <a:r>
              <a:rPr lang="ru-RU" sz="1400" dirty="0">
                <a:latin typeface="Times New Roman" panose="02020603050405020304" pitchFamily="18" charset="0"/>
                <a:ea typeface="Times New Roman" panose="02020603050405020304" pitchFamily="18" charset="0"/>
              </a:rPr>
              <a:t>семейного </a:t>
            </a:r>
            <a:r>
              <a:rPr lang="ru-RU" sz="1400" dirty="0" smtClean="0">
                <a:latin typeface="Times New Roman" panose="02020603050405020304" pitchFamily="18" charset="0"/>
                <a:ea typeface="Times New Roman" panose="02020603050405020304" pitchFamily="18" charset="0"/>
              </a:rPr>
              <a:t>архива, которые также включены в опись дел. </a:t>
            </a:r>
            <a:r>
              <a:rPr lang="ru-RU" sz="1400" dirty="0">
                <a:latin typeface="Times New Roman" panose="02020603050405020304" pitchFamily="18" charset="0"/>
                <a:ea typeface="Times New Roman" panose="02020603050405020304" pitchFamily="18" charset="0"/>
              </a:rPr>
              <a:t>В настоящее время на хранении в МКУ «Архив</a:t>
            </a:r>
            <a:r>
              <a:rPr lang="ru-RU" sz="1400" dirty="0" smtClean="0">
                <a:latin typeface="Times New Roman" panose="02020603050405020304" pitchFamily="18" charset="0"/>
                <a:ea typeface="Times New Roman" panose="02020603050405020304" pitchFamily="18" charset="0"/>
              </a:rPr>
              <a:t>»                                                   в </a:t>
            </a:r>
            <a:r>
              <a:rPr lang="ru-RU" sz="1400" dirty="0">
                <a:latin typeface="Times New Roman" panose="02020603050405020304" pitchFamily="18" charset="0"/>
                <a:ea typeface="Times New Roman" panose="02020603050405020304" pitchFamily="18" charset="0"/>
              </a:rPr>
              <a:t>фонде </a:t>
            </a:r>
            <a:r>
              <a:rPr lang="ru-RU" sz="1400" dirty="0" smtClean="0">
                <a:latin typeface="Times New Roman" panose="02020603050405020304" pitchFamily="18" charset="0"/>
                <a:ea typeface="Times New Roman" panose="02020603050405020304" pitchFamily="18" charset="0"/>
              </a:rPr>
              <a:t>Р – 606 </a:t>
            </a:r>
            <a:r>
              <a:rPr lang="ru-RU" sz="1400" dirty="0">
                <a:latin typeface="Times New Roman" panose="02020603050405020304" pitchFamily="18" charset="0"/>
                <a:ea typeface="Times New Roman" panose="02020603050405020304" pitchFamily="18" charset="0"/>
              </a:rPr>
              <a:t>находится 102 единицы хранения. </a:t>
            </a:r>
            <a:endParaRPr lang="ru-RU" sz="11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572866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1026" name="Picture 2" descr="F:\ПАВЛЕНКО Н.И,\ЧИСТИЛИЩЕ\1. Ученик третьего класса средней школы Николай Павленко с родителями и братом.jpeg"/>
          <p:cNvPicPr>
            <a:picLocks noChangeAspect="1" noChangeArrowheads="1"/>
          </p:cNvPicPr>
          <p:nvPr/>
        </p:nvPicPr>
        <p:blipFill>
          <a:blip r:embed="rId2" cstate="print"/>
          <a:srcRect/>
          <a:stretch>
            <a:fillRect/>
          </a:stretch>
        </p:blipFill>
        <p:spPr bwMode="auto">
          <a:xfrm>
            <a:off x="467544" y="807664"/>
            <a:ext cx="3397252" cy="4835884"/>
          </a:xfrm>
          <a:prstGeom prst="rect">
            <a:avLst/>
          </a:prstGeom>
          <a:noFill/>
        </p:spPr>
      </p:pic>
      <p:sp>
        <p:nvSpPr>
          <p:cNvPr id="5" name="Прямоугольник 4"/>
          <p:cNvSpPr/>
          <p:nvPr/>
        </p:nvSpPr>
        <p:spPr>
          <a:xfrm>
            <a:off x="12804" y="5678387"/>
            <a:ext cx="4572000" cy="954107"/>
          </a:xfrm>
          <a:prstGeom prst="rect">
            <a:avLst/>
          </a:prstGeom>
        </p:spPr>
        <p:txBody>
          <a:bodyPr>
            <a:spAutoFit/>
          </a:bodyPr>
          <a:lstStyle/>
          <a:p>
            <a:pPr algn="ctr"/>
            <a:r>
              <a:rPr lang="ru-RU" sz="1400" dirty="0" smtClean="0">
                <a:latin typeface="Times New Roman" pitchFamily="18" charset="0"/>
                <a:cs typeface="Times New Roman" pitchFamily="18" charset="0"/>
              </a:rPr>
              <a:t>Семья Павленко: </a:t>
            </a:r>
            <a:r>
              <a:rPr lang="ru-RU" sz="1400" dirty="0" smtClean="0">
                <a:latin typeface="Times New Roman" panose="02020603050405020304" pitchFamily="18" charset="0"/>
                <a:ea typeface="Times New Roman" panose="02020603050405020304" pitchFamily="18" charset="0"/>
              </a:rPr>
              <a:t>Иван Григорьевич (</a:t>
            </a:r>
            <a:r>
              <a:rPr lang="ru-RU" sz="1400" dirty="0" smtClean="0">
                <a:latin typeface="Times New Roman" pitchFamily="18" charset="0"/>
                <a:cs typeface="Times New Roman" pitchFamily="18" charset="0"/>
              </a:rPr>
              <a:t>отец),</a:t>
            </a:r>
            <a:r>
              <a:rPr lang="ru-RU" sz="1400" dirty="0" smtClean="0">
                <a:latin typeface="Times New Roman" panose="02020603050405020304" pitchFamily="18" charset="0"/>
                <a:ea typeface="Times New Roman" panose="02020603050405020304" pitchFamily="18" charset="0"/>
              </a:rPr>
              <a:t> Наталья Григорьевна</a:t>
            </a:r>
            <a:r>
              <a:rPr lang="ru-RU" sz="1400" dirty="0" smtClean="0">
                <a:latin typeface="Times New Roman" pitchFamily="18" charset="0"/>
                <a:cs typeface="Times New Roman" pitchFamily="18" charset="0"/>
              </a:rPr>
              <a:t> (мать), дети </a:t>
            </a:r>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Николай и Виктор.</a:t>
            </a:r>
          </a:p>
          <a:p>
            <a:pPr algn="ctr"/>
            <a:r>
              <a:rPr lang="ru-RU" sz="1400" dirty="0" smtClean="0">
                <a:latin typeface="Times New Roman" pitchFamily="18" charset="0"/>
                <a:cs typeface="Times New Roman" pitchFamily="18" charset="0"/>
              </a:rPr>
              <a:t>20-е годы ХХ века.</a:t>
            </a:r>
          </a:p>
          <a:p>
            <a:pPr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p:txBody>
      </p:sp>
      <p:pic>
        <p:nvPicPr>
          <p:cNvPr id="3" name="Рисунок 2"/>
          <p:cNvPicPr>
            <a:picLocks noChangeAspect="1"/>
          </p:cNvPicPr>
          <p:nvPr/>
        </p:nvPicPr>
        <p:blipFill>
          <a:blip r:embed="rId3"/>
          <a:stretch>
            <a:fillRect/>
          </a:stretch>
        </p:blipFill>
        <p:spPr>
          <a:xfrm>
            <a:off x="4139952" y="1759877"/>
            <a:ext cx="4589582" cy="3325307"/>
          </a:xfrm>
          <a:prstGeom prst="rect">
            <a:avLst/>
          </a:prstGeom>
        </p:spPr>
      </p:pic>
      <p:sp>
        <p:nvSpPr>
          <p:cNvPr id="4" name="Прямоугольник 3"/>
          <p:cNvSpPr/>
          <p:nvPr/>
        </p:nvSpPr>
        <p:spPr>
          <a:xfrm>
            <a:off x="4355976" y="5678387"/>
            <a:ext cx="4572000" cy="1169551"/>
          </a:xfrm>
          <a:prstGeom prst="rect">
            <a:avLst/>
          </a:prstGeom>
        </p:spPr>
        <p:txBody>
          <a:bodyPr>
            <a:spAutoFit/>
          </a:bodyPr>
          <a:lstStyle/>
          <a:p>
            <a:pPr algn="ctr"/>
            <a:r>
              <a:rPr lang="ru-RU" sz="1400" dirty="0" smtClean="0">
                <a:latin typeface="Times New Roman" pitchFamily="18" charset="0"/>
                <a:cs typeface="Times New Roman" pitchFamily="18" charset="0"/>
              </a:rPr>
              <a:t>Дом, в котором жила семья Павленко  </a:t>
            </a:r>
          </a:p>
          <a:p>
            <a:pPr algn="ctr"/>
            <a:r>
              <a:rPr lang="ru-RU" sz="1400" dirty="0">
                <a:latin typeface="Times New Roman" pitchFamily="18" charset="0"/>
                <a:cs typeface="Times New Roman" pitchFamily="18" charset="0"/>
              </a:rPr>
              <a:t>в г. Ейске по </a:t>
            </a:r>
            <a:r>
              <a:rPr lang="ru-RU" sz="1400" dirty="0" smtClean="0">
                <a:latin typeface="Times New Roman" pitchFamily="18" charset="0"/>
                <a:cs typeface="Times New Roman" pitchFamily="18" charset="0"/>
              </a:rPr>
              <a:t>ул. Краснодарской с 30-х годов ХХ века.</a:t>
            </a:r>
          </a:p>
          <a:p>
            <a:pPr algn="ctr"/>
            <a:r>
              <a:rPr lang="ru-RU" sz="1400" dirty="0" smtClean="0">
                <a:latin typeface="Times New Roman" pitchFamily="18" charset="0"/>
                <a:cs typeface="Times New Roman" pitchFamily="18" charset="0"/>
              </a:rPr>
              <a:t>Ейск, 2016 г.</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a:p>
            <a:pPr algn="ctr"/>
            <a:endParaRPr lang="ru-RU" sz="1400" dirty="0">
              <a:latin typeface="Times New Roman" pitchFamily="18" charset="0"/>
              <a:cs typeface="Times New Roman" pitchFamily="18" charset="0"/>
            </a:endParaRPr>
          </a:p>
        </p:txBody>
      </p:sp>
    </p:spTree>
    <p:extLst>
      <p:ext uri="{BB962C8B-B14F-4D97-AF65-F5344CB8AC3E}">
        <p14:creationId xmlns:p14="http://schemas.microsoft.com/office/powerpoint/2010/main" val="3969454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5122" name="Picture 2" descr="F:\ПАВЛЕНКО Н.И,\ЧИСТИЛИЩЕ\2. год 1936. семья Павленко отец Иван Григ, мать, бабушка, сыновья Николай 15 г.р., Виктор, 25 г.р., Алесандр 29 г.р., ..jpeg"/>
          <p:cNvPicPr>
            <a:picLocks noChangeAspect="1" noChangeArrowheads="1"/>
          </p:cNvPicPr>
          <p:nvPr/>
        </p:nvPicPr>
        <p:blipFill>
          <a:blip r:embed="rId2"/>
          <a:srcRect/>
          <a:stretch>
            <a:fillRect/>
          </a:stretch>
        </p:blipFill>
        <p:spPr bwMode="auto">
          <a:xfrm>
            <a:off x="435742" y="1340768"/>
            <a:ext cx="5072362" cy="3646757"/>
          </a:xfrm>
          <a:prstGeom prst="rect">
            <a:avLst/>
          </a:prstGeom>
          <a:noFill/>
        </p:spPr>
      </p:pic>
      <p:sp>
        <p:nvSpPr>
          <p:cNvPr id="4" name="Прямоугольник 3"/>
          <p:cNvSpPr/>
          <p:nvPr/>
        </p:nvSpPr>
        <p:spPr>
          <a:xfrm>
            <a:off x="5477272" y="5457956"/>
            <a:ext cx="3384376" cy="1169551"/>
          </a:xfrm>
          <a:prstGeom prst="rect">
            <a:avLst/>
          </a:prstGeom>
        </p:spPr>
        <p:txBody>
          <a:bodyPr wrap="square">
            <a:spAutoFit/>
          </a:bodyPr>
          <a:lstStyle/>
          <a:p>
            <a:pPr algn="ctr"/>
            <a:r>
              <a:rPr lang="ru-RU" sz="1400" dirty="0">
                <a:latin typeface="Times New Roman" panose="02020603050405020304" pitchFamily="18" charset="0"/>
                <a:cs typeface="Times New Roman" panose="02020603050405020304" pitchFamily="18" charset="0"/>
              </a:rPr>
              <a:t>Николай Павленко, </a:t>
            </a:r>
            <a:r>
              <a:rPr lang="ru-RU" sz="1400" dirty="0" smtClean="0">
                <a:latin typeface="Times New Roman" panose="02020603050405020304" pitchFamily="18" charset="0"/>
                <a:cs typeface="Times New Roman" panose="02020603050405020304" pitchFamily="18" charset="0"/>
              </a:rPr>
              <a:t>выпускник </a:t>
            </a:r>
            <a:r>
              <a:rPr lang="ru-RU" sz="1400" dirty="0" err="1" smtClean="0">
                <a:latin typeface="Times New Roman" panose="02020603050405020304" pitchFamily="18" charset="0"/>
                <a:cs typeface="Times New Roman" panose="02020603050405020304" pitchFamily="18" charset="0"/>
              </a:rPr>
              <a:t>Ейского</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педагогического </a:t>
            </a:r>
            <a:r>
              <a:rPr lang="ru-RU" sz="1400" dirty="0" smtClean="0">
                <a:latin typeface="Times New Roman" panose="02020603050405020304" pitchFamily="18" charset="0"/>
                <a:cs typeface="Times New Roman" panose="02020603050405020304" pitchFamily="18" charset="0"/>
              </a:rPr>
              <a:t>техникума.</a:t>
            </a:r>
          </a:p>
          <a:p>
            <a:pPr lvl="0" algn="ctr"/>
            <a:r>
              <a:rPr lang="ru-RU" sz="1400" dirty="0" smtClean="0">
                <a:latin typeface="Times New Roman" panose="02020603050405020304" pitchFamily="18" charset="0"/>
                <a:cs typeface="Times New Roman" panose="02020603050405020304" pitchFamily="18" charset="0"/>
              </a:rPr>
              <a:t>Ейск, </a:t>
            </a:r>
            <a:r>
              <a:rPr lang="ru-RU" sz="1400" dirty="0">
                <a:solidFill>
                  <a:prstClr val="black"/>
                </a:solidFill>
                <a:latin typeface="Times New Roman" pitchFamily="18" charset="0"/>
                <a:cs typeface="Times New Roman" pitchFamily="18" charset="0"/>
              </a:rPr>
              <a:t>30-е годы ХХ века</a:t>
            </a:r>
            <a:r>
              <a:rPr lang="ru-RU" sz="1400" dirty="0" smtClean="0">
                <a:solidFill>
                  <a:prstClr val="black"/>
                </a:solidFill>
                <a:latin typeface="Times New Roman" pitchFamily="18" charset="0"/>
                <a:cs typeface="Times New Roman" pitchFamily="18" charset="0"/>
              </a:rPr>
              <a:t>.</a:t>
            </a:r>
            <a:endParaRPr lang="ru-RU" sz="1400" dirty="0" smtClean="0">
              <a:latin typeface="Times New Roman" panose="02020603050405020304" pitchFamily="18" charset="0"/>
              <a:cs typeface="Times New Roman" panose="02020603050405020304" pitchFamily="18" charset="0"/>
            </a:endParaRPr>
          </a:p>
          <a:p>
            <a:pPr lvl="0" algn="ctr"/>
            <a:r>
              <a:rPr lang="ru-RU" sz="1400" dirty="0" smtClean="0">
                <a:latin typeface="Times New Roman" panose="02020603050405020304" pitchFamily="18" charset="0"/>
                <a:cs typeface="Times New Roman" panose="02020603050405020304" pitchFamily="18" charset="0"/>
              </a:rPr>
              <a:t> </a:t>
            </a:r>
            <a:r>
              <a:rPr lang="ru-RU" sz="1400" i="1" dirty="0">
                <a:latin typeface="Times New Roman" panose="02020603050405020304" pitchFamily="18" charset="0"/>
                <a:cs typeface="Times New Roman" panose="02020603050405020304" pitchFamily="18" charset="0"/>
              </a:rPr>
              <a:t>МКУ «Архив». Ф.Р – </a:t>
            </a:r>
            <a:r>
              <a:rPr lang="ru-RU" sz="1400" i="1" dirty="0" smtClean="0">
                <a:latin typeface="Times New Roman" panose="02020603050405020304" pitchFamily="18" charset="0"/>
                <a:cs typeface="Times New Roman" panose="02020603050405020304" pitchFamily="18" charset="0"/>
              </a:rPr>
              <a:t>606. Оп.7. </a:t>
            </a:r>
            <a:r>
              <a:rPr lang="ru-RU" sz="1400" i="1" dirty="0">
                <a:latin typeface="Times New Roman" panose="02020603050405020304" pitchFamily="18" charset="0"/>
                <a:cs typeface="Times New Roman" panose="02020603050405020304" pitchFamily="18" charset="0"/>
              </a:rPr>
              <a:t>Д.11. </a:t>
            </a:r>
          </a:p>
          <a:p>
            <a:pPr algn="ctr"/>
            <a:endParaRPr lang="ru-RU" sz="1400" i="1"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a:stretch>
            <a:fillRect/>
          </a:stretch>
        </p:blipFill>
        <p:spPr>
          <a:xfrm>
            <a:off x="5652120" y="748048"/>
            <a:ext cx="3034680" cy="4595373"/>
          </a:xfrm>
          <a:prstGeom prst="rect">
            <a:avLst/>
          </a:prstGeom>
        </p:spPr>
      </p:pic>
      <p:sp>
        <p:nvSpPr>
          <p:cNvPr id="7" name="Прямоугольник 6"/>
          <p:cNvSpPr/>
          <p:nvPr/>
        </p:nvSpPr>
        <p:spPr>
          <a:xfrm>
            <a:off x="592602" y="5304068"/>
            <a:ext cx="3714776" cy="738664"/>
          </a:xfrm>
          <a:prstGeom prst="rect">
            <a:avLst/>
          </a:prstGeom>
        </p:spPr>
        <p:txBody>
          <a:bodyPr wrap="square">
            <a:spAutoFit/>
          </a:bodyPr>
          <a:lstStyle/>
          <a:p>
            <a:pPr algn="ctr"/>
            <a:r>
              <a:rPr lang="ru-RU" sz="1400" dirty="0" smtClean="0">
                <a:latin typeface="Times New Roman" pitchFamily="18" charset="0"/>
                <a:cs typeface="Times New Roman" pitchFamily="18" charset="0"/>
              </a:rPr>
              <a:t>Семья Павленко.</a:t>
            </a:r>
          </a:p>
          <a:p>
            <a:pPr algn="ctr"/>
            <a:r>
              <a:rPr lang="ru-RU" sz="1400" dirty="0" smtClean="0">
                <a:latin typeface="Times New Roman" pitchFamily="18" charset="0"/>
                <a:cs typeface="Times New Roman" pitchFamily="18" charset="0"/>
              </a:rPr>
              <a:t>Ейск, 30-е годы ХХ века.</a:t>
            </a:r>
          </a:p>
          <a:p>
            <a:pPr lvl="0" algn="ctr"/>
            <a:r>
              <a:rPr lang="ru-RU" sz="1400" i="1" dirty="0">
                <a:solidFill>
                  <a:prstClr val="black"/>
                </a:solidFill>
                <a:latin typeface="Times New Roman" panose="02020603050405020304" pitchFamily="18" charset="0"/>
                <a:cs typeface="Times New Roman" panose="02020603050405020304" pitchFamily="18" charset="0"/>
              </a:rPr>
              <a:t>МКУ «Архив». Ф.Р – </a:t>
            </a:r>
            <a:r>
              <a:rPr lang="ru-RU" sz="1400" i="1" dirty="0" smtClean="0">
                <a:solidFill>
                  <a:prstClr val="black"/>
                </a:solidFill>
                <a:latin typeface="Times New Roman" panose="02020603050405020304" pitchFamily="18" charset="0"/>
                <a:cs typeface="Times New Roman" panose="02020603050405020304" pitchFamily="18" charset="0"/>
              </a:rPr>
              <a:t>606. Оп.7. </a:t>
            </a:r>
            <a:r>
              <a:rPr lang="ru-RU" sz="1400" i="1" dirty="0">
                <a:solidFill>
                  <a:prstClr val="black"/>
                </a:solidFill>
                <a:latin typeface="Times New Roman" panose="02020603050405020304" pitchFamily="18" charset="0"/>
                <a:cs typeface="Times New Roman" panose="02020603050405020304" pitchFamily="18" charset="0"/>
              </a:rPr>
              <a:t>Д.11. </a:t>
            </a:r>
          </a:p>
        </p:txBody>
      </p:sp>
    </p:spTree>
    <p:extLst>
      <p:ext uri="{BB962C8B-B14F-4D97-AF65-F5344CB8AC3E}">
        <p14:creationId xmlns:p14="http://schemas.microsoft.com/office/powerpoint/2010/main" val="1093201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pPr marL="0" indent="0"/>
            <a:r>
              <a:rPr lang="ru-RU" sz="2000" b="1" i="1" dirty="0">
                <a:solidFill>
                  <a:srgbClr val="FF0000"/>
                </a:solidFill>
                <a:latin typeface="Times New Roman" panose="02020603050405020304" pitchFamily="18" charset="0"/>
                <a:cs typeface="Times New Roman" panose="02020603050405020304" pitchFamily="18" charset="0"/>
              </a:rPr>
              <a:t>«Биограф петровской эпохи»</a:t>
            </a: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158" y="1285860"/>
            <a:ext cx="5119398" cy="360040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3570" y="1071546"/>
            <a:ext cx="3132204" cy="4320480"/>
          </a:xfrm>
          <a:prstGeom prst="rect">
            <a:avLst/>
          </a:prstGeom>
        </p:spPr>
      </p:pic>
      <p:sp>
        <p:nvSpPr>
          <p:cNvPr id="7" name="TextBox 6"/>
          <p:cNvSpPr txBox="1"/>
          <p:nvPr/>
        </p:nvSpPr>
        <p:spPr>
          <a:xfrm>
            <a:off x="5569137" y="5551432"/>
            <a:ext cx="3467359" cy="954107"/>
          </a:xfrm>
          <a:prstGeom prst="rect">
            <a:avLst/>
          </a:prstGeom>
          <a:noFill/>
        </p:spPr>
        <p:txBody>
          <a:bodyPr wrap="none" rtlCol="0">
            <a:spAutoFit/>
          </a:bodyPr>
          <a:lstStyle/>
          <a:p>
            <a:pPr algn="ctr"/>
            <a:r>
              <a:rPr lang="ru-RU" sz="1400" dirty="0" smtClean="0">
                <a:latin typeface="Times New Roman" panose="02020603050405020304" pitchFamily="18" charset="0"/>
                <a:ea typeface="Times New Roman" panose="02020603050405020304" pitchFamily="18" charset="0"/>
              </a:rPr>
              <a:t>Лейдекер Сергей Константинович </a:t>
            </a:r>
          </a:p>
          <a:p>
            <a:pPr algn="ctr"/>
            <a:r>
              <a:rPr lang="ru-RU" sz="1400" dirty="0" smtClean="0">
                <a:latin typeface="Times New Roman" panose="02020603050405020304" pitchFamily="18" charset="0"/>
                <a:ea typeface="Times New Roman" panose="02020603050405020304" pitchFamily="18" charset="0"/>
              </a:rPr>
              <a:t>(1866–ум. после 1938), учитель географии.</a:t>
            </a:r>
            <a:endParaRPr lang="ru-RU" sz="1400" dirty="0" smtClean="0">
              <a:latin typeface="Times New Roman" panose="02020603050405020304" pitchFamily="18" charset="0"/>
              <a:cs typeface="Times New Roman" panose="02020603050405020304" pitchFamily="18" charset="0"/>
            </a:endParaRPr>
          </a:p>
          <a:p>
            <a:pPr algn="ctr"/>
            <a:r>
              <a:rPr lang="ru-RU" sz="1400" dirty="0" smtClean="0">
                <a:latin typeface="Times New Roman" panose="02020603050405020304" pitchFamily="18" charset="0"/>
                <a:cs typeface="Times New Roman" panose="02020603050405020304" pitchFamily="18" charset="0"/>
              </a:rPr>
              <a:t> </a:t>
            </a:r>
            <a:r>
              <a:rPr lang="ru-RU" sz="1400" i="1" dirty="0">
                <a:solidFill>
                  <a:prstClr val="black"/>
                </a:solidFill>
                <a:latin typeface="Times New Roman" panose="02020603050405020304" pitchFamily="18" charset="0"/>
                <a:cs typeface="Times New Roman" panose="02020603050405020304" pitchFamily="18" charset="0"/>
              </a:rPr>
              <a:t>Фонды </a:t>
            </a:r>
            <a:r>
              <a:rPr lang="ru-RU" sz="1400" i="1" dirty="0" err="1">
                <a:solidFill>
                  <a:prstClr val="black"/>
                </a:solidFill>
                <a:latin typeface="Times New Roman" panose="02020603050405020304" pitchFamily="18" charset="0"/>
                <a:cs typeface="Times New Roman" panose="02020603050405020304" pitchFamily="18" charset="0"/>
              </a:rPr>
              <a:t>Ейского</a:t>
            </a:r>
            <a:r>
              <a:rPr lang="ru-RU" sz="1400" i="1" dirty="0">
                <a:solidFill>
                  <a:prstClr val="black"/>
                </a:solidFill>
                <a:latin typeface="Times New Roman" panose="02020603050405020304" pitchFamily="18" charset="0"/>
                <a:cs typeface="Times New Roman" panose="02020603050405020304" pitchFamily="18" charset="0"/>
              </a:rPr>
              <a:t> </a:t>
            </a:r>
            <a:r>
              <a:rPr lang="ru-RU" sz="1400" i="1" dirty="0" smtClean="0">
                <a:solidFill>
                  <a:prstClr val="black"/>
                </a:solidFill>
                <a:latin typeface="Times New Roman" panose="02020603050405020304" pitchFamily="18" charset="0"/>
                <a:cs typeface="Times New Roman" panose="02020603050405020304" pitchFamily="18" charset="0"/>
              </a:rPr>
              <a:t>историко-краеведческого </a:t>
            </a:r>
          </a:p>
          <a:p>
            <a:pPr algn="ctr"/>
            <a:r>
              <a:rPr lang="ru-RU" sz="1400" i="1" dirty="0" smtClean="0">
                <a:solidFill>
                  <a:prstClr val="black"/>
                </a:solidFill>
                <a:latin typeface="Times New Roman" panose="02020603050405020304" pitchFamily="18" charset="0"/>
                <a:cs typeface="Times New Roman" panose="02020603050405020304" pitchFamily="18" charset="0"/>
              </a:rPr>
              <a:t>музея им</a:t>
            </a:r>
            <a:r>
              <a:rPr lang="ru-RU" sz="1400" i="1" dirty="0">
                <a:solidFill>
                  <a:prstClr val="black"/>
                </a:solidFill>
                <a:latin typeface="Times New Roman" panose="02020603050405020304" pitchFamily="18" charset="0"/>
                <a:cs typeface="Times New Roman" panose="02020603050405020304" pitchFamily="18" charset="0"/>
              </a:rPr>
              <a:t>. В.В. Самсонова</a:t>
            </a:r>
            <a:endParaRPr lang="ru-RU" sz="1400" i="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428596" y="5000636"/>
            <a:ext cx="4572000" cy="1384995"/>
          </a:xfrm>
          <a:prstGeom prst="rect">
            <a:avLst/>
          </a:prstGeom>
        </p:spPr>
        <p:txBody>
          <a:bodyPr>
            <a:spAutoFit/>
          </a:bodyPr>
          <a:lstStyle/>
          <a:p>
            <a:pPr algn="ctr"/>
            <a:r>
              <a:rPr lang="ru-RU" sz="1400" dirty="0" smtClean="0">
                <a:latin typeface="Times New Roman" pitchFamily="18" charset="0"/>
                <a:cs typeface="Times New Roman" pitchFamily="18" charset="0"/>
              </a:rPr>
              <a:t>Вид здание педагогического техникума </a:t>
            </a:r>
            <a:r>
              <a:rPr lang="ru-RU" sz="1400" dirty="0" smtClean="0">
                <a:latin typeface="Times New Roman" pitchFamily="18" charset="0"/>
                <a:ea typeface="Times New Roman" panose="02020603050405020304" pitchFamily="18" charset="0"/>
                <a:cs typeface="Times New Roman" pitchFamily="18" charset="0"/>
              </a:rPr>
              <a:t>(ныне в этом здании размещается средняя общеобразовательная </a:t>
            </a:r>
          </a:p>
          <a:p>
            <a:pPr algn="ctr"/>
            <a:r>
              <a:rPr lang="ru-RU" sz="1400" dirty="0" smtClean="0">
                <a:latin typeface="Times New Roman" pitchFamily="18" charset="0"/>
                <a:ea typeface="Times New Roman" panose="02020603050405020304" pitchFamily="18" charset="0"/>
                <a:cs typeface="Times New Roman" pitchFamily="18" charset="0"/>
              </a:rPr>
              <a:t>школа № 2 им. А.В. </a:t>
            </a:r>
            <a:r>
              <a:rPr lang="ru-RU" sz="1400" dirty="0" err="1" smtClean="0">
                <a:latin typeface="Times New Roman" pitchFamily="18" charset="0"/>
                <a:ea typeface="Times New Roman" panose="02020603050405020304" pitchFamily="18" charset="0"/>
                <a:cs typeface="Times New Roman" pitchFamily="18" charset="0"/>
              </a:rPr>
              <a:t>Ляпидевского</a:t>
            </a:r>
            <a:r>
              <a:rPr lang="ru-RU" sz="1400" dirty="0" smtClean="0">
                <a:latin typeface="Times New Roman" pitchFamily="18" charset="0"/>
                <a:ea typeface="Times New Roman" panose="02020603050405020304" pitchFamily="18" charset="0"/>
                <a:cs typeface="Times New Roman" pitchFamily="18" charset="0"/>
              </a:rPr>
              <a:t>). </a:t>
            </a:r>
          </a:p>
          <a:p>
            <a:pPr algn="ctr"/>
            <a:r>
              <a:rPr lang="ru-RU" sz="1400" dirty="0" smtClean="0">
                <a:latin typeface="Times New Roman" pitchFamily="18" charset="0"/>
                <a:cs typeface="Times New Roman" pitchFamily="18" charset="0"/>
              </a:rPr>
              <a:t>Ейск, 30-е годы ХХ века</a:t>
            </a:r>
          </a:p>
          <a:p>
            <a:pPr algn="ctr"/>
            <a:r>
              <a:rPr lang="ru-RU" sz="1400" i="1" dirty="0">
                <a:solidFill>
                  <a:prstClr val="black"/>
                </a:solidFill>
                <a:latin typeface="Times New Roman" pitchFamily="18" charset="0"/>
                <a:cs typeface="Times New Roman" pitchFamily="18" charset="0"/>
              </a:rPr>
              <a:t>Фонды </a:t>
            </a:r>
            <a:r>
              <a:rPr lang="ru-RU" sz="1400" i="1" dirty="0" err="1">
                <a:solidFill>
                  <a:prstClr val="black"/>
                </a:solidFill>
                <a:latin typeface="Times New Roman" pitchFamily="18" charset="0"/>
                <a:cs typeface="Times New Roman" pitchFamily="18" charset="0"/>
              </a:rPr>
              <a:t>Ейского</a:t>
            </a:r>
            <a:r>
              <a:rPr lang="ru-RU" sz="1400" i="1" dirty="0">
                <a:solidFill>
                  <a:prstClr val="black"/>
                </a:solidFill>
                <a:latin typeface="Times New Roman" pitchFamily="18" charset="0"/>
                <a:cs typeface="Times New Roman" pitchFamily="18" charset="0"/>
              </a:rPr>
              <a:t> историко-краеведческого музея </a:t>
            </a:r>
            <a:r>
              <a:rPr lang="ru-RU" sz="1400" i="1" dirty="0" smtClean="0">
                <a:solidFill>
                  <a:prstClr val="black"/>
                </a:solidFill>
                <a:latin typeface="Times New Roman" pitchFamily="18" charset="0"/>
                <a:cs typeface="Times New Roman" pitchFamily="18" charset="0"/>
              </a:rPr>
              <a:t>                         им</a:t>
            </a:r>
            <a:r>
              <a:rPr lang="ru-RU" sz="1400" i="1" dirty="0">
                <a:solidFill>
                  <a:prstClr val="black"/>
                </a:solidFill>
                <a:latin typeface="Times New Roman" pitchFamily="18" charset="0"/>
                <a:cs typeface="Times New Roman" pitchFamily="18" charset="0"/>
              </a:rPr>
              <a:t>. В.В. Самсонова</a:t>
            </a:r>
            <a:endParaRPr lang="ru-RU" sz="1400" i="1" dirty="0">
              <a:latin typeface="Times New Roman" pitchFamily="18" charset="0"/>
              <a:cs typeface="Times New Roman" pitchFamily="18" charset="0"/>
            </a:endParaRPr>
          </a:p>
        </p:txBody>
      </p:sp>
    </p:spTree>
    <p:extLst>
      <p:ext uri="{BB962C8B-B14F-4D97-AF65-F5344CB8AC3E}">
        <p14:creationId xmlns:p14="http://schemas.microsoft.com/office/powerpoint/2010/main" val="131677042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4951</TotalTime>
  <Words>4820</Words>
  <Application>Microsoft Office PowerPoint</Application>
  <PresentationFormat>Экран (4:3)</PresentationFormat>
  <Paragraphs>349</Paragraphs>
  <Slides>52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52</vt:i4>
      </vt:variant>
    </vt:vector>
  </HeadingPairs>
  <TitlesOfParts>
    <vt:vector size="57" baseType="lpstr">
      <vt:lpstr>Arial</vt:lpstr>
      <vt:lpstr>Calibri</vt:lpstr>
      <vt:lpstr>Gabriola</vt:lpstr>
      <vt:lpstr>Times New Roman</vt:lpstr>
      <vt:lpstr>Тема Office</vt:lpstr>
      <vt:lpstr>Муниципальное казенное учреждение  муниципального образования Ейский район «Архив»  (МКУ «Архив») </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lpstr>«Биограф петровской эпохи»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u07_02</dc:creator>
  <cp:lastModifiedBy>Пользователь Windows</cp:lastModifiedBy>
  <cp:revision>456</cp:revision>
  <cp:lastPrinted>2026-05-08T14:50:42Z</cp:lastPrinted>
  <dcterms:created xsi:type="dcterms:W3CDTF">2023-02-22T10:06:34Z</dcterms:created>
  <dcterms:modified xsi:type="dcterms:W3CDTF">2026-07-08T14:12:53Z</dcterms:modified>
</cp:coreProperties>
</file>